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gif" ContentType="image/gif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95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Relationship Id="rId2" Type="http://schemas.openxmlformats.org/officeDocument/2006/relationships/image" Target="../media/image16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Relationship Id="rId2" Type="http://schemas.openxmlformats.org/officeDocument/2006/relationships/image" Target="../media/image20.emf" /><Relationship Id="rId3" Type="http://schemas.openxmlformats.org/officeDocument/2006/relationships/image" Target="../media/image21.emf" /><Relationship Id="rId4" Type="http://schemas.openxmlformats.org/officeDocument/2006/relationships/image" Target="../media/image22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emf" /><Relationship Id="rId2" Type="http://schemas.openxmlformats.org/officeDocument/2006/relationships/image" Target="../media/image24.emf" /><Relationship Id="rId3" Type="http://schemas.openxmlformats.org/officeDocument/2006/relationships/image" Target="../media/image25.emf" /><Relationship Id="rId4" Type="http://schemas.openxmlformats.org/officeDocument/2006/relationships/image" Target="../media/image26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9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3CB7F-482B-495C-905D-4BC8F2AED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43209-5354-4160-BB56-FB089F7B3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0D403-78C0-4499-8853-4C385A4DD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6F09B-7E6B-4F43-8DB5-E78E4B30A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1E4F68-F5D8-4662-8D26-69BCCA195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AC499-70CD-4C34-B510-8B650D5E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AA3FB6-8C42-4E2B-91C3-E337427D4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897D97-A8D2-40F7-BA18-764221BBE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C1820-EF60-46B1-BF6D-FE22E4C98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62E85-0E35-4BE2-BA46-A735C72CC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DA054-113A-4921-9D18-4E7B78F96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C3765D-CED7-4824-8491-D3832B87C6B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8148186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72BFF2-F13A-4191-AC50-E0961FDB4ED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3036116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688B278-C76E-468A-9116-21F0DB3DE04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74302392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F9F501-3131-46F3-A46C-AEA836E7A24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69129355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06B81B-9548-4355-A892-CB4BD0D40E2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59135923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59D5F7-6D5C-45D2-813F-5303EC5ECA5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09539287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A7B614-B83C-4D99-A553-6F4C610E37B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63514200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1AFE3-AFD9-4EB6-9815-38D43062CA3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3642856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37754-5126-4ED6-B777-238E5410C44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54593212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E0E497-AF3F-4907-B2E7-7821FBDFD1E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8092986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0729B7-F3C6-446F-B144-31B13992B2F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81031148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F266F09-2D9C-4C75-AE03-28F9F59DB5B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0316876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AD95D-E2B5-4436-9944-DED19CFA7379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4A61F-E80C-4D6F-A049-06D8C725FF8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40958650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1F1C9F-ED4E-4BD2-8569-53313BCB1FB1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1B06A-6ADF-44DC-A0FA-9F8EE3B395F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28412025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2BE4D-F187-4289-B9BB-6C88427947C2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C2BF1-0527-4143-9669-F4C0076D06E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46856310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D8F85-FB14-46E3-A688-077375E4F59E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0DAC3-289C-4C97-AE5C-DC380A79DFD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03583633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1DBE0-14F2-4DF7-B8B5-47A9199BF9CF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FD375-3727-4207-AB87-042084659E5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06729918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31481-C49D-4BFC-9BB7-824126427C45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BEFE40-0635-4C64-95D3-5B4C5E1465D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54677349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73436-B48A-4D64-86AB-54AD278E95A7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98E21-E37B-46EF-BA60-C088694FFA3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40352094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973DB-0BEE-4BCA-B2EF-D4867C5BB7B6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C9105-0E1B-4C3D-9AE5-2795B0FE67C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94228202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9DAFA-5950-4289-A297-79C6D1E234AA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8414D-3EA4-4E62-ADFC-7CDCA150A52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8956064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CCC69-A2CE-425E-9B04-AEB5EC5D7E75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E214D9-FF4E-4B05-A285-102A579A7CD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50557594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541A0-C3EC-481A-8BF2-0FBAEA2A9370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E94C9-A384-4FD9-AF0E-345F2E8C479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7009876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fld id="{4438500B-CDC2-4698-81AF-5EF76B07248C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983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defRPr/>
            </a:pPr>
            <a:fld id="{A0641B0D-CC30-4936-A7CA-234C775BB697}" type="datetimeFigureOut">
              <a:rPr lang="zh-CN" altLang="en-US"/>
              <a:pPr>
                <a:defRPr/>
              </a:pPr>
              <a:t>2015-9-14</a:t>
            </a:fld>
            <a:endParaRPr lang="en-US" altLang="zh-CN"/>
          </a:p>
        </p:txBody>
      </p:sp>
      <p:sp>
        <p:nvSpPr>
          <p:cNvPr id="983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983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defRPr/>
            </a:pPr>
            <a:fld id="{C54F14FF-0891-4A84-8769-3C5CE1C886C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/>
          <a:ea typeface="宋体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gi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gif" /><Relationship Id="rId3" Type="http://schemas.openxmlformats.org/officeDocument/2006/relationships/image" Target="../media/image7.gif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9.jpeg" /><Relationship Id="rId4" Type="http://schemas.openxmlformats.org/officeDocument/2006/relationships/image" Target="../media/image6.gif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10.wmf" /><Relationship Id="rId7" Type="http://schemas.openxmlformats.org/officeDocument/2006/relationships/oleObject" Target="../embeddings/oleObject2.bin" TargetMode="Internal" /><Relationship Id="rId8" Type="http://schemas.openxmlformats.org/officeDocument/2006/relationships/image" Target="../media/image11.wmf" /><Relationship Id="rId9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vmlDrawing" Target="../drawings/vmlDrawing2.vml" /><Relationship Id="rId2" Type="http://schemas.openxmlformats.org/officeDocument/2006/relationships/image" Target="../media/image6.gif" /><Relationship Id="rId3" Type="http://schemas.openxmlformats.org/officeDocument/2006/relationships/image" Target="../media/image12.jpeg" /><Relationship Id="rId4" Type="http://schemas.openxmlformats.org/officeDocument/2006/relationships/image" Target="../media/image13.gif" /><Relationship Id="rId5" Type="http://schemas.openxmlformats.org/officeDocument/2006/relationships/image" Target="../media/image14.gi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15.emf" /><Relationship Id="rId8" Type="http://schemas.openxmlformats.org/officeDocument/2006/relationships/oleObject" Target="../embeddings/oleObject4.bin" TargetMode="Internal" /><Relationship Id="rId9" Type="http://schemas.openxmlformats.org/officeDocument/2006/relationships/image" Target="../media/image16.e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7.jpeg" /><Relationship Id="rId4" Type="http://schemas.openxmlformats.org/officeDocument/2006/relationships/image" Target="../media/image9.jpeg" /><Relationship Id="rId5" Type="http://schemas.openxmlformats.org/officeDocument/2006/relationships/image" Target="../media/image1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22.emf" /><Relationship Id="rId11" Type="http://schemas.openxmlformats.org/officeDocument/2006/relationships/vmlDrawing" Target="../drawings/vmlDrawing3.v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9.wmf" /><Relationship Id="rId4" Type="http://schemas.openxmlformats.org/officeDocument/2006/relationships/oleObject" Target="../embeddings/oleObject6.bin" TargetMode="Internal" /><Relationship Id="rId5" Type="http://schemas.openxmlformats.org/officeDocument/2006/relationships/oleObject" Target="../embeddings/oleObject7.bin" TargetMode="Internal" /><Relationship Id="rId6" Type="http://schemas.openxmlformats.org/officeDocument/2006/relationships/image" Target="../media/image20.emf" /><Relationship Id="rId7" Type="http://schemas.openxmlformats.org/officeDocument/2006/relationships/oleObject" Target="../embeddings/oleObject8.bin" TargetMode="Internal" /><Relationship Id="rId8" Type="http://schemas.openxmlformats.org/officeDocument/2006/relationships/image" Target="../media/image21.emf" /><Relationship Id="rId9" Type="http://schemas.openxmlformats.org/officeDocument/2006/relationships/oleObject" Target="../embeddings/oleObject9.bin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image" Target="../media/image26.emf" /><Relationship Id="rId11" Type="http://schemas.openxmlformats.org/officeDocument/2006/relationships/vmlDrawing" Target="../drawings/vmlDrawing4.vml" /><Relationship Id="rId2" Type="http://schemas.openxmlformats.org/officeDocument/2006/relationships/image" Target="../media/image4.jpeg" /><Relationship Id="rId3" Type="http://schemas.openxmlformats.org/officeDocument/2006/relationships/oleObject" Target="../embeddings/oleObject10.bin" TargetMode="Internal" /><Relationship Id="rId4" Type="http://schemas.openxmlformats.org/officeDocument/2006/relationships/image" Target="../media/image23.emf" /><Relationship Id="rId5" Type="http://schemas.openxmlformats.org/officeDocument/2006/relationships/oleObject" Target="../embeddings/oleObject11.bin" TargetMode="Internal" /><Relationship Id="rId6" Type="http://schemas.openxmlformats.org/officeDocument/2006/relationships/image" Target="../media/image24.emf" /><Relationship Id="rId7" Type="http://schemas.openxmlformats.org/officeDocument/2006/relationships/oleObject" Target="../embeddings/oleObject12.bin" TargetMode="Internal" /><Relationship Id="rId8" Type="http://schemas.openxmlformats.org/officeDocument/2006/relationships/image" Target="../media/image25.emf" /><Relationship Id="rId9" Type="http://schemas.openxmlformats.org/officeDocument/2006/relationships/oleObject" Target="../embeddings/oleObject13.bin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oleObject" Target="../embeddings/oleObject14.bin" TargetMode="Internal" /><Relationship Id="rId4" Type="http://schemas.openxmlformats.org/officeDocument/2006/relationships/image" Target="../media/image27.wmf" /><Relationship Id="rId5" Type="http://schemas.openxmlformats.org/officeDocument/2006/relationships/vmlDrawing" Target="../drawings/vmlDrawing5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8.gif" /><Relationship Id="rId4" Type="http://schemas.openxmlformats.org/officeDocument/2006/relationships/oleObject" Target="../embeddings/oleObject15.bin" TargetMode="Internal" /><Relationship Id="rId5" Type="http://schemas.openxmlformats.org/officeDocument/2006/relationships/image" Target="../media/image29.emf" /><Relationship Id="rId6" Type="http://schemas.openxmlformats.org/officeDocument/2006/relationships/vmlDrawing" Target="../drawings/vmlDrawing6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gif" /><Relationship Id="rId3" Type="http://schemas.openxmlformats.org/officeDocument/2006/relationships/image" Target="../media/image13.gif" /><Relationship Id="rId4" Type="http://schemas.openxmlformats.org/officeDocument/2006/relationships/image" Target="../media/image14.gif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0.png" /><Relationship Id="rId4" Type="http://schemas.openxmlformats.org/officeDocument/2006/relationships/image" Target="../media/image28.gi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1.gif" /><Relationship Id="rId4" Type="http://schemas.openxmlformats.org/officeDocument/2006/relationships/image" Target="../media/image14.gi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3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61033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5" name="Text Box 5"/>
          <p:cNvSpPr txBox="1">
            <a:spLocks noChangeArrowheads="1"/>
          </p:cNvSpPr>
          <p:nvPr/>
        </p:nvSpPr>
        <p:spPr bwMode="auto">
          <a:xfrm>
            <a:off x="1066800" y="1600200"/>
            <a:ext cx="7010400" cy="2608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6600" b="1" smtClean="0">
                <a:solidFill>
                  <a:srgbClr val="FF3300"/>
                </a:solidFill>
                <a:ea typeface="华文行楷" pitchFamily="2" charset="-122"/>
              </a:rPr>
              <a:t>二</a:t>
            </a:r>
            <a:r>
              <a:rPr lang="zh-CN" altLang="en-US" sz="6600" b="1">
                <a:solidFill>
                  <a:srgbClr val="FF3300"/>
                </a:solidFill>
                <a:ea typeface="华文行楷" pitchFamily="2" charset="-122"/>
              </a:rPr>
              <a:t>元一次方程</a:t>
            </a:r>
          </a:p>
          <a:p>
            <a:pPr algn="ctr">
              <a:spcBef>
                <a:spcPct val="50000"/>
              </a:spcBef>
            </a:pPr>
            <a:r>
              <a:rPr lang="zh-CN" altLang="en-US" sz="6600" b="1">
                <a:solidFill>
                  <a:srgbClr val="FF3300"/>
                </a:solidFill>
                <a:ea typeface="华文行楷" pitchFamily="2" charset="-122"/>
              </a:rPr>
              <a:t>和</a:t>
            </a:r>
            <a:r>
              <a:rPr lang="zh-CN" altLang="en-US" sz="6600" b="1" smtClean="0">
                <a:solidFill>
                  <a:srgbClr val="FF3300"/>
                </a:solidFill>
                <a:ea typeface="华文行楷" pitchFamily="2" charset="-122"/>
              </a:rPr>
              <a:t>一次函数</a:t>
            </a:r>
            <a:endParaRPr lang="zh-CN" altLang="en-US" sz="6600" b="1">
              <a:solidFill>
                <a:srgbClr val="FF3300"/>
              </a:solidFill>
              <a:ea typeface="华文行楷" pitchFamily="2" charset="-122"/>
            </a:endParaRPr>
          </a:p>
        </p:txBody>
      </p:sp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762000" y="544286"/>
            <a:ext cx="457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/>
              <a:t>北师大版八年级上第五章第六节</a:t>
            </a:r>
          </a:p>
        </p:txBody>
      </p:sp>
      <p:sp>
        <p:nvSpPr>
          <p:cNvPr id="9" name="矩形 8"/>
          <p:cNvSpPr/>
          <p:nvPr/>
        </p:nvSpPr>
        <p:spPr>
          <a:xfrm>
            <a:off x="4746346" y="5867400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marL="34290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764" name="Picture 20" descr="JDSJ6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953000"/>
            <a:ext cx="9144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2514600" y="381000"/>
            <a:ext cx="38862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华文行楷" pitchFamily="2" charset="-122"/>
              </a:rPr>
              <a:t>回顾与思考</a:t>
            </a:r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1295400" y="4267200"/>
            <a:ext cx="7162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2400" b="1"/>
              <a:t>二元一次方程组有哪些解法？</a:t>
            </a:r>
            <a:r>
              <a:rPr kumimoji="1" lang="zh-CN" altLang="en-US"/>
              <a:t> 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5638800" y="4724400"/>
            <a:ext cx="21859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38100" algn="ctr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  <a:cs typeface="Arial Unicode MS" pitchFamily="34" charset="-122"/>
                <a:sym typeface="Wingdings" pitchFamily="2" charset="2"/>
              </a:rPr>
              <a:t>消元法</a:t>
            </a:r>
          </a:p>
        </p:txBody>
      </p:sp>
      <p:pic>
        <p:nvPicPr>
          <p:cNvPr id="31752" name="Picture 8" descr="3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800" y="4191000"/>
            <a:ext cx="669925" cy="66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757" name="Picture 13" descr="3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600" y="990600"/>
            <a:ext cx="669925" cy="66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58" name="Text Box 14"/>
          <p:cNvSpPr txBox="1">
            <a:spLocks noChangeArrowheads="1"/>
          </p:cNvSpPr>
          <p:nvPr/>
        </p:nvSpPr>
        <p:spPr bwMode="auto">
          <a:xfrm>
            <a:off x="1295400" y="1127125"/>
            <a:ext cx="6553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/>
              <a:t>二元一次方程组与一次函数有何联系</a:t>
            </a:r>
            <a:r>
              <a:rPr lang="en-US" altLang="zh-CN" sz="2400" b="1"/>
              <a:t>?</a:t>
            </a:r>
            <a:r>
              <a:rPr lang="en-US" altLang="zh-CN" sz="2400"/>
              <a:t> </a:t>
            </a:r>
          </a:p>
        </p:txBody>
      </p:sp>
      <p:sp>
        <p:nvSpPr>
          <p:cNvPr id="31759" name="Text Box 15"/>
          <p:cNvSpPr txBox="1">
            <a:spLocks noChangeArrowheads="1"/>
          </p:cNvSpPr>
          <p:nvPr/>
        </p:nvSpPr>
        <p:spPr bwMode="auto">
          <a:xfrm>
            <a:off x="1295400" y="1600200"/>
            <a:ext cx="67818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808000"/>
                </a:solidFill>
                <a:latin typeface="宋体" charset="-122"/>
              </a:rPr>
              <a:t>二元一次方程组的解是它们对应的两个一次函数图象的交点坐标；反之，两个一次函数图象的交点也是它们所对应的二元一次方程组的解． </a:t>
            </a:r>
          </a:p>
        </p:txBody>
      </p:sp>
      <p:sp>
        <p:nvSpPr>
          <p:cNvPr id="31760" name="Text Box 16"/>
          <p:cNvSpPr txBox="1">
            <a:spLocks noChangeArrowheads="1"/>
          </p:cNvSpPr>
          <p:nvPr/>
        </p:nvSpPr>
        <p:spPr bwMode="auto">
          <a:xfrm>
            <a:off x="1295400" y="3155950"/>
            <a:ext cx="67818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0066FF"/>
                </a:solidFill>
              </a:rPr>
              <a:t>正因如此，方程问题可以通过函数知识来解决，反之，函数问题也可以通过方程知识来解决</a:t>
            </a:r>
            <a:r>
              <a:rPr lang="en-US" altLang="zh-CN" sz="2400" b="1">
                <a:solidFill>
                  <a:srgbClr val="0066FF"/>
                </a:solidFill>
              </a:rPr>
              <a:t>.</a:t>
            </a:r>
          </a:p>
        </p:txBody>
      </p:sp>
      <p:sp>
        <p:nvSpPr>
          <p:cNvPr id="31761" name="Text Box 17"/>
          <p:cNvSpPr txBox="1">
            <a:spLocks noChangeArrowheads="1"/>
          </p:cNvSpPr>
          <p:nvPr/>
        </p:nvSpPr>
        <p:spPr bwMode="auto">
          <a:xfrm>
            <a:off x="1524000" y="4724400"/>
            <a:ext cx="152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sym typeface="Wingdings" pitchFamily="2" charset="2"/>
              </a:rPr>
              <a:t>图象法</a:t>
            </a:r>
            <a:endParaRPr lang="zh-CN" altLang="en-US" sz="2400"/>
          </a:p>
        </p:txBody>
      </p:sp>
      <p:sp>
        <p:nvSpPr>
          <p:cNvPr id="31762" name="AutoShape 18"/>
          <p:cNvSpPr>
            <a:spLocks noChangeArrowheads="1"/>
          </p:cNvSpPr>
          <p:nvPr/>
        </p:nvSpPr>
        <p:spPr bwMode="auto">
          <a:xfrm>
            <a:off x="5943600" y="5257800"/>
            <a:ext cx="609600" cy="4572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763" name="Text Box 19"/>
          <p:cNvSpPr txBox="1">
            <a:spLocks noChangeArrowheads="1"/>
          </p:cNvSpPr>
          <p:nvPr/>
        </p:nvSpPr>
        <p:spPr bwMode="auto">
          <a:xfrm>
            <a:off x="5257800" y="5791200"/>
            <a:ext cx="2743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808000"/>
                </a:solidFill>
              </a:rPr>
              <a:t>是一种代数方法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31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7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31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2000"/>
                                        <p:tgtEl>
                                          <p:spTgt spid="31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9" grpId="0"/>
      <p:bldP spid="31751" grpId="1"/>
      <p:bldP spid="31759" grpId="0"/>
      <p:bldP spid="31760" grpId="0"/>
      <p:bldP spid="31761" grpId="1"/>
      <p:bldP spid="31762" grpId="0"/>
      <p:bldP spid="3176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798" name="Picture 6" descr="hua0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567238"/>
            <a:ext cx="9144000" cy="229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31750" y="0"/>
            <a:ext cx="9036050" cy="3017520"/>
          </a:xfrm>
          <a:prstGeom prst="rect">
            <a:avLst/>
          </a:prstGeom>
          <a:noFill/>
          <a:ln w="38100">
            <a:solidFill>
              <a:srgbClr val="000066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华文行楷" pitchFamily="2" charset="-122"/>
              </a:rPr>
              <a:t>议一议：</a:t>
            </a:r>
          </a:p>
          <a:p>
            <a:r>
              <a:rPr lang="zh-CN" altLang="en-US" sz="36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    </a:t>
            </a:r>
            <a:r>
              <a:rPr lang="en-US" altLang="zh-CN" sz="36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</a:rPr>
              <a:t>A </a:t>
            </a:r>
            <a:r>
              <a:rPr lang="zh-CN" altLang="en-US" sz="3600" b="1">
                <a:effectLst>
                  <a:outerShdw blurRad="38100" dist="38100" dir="2700000" algn="tl">
                    <a:srgbClr val="FFFFFF"/>
                  </a:outerShdw>
                </a:effectLst>
                <a:latin typeface="新宋体" pitchFamily="49" charset="-122"/>
                <a:ea typeface="新宋体" pitchFamily="49" charset="-122"/>
              </a:rPr>
              <a:t>，</a:t>
            </a:r>
            <a:r>
              <a:rPr lang="en-US" altLang="zh-CN" sz="36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</a:rPr>
              <a:t>B</a:t>
            </a:r>
            <a:r>
              <a:rPr lang="zh-CN" altLang="en-US" sz="36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两地相距</a:t>
            </a:r>
            <a:r>
              <a:rPr lang="en-US" altLang="zh-CN" sz="36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100</a:t>
            </a:r>
            <a:r>
              <a:rPr lang="zh-CN" altLang="en-US" sz="36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千米，甲、乙两人骑自行车分别从</a:t>
            </a:r>
            <a:r>
              <a:rPr lang="en-US" altLang="zh-CN" sz="36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</a:rPr>
              <a:t>A</a:t>
            </a:r>
            <a:r>
              <a:rPr lang="zh-CN" altLang="en-US" sz="36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，</a:t>
            </a:r>
            <a:r>
              <a:rPr lang="en-US" altLang="zh-CN" sz="36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</a:rPr>
              <a:t>B</a:t>
            </a:r>
            <a:r>
              <a:rPr lang="zh-CN" altLang="en-US" sz="36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两地相向而行．假设他们都保持匀速行驶，则他们各自到</a:t>
            </a:r>
            <a:r>
              <a:rPr lang="en-US" altLang="zh-CN" sz="36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</a:rPr>
              <a:t>A</a:t>
            </a:r>
            <a:r>
              <a:rPr lang="zh-CN" altLang="en-US" sz="36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地的距离 </a:t>
            </a:r>
            <a:endParaRPr lang="en-US" altLang="zh-CN" sz="3600" b="1">
              <a:effectLst>
                <a:outerShdw blurRad="38100" dist="38100" dir="2700000" algn="tl">
                  <a:srgbClr val="FFFFFF"/>
                </a:outerShdw>
              </a:effectLst>
              <a:latin typeface="宋体" charset="-122"/>
            </a:endParaRPr>
          </a:p>
          <a:p>
            <a:r>
              <a:rPr lang="zh-CN" altLang="en-US" sz="36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问：经过多长时间两人相遇 </a:t>
            </a:r>
            <a:r>
              <a:rPr lang="en-US" altLang="zh-CN" sz="36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?</a:t>
            </a:r>
            <a:r>
              <a:rPr lang="en-US" altLang="zh-CN" sz="36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                      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4870" name="Picture 54" descr="hua0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556125"/>
            <a:ext cx="9144000" cy="229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31750" y="0"/>
            <a:ext cx="9036050" cy="2225040"/>
          </a:xfrm>
          <a:prstGeom prst="rect">
            <a:avLst/>
          </a:prstGeom>
          <a:noFill/>
          <a:ln w="38100">
            <a:solidFill>
              <a:srgbClr val="000066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华文行楷" pitchFamily="2" charset="-122"/>
              </a:rPr>
              <a:t>议一议：</a:t>
            </a:r>
          </a:p>
          <a:p>
            <a:r>
              <a:rPr lang="zh-CN" altLang="en-US" sz="2800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黑体" pitchFamily="2" charset="-122"/>
              </a:rPr>
              <a:t>      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</a:rPr>
              <a:t>A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，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</a:rPr>
              <a:t>B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两地相距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100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千米，甲、乙两人骑自行车分别从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</a:rPr>
              <a:t>A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，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</a:rPr>
              <a:t>B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两地相向而行．假设他们都保持匀速行驶，则他们各自到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A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地的距离 </a:t>
            </a:r>
            <a:endParaRPr lang="en-US" altLang="zh-CN" sz="2800" b="1">
              <a:effectLst>
                <a:outerShdw blurRad="38100" dist="38100" dir="2700000" algn="tl">
                  <a:srgbClr val="FFFFFF"/>
                </a:outerShdw>
              </a:effectLst>
              <a:latin typeface="宋体" charset="-122"/>
            </a:endParaRPr>
          </a:p>
          <a:p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问：经过多长时间两人相遇 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宋体" charset="-122"/>
              </a:rPr>
              <a:t>?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                      </a:t>
            </a:r>
          </a:p>
        </p:txBody>
      </p:sp>
      <p:grpSp>
        <p:nvGrpSpPr>
          <p:cNvPr id="34819" name="Group 3"/>
          <p:cNvGrpSpPr/>
          <p:nvPr/>
        </p:nvGrpSpPr>
        <p:grpSpPr>
          <a:xfrm>
            <a:off x="500063" y="2971800"/>
            <a:ext cx="3622675" cy="636588"/>
            <a:chOff x="22" y="3113"/>
            <a:chExt cx="2282" cy="401"/>
          </a:xfrm>
        </p:grpSpPr>
        <p:pic>
          <p:nvPicPr>
            <p:cNvPr id="34820" name="Picture 4" descr="GL_024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2" y="3113"/>
              <a:ext cx="401" cy="4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821" name="Text Box 5"/>
            <p:cNvSpPr txBox="1">
              <a:spLocks noChangeArrowheads="1"/>
            </p:cNvSpPr>
            <p:nvPr/>
          </p:nvSpPr>
          <p:spPr bwMode="auto">
            <a:xfrm>
              <a:off x="431" y="3158"/>
              <a:ext cx="1873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zh-CN" altLang="en-US" sz="2800" b="1">
                  <a:solidFill>
                    <a:srgbClr val="0033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直线型图表示</a:t>
              </a:r>
            </a:p>
          </p:txBody>
        </p:sp>
      </p:grpSp>
      <p:grpSp>
        <p:nvGrpSpPr>
          <p:cNvPr id="34822" name="Group 6"/>
          <p:cNvGrpSpPr/>
          <p:nvPr/>
        </p:nvGrpSpPr>
        <p:grpSpPr>
          <a:xfrm>
            <a:off x="465138" y="3763963"/>
            <a:ext cx="5783262" cy="817562"/>
            <a:chOff x="9" y="3566"/>
            <a:chExt cx="3643" cy="515"/>
          </a:xfrm>
        </p:grpSpPr>
        <p:sp>
          <p:nvSpPr>
            <p:cNvPr id="34823" name="Text Box 7"/>
            <p:cNvSpPr txBox="1">
              <a:spLocks noChangeArrowheads="1"/>
            </p:cNvSpPr>
            <p:nvPr/>
          </p:nvSpPr>
          <p:spPr bwMode="auto">
            <a:xfrm>
              <a:off x="3016" y="3596"/>
              <a:ext cx="577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en-US" altLang="zh-CN" sz="2400" b="1" i="1">
                  <a:solidFill>
                    <a:schemeClr val="accent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B</a:t>
              </a:r>
            </a:p>
          </p:txBody>
        </p:sp>
        <p:sp>
          <p:nvSpPr>
            <p:cNvPr id="34824" name="Text Box 8"/>
            <p:cNvSpPr txBox="1">
              <a:spLocks noChangeArrowheads="1"/>
            </p:cNvSpPr>
            <p:nvPr/>
          </p:nvSpPr>
          <p:spPr bwMode="auto">
            <a:xfrm>
              <a:off x="2971" y="3793"/>
              <a:ext cx="68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33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乙</a:t>
              </a:r>
            </a:p>
          </p:txBody>
        </p:sp>
        <p:grpSp>
          <p:nvGrpSpPr>
            <p:cNvPr id="34825" name="Group 9"/>
            <p:cNvGrpSpPr/>
            <p:nvPr/>
          </p:nvGrpSpPr>
          <p:grpSpPr>
            <a:xfrm>
              <a:off x="9" y="3566"/>
              <a:ext cx="3052" cy="454"/>
              <a:chOff x="9" y="3566"/>
              <a:chExt cx="3052" cy="454"/>
            </a:xfrm>
          </p:grpSpPr>
          <p:sp>
            <p:nvSpPr>
              <p:cNvPr id="34826" name="Line 10"/>
              <p:cNvSpPr>
                <a:spLocks noChangeShapeType="1"/>
              </p:cNvSpPr>
              <p:nvPr/>
            </p:nvSpPr>
            <p:spPr bwMode="auto">
              <a:xfrm>
                <a:off x="294" y="3838"/>
                <a:ext cx="2717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27" name="Line 11"/>
              <p:cNvSpPr>
                <a:spLocks noChangeShapeType="1"/>
              </p:cNvSpPr>
              <p:nvPr/>
            </p:nvSpPr>
            <p:spPr bwMode="auto">
              <a:xfrm flipH="1">
                <a:off x="294" y="3622"/>
                <a:ext cx="0" cy="39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28" name="Text Box 12"/>
              <p:cNvSpPr txBox="1">
                <a:spLocks noChangeArrowheads="1"/>
              </p:cNvSpPr>
              <p:nvPr/>
            </p:nvSpPr>
            <p:spPr bwMode="auto">
              <a:xfrm>
                <a:off x="9" y="3566"/>
                <a:ext cx="467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</a:pPr>
                <a:r>
                  <a:rPr lang="zh-CN" altLang="en-US" sz="2400" b="1">
                    <a:effectLst>
                      <a:outerShdw blurRad="38100" dist="38100" dir="2700000" algn="tl">
                        <a:srgbClr val="FFFFFF"/>
                      </a:outerShdw>
                    </a:effectLst>
                    <a:latin typeface="Times New Roman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甲</a:t>
                </a:r>
              </a:p>
            </p:txBody>
          </p:sp>
          <p:sp>
            <p:nvSpPr>
              <p:cNvPr id="34829" name="Text Box 13"/>
              <p:cNvSpPr txBox="1">
                <a:spLocks noChangeArrowheads="1"/>
              </p:cNvSpPr>
              <p:nvPr/>
            </p:nvSpPr>
            <p:spPr bwMode="auto">
              <a:xfrm>
                <a:off x="22" y="3731"/>
                <a:ext cx="577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</a:pPr>
                <a:r>
                  <a:rPr lang="en-US" altLang="zh-CN" sz="2400" b="1" i="1">
                    <a:solidFill>
                      <a:schemeClr val="accent2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Book Antiqua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A</a:t>
                </a:r>
              </a:p>
            </p:txBody>
          </p:sp>
          <p:sp>
            <p:nvSpPr>
              <p:cNvPr id="34830" name="Oval 14"/>
              <p:cNvSpPr>
                <a:spLocks noChangeAspect="1" noChangeArrowheads="1"/>
              </p:cNvSpPr>
              <p:nvPr/>
            </p:nvSpPr>
            <p:spPr bwMode="auto">
              <a:xfrm rot="14019812">
                <a:off x="302" y="3793"/>
                <a:ext cx="52" cy="51"/>
              </a:xfrm>
              <a:prstGeom prst="ellipse">
                <a:avLst/>
              </a:prstGeom>
              <a:solidFill>
                <a:schemeClr val="tx2"/>
              </a:solidFill>
              <a:ln w="9525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107763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31" name="Oval 15"/>
              <p:cNvSpPr>
                <a:spLocks noChangeAspect="1" noChangeArrowheads="1"/>
              </p:cNvSpPr>
              <p:nvPr/>
            </p:nvSpPr>
            <p:spPr bwMode="auto">
              <a:xfrm rot="14019812">
                <a:off x="3010" y="3793"/>
                <a:ext cx="52" cy="51"/>
              </a:xfrm>
              <a:prstGeom prst="ellipse">
                <a:avLst/>
              </a:prstGeom>
              <a:solidFill>
                <a:schemeClr val="tx2"/>
              </a:solidFill>
              <a:ln w="9525">
                <a:solidFill>
                  <a:schemeClr val="tx1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107763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32" name="Line 16"/>
              <p:cNvSpPr>
                <a:spLocks noChangeShapeType="1"/>
              </p:cNvSpPr>
              <p:nvPr/>
            </p:nvSpPr>
            <p:spPr bwMode="auto">
              <a:xfrm flipH="1">
                <a:off x="476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33" name="Line 17"/>
              <p:cNvSpPr>
                <a:spLocks noChangeShapeType="1"/>
              </p:cNvSpPr>
              <p:nvPr/>
            </p:nvSpPr>
            <p:spPr bwMode="auto">
              <a:xfrm flipH="1">
                <a:off x="657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34" name="Line 18"/>
              <p:cNvSpPr>
                <a:spLocks noChangeShapeType="1"/>
              </p:cNvSpPr>
              <p:nvPr/>
            </p:nvSpPr>
            <p:spPr bwMode="auto">
              <a:xfrm flipH="1">
                <a:off x="839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35" name="Line 19"/>
              <p:cNvSpPr>
                <a:spLocks noChangeShapeType="1"/>
              </p:cNvSpPr>
              <p:nvPr/>
            </p:nvSpPr>
            <p:spPr bwMode="auto">
              <a:xfrm flipH="1">
                <a:off x="1020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36" name="Line 20"/>
              <p:cNvSpPr>
                <a:spLocks noChangeShapeType="1"/>
              </p:cNvSpPr>
              <p:nvPr/>
            </p:nvSpPr>
            <p:spPr bwMode="auto">
              <a:xfrm flipH="1">
                <a:off x="1202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37" name="Line 21"/>
              <p:cNvSpPr>
                <a:spLocks noChangeShapeType="1"/>
              </p:cNvSpPr>
              <p:nvPr/>
            </p:nvSpPr>
            <p:spPr bwMode="auto">
              <a:xfrm flipH="1">
                <a:off x="1383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38" name="Line 22"/>
              <p:cNvSpPr>
                <a:spLocks noChangeShapeType="1"/>
              </p:cNvSpPr>
              <p:nvPr/>
            </p:nvSpPr>
            <p:spPr bwMode="auto">
              <a:xfrm flipH="1">
                <a:off x="1565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39" name="Line 23"/>
              <p:cNvSpPr>
                <a:spLocks noChangeShapeType="1"/>
              </p:cNvSpPr>
              <p:nvPr/>
            </p:nvSpPr>
            <p:spPr bwMode="auto">
              <a:xfrm flipH="1">
                <a:off x="1746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40" name="Line 24"/>
              <p:cNvSpPr>
                <a:spLocks noChangeShapeType="1"/>
              </p:cNvSpPr>
              <p:nvPr/>
            </p:nvSpPr>
            <p:spPr bwMode="auto">
              <a:xfrm flipH="1">
                <a:off x="1927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41" name="Line 25"/>
              <p:cNvSpPr>
                <a:spLocks noChangeShapeType="1"/>
              </p:cNvSpPr>
              <p:nvPr/>
            </p:nvSpPr>
            <p:spPr bwMode="auto">
              <a:xfrm flipH="1">
                <a:off x="2109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42" name="Line 26"/>
              <p:cNvSpPr>
                <a:spLocks noChangeShapeType="1"/>
              </p:cNvSpPr>
              <p:nvPr/>
            </p:nvSpPr>
            <p:spPr bwMode="auto">
              <a:xfrm flipH="1">
                <a:off x="2290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43" name="Line 27"/>
              <p:cNvSpPr>
                <a:spLocks noChangeShapeType="1"/>
              </p:cNvSpPr>
              <p:nvPr/>
            </p:nvSpPr>
            <p:spPr bwMode="auto">
              <a:xfrm flipH="1">
                <a:off x="2472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44" name="Line 28"/>
              <p:cNvSpPr>
                <a:spLocks noChangeShapeType="1"/>
              </p:cNvSpPr>
              <p:nvPr/>
            </p:nvSpPr>
            <p:spPr bwMode="auto">
              <a:xfrm flipH="1">
                <a:off x="2653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45" name="Line 29"/>
              <p:cNvSpPr>
                <a:spLocks noChangeShapeType="1"/>
              </p:cNvSpPr>
              <p:nvPr/>
            </p:nvSpPr>
            <p:spPr bwMode="auto">
              <a:xfrm flipH="1">
                <a:off x="2835" y="3770"/>
                <a:ext cx="0" cy="6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46" name="Line 30"/>
              <p:cNvSpPr>
                <a:spLocks noChangeShapeType="1"/>
              </p:cNvSpPr>
              <p:nvPr/>
            </p:nvSpPr>
            <p:spPr bwMode="auto">
              <a:xfrm flipH="1">
                <a:off x="3016" y="3657"/>
                <a:ext cx="0" cy="32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4847" name="Group 31"/>
          <p:cNvGrpSpPr/>
          <p:nvPr/>
        </p:nvGrpSpPr>
        <p:grpSpPr>
          <a:xfrm>
            <a:off x="944563" y="4195763"/>
            <a:ext cx="3876675" cy="673100"/>
            <a:chOff x="302" y="3884"/>
            <a:chExt cx="2442" cy="424"/>
          </a:xfrm>
        </p:grpSpPr>
        <p:sp>
          <p:nvSpPr>
            <p:cNvPr id="34848" name="Text Box 32"/>
            <p:cNvSpPr txBox="1">
              <a:spLocks noChangeArrowheads="1"/>
            </p:cNvSpPr>
            <p:nvPr/>
          </p:nvSpPr>
          <p:spPr bwMode="auto">
            <a:xfrm>
              <a:off x="1066" y="4020"/>
              <a:ext cx="167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en-US" altLang="zh-CN" sz="2400" b="1">
                  <a:solidFill>
                    <a:srgbClr val="0033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80</a:t>
              </a:r>
              <a:r>
                <a:rPr lang="zh-CN" altLang="en-US" sz="2400" b="1">
                  <a:solidFill>
                    <a:srgbClr val="0033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千米</a:t>
              </a:r>
            </a:p>
          </p:txBody>
        </p:sp>
        <p:sp>
          <p:nvSpPr>
            <p:cNvPr id="34849" name="AutoShape 33"/>
            <p:cNvSpPr/>
            <p:nvPr/>
          </p:nvSpPr>
          <p:spPr bwMode="auto">
            <a:xfrm rot="16200000">
              <a:off x="1296" y="2890"/>
              <a:ext cx="182" cy="2170"/>
            </a:xfrm>
            <a:prstGeom prst="leftBrace">
              <a:avLst>
                <a:gd name="adj1" fmla="val 99359"/>
                <a:gd name="adj2" fmla="val 50000"/>
              </a:avLst>
            </a:prstGeom>
            <a:noFill/>
            <a:ln w="38100">
              <a:solidFill>
                <a:srgbClr val="0033CC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34850" name="Group 34"/>
          <p:cNvGrpSpPr/>
          <p:nvPr/>
        </p:nvGrpSpPr>
        <p:grpSpPr>
          <a:xfrm>
            <a:off x="841375" y="3546475"/>
            <a:ext cx="2005013" cy="649288"/>
            <a:chOff x="249" y="3475"/>
            <a:chExt cx="1263" cy="409"/>
          </a:xfrm>
        </p:grpSpPr>
        <p:grpSp>
          <p:nvGrpSpPr>
            <p:cNvPr id="34851" name="Group 35"/>
            <p:cNvGrpSpPr/>
            <p:nvPr/>
          </p:nvGrpSpPr>
          <p:grpSpPr>
            <a:xfrm>
              <a:off x="1020" y="3703"/>
              <a:ext cx="46" cy="181"/>
              <a:chOff x="1020" y="3703"/>
              <a:chExt cx="46" cy="181"/>
            </a:xfrm>
          </p:grpSpPr>
          <p:sp>
            <p:nvSpPr>
              <p:cNvPr id="34852" name="Line 36"/>
              <p:cNvSpPr>
                <a:spLocks noChangeShapeType="1"/>
              </p:cNvSpPr>
              <p:nvPr/>
            </p:nvSpPr>
            <p:spPr bwMode="auto">
              <a:xfrm flipH="1">
                <a:off x="1020" y="3703"/>
                <a:ext cx="0" cy="181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53" name="Oval 37"/>
              <p:cNvSpPr>
                <a:spLocks noChangeArrowheads="1"/>
              </p:cNvSpPr>
              <p:nvPr/>
            </p:nvSpPr>
            <p:spPr bwMode="auto">
              <a:xfrm>
                <a:off x="1021" y="3839"/>
                <a:ext cx="45" cy="45"/>
              </a:xfrm>
              <a:prstGeom prst="ellipse">
                <a:avLst/>
              </a:prstGeom>
              <a:solidFill>
                <a:schemeClr val="tx2"/>
              </a:solidFill>
              <a:ln w="9525" algn="ctr">
                <a:solidFill>
                  <a:srgbClr val="0000FF"/>
                </a:solidFill>
                <a:rou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854" name="Group 38"/>
            <p:cNvGrpSpPr/>
            <p:nvPr/>
          </p:nvGrpSpPr>
          <p:grpSpPr>
            <a:xfrm>
              <a:off x="249" y="3475"/>
              <a:ext cx="1263" cy="272"/>
              <a:chOff x="249" y="3521"/>
              <a:chExt cx="1263" cy="272"/>
            </a:xfrm>
          </p:grpSpPr>
          <p:sp>
            <p:nvSpPr>
              <p:cNvPr id="34855" name="Line 39"/>
              <p:cNvSpPr>
                <a:spLocks noChangeShapeType="1"/>
              </p:cNvSpPr>
              <p:nvPr/>
            </p:nvSpPr>
            <p:spPr bwMode="auto">
              <a:xfrm>
                <a:off x="302" y="3793"/>
                <a:ext cx="718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tailEnd type="arrow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56" name="Text Box 40"/>
              <p:cNvSpPr txBox="1">
                <a:spLocks noChangeArrowheads="1"/>
              </p:cNvSpPr>
              <p:nvPr/>
            </p:nvSpPr>
            <p:spPr bwMode="auto">
              <a:xfrm>
                <a:off x="249" y="3521"/>
                <a:ext cx="1263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</a:pPr>
                <a:r>
                  <a:rPr lang="en-US" altLang="zh-CN" sz="2000" b="1">
                    <a:effectLst>
                      <a:outerShdw blurRad="38100" dist="38100" dir="2700000" algn="tl">
                        <a:srgbClr val="FFFFFF"/>
                      </a:outerShdw>
                    </a:effectLst>
                    <a:latin typeface="Arial Unicode MS" pitchFamily="34" charset="-122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2</a:t>
                </a:r>
                <a:r>
                  <a:rPr lang="zh-CN" altLang="en-US" sz="2000" b="1">
                    <a:effectLst>
                      <a:outerShdw blurRad="38100" dist="38100" dir="2700000" algn="tl">
                        <a:srgbClr val="FFFFFF"/>
                      </a:outerShdw>
                    </a:effectLst>
                    <a:latin typeface="Arial Unicode MS" pitchFamily="34" charset="-122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时</a:t>
                </a:r>
                <a:r>
                  <a:rPr lang="en-US" altLang="zh-CN" sz="2000" b="1">
                    <a:effectLst>
                      <a:outerShdw blurRad="38100" dist="38100" dir="2700000" algn="tl">
                        <a:srgbClr val="FFFFFF"/>
                      </a:outerShdw>
                    </a:effectLst>
                    <a:latin typeface="Arial Unicode MS" pitchFamily="34" charset="-122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,30</a:t>
                </a:r>
                <a:r>
                  <a:rPr lang="zh-CN" altLang="en-US" sz="2000" b="1">
                    <a:effectLst>
                      <a:outerShdw blurRad="38100" dist="38100" dir="2700000" algn="tl">
                        <a:srgbClr val="FFFFFF"/>
                      </a:outerShdw>
                    </a:effectLst>
                    <a:latin typeface="Arial Unicode MS" pitchFamily="34" charset="-122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千米</a:t>
                </a:r>
              </a:p>
            </p:txBody>
          </p:sp>
        </p:grpSp>
      </p:grpSp>
      <p:grpSp>
        <p:nvGrpSpPr>
          <p:cNvPr id="34857" name="Group 41"/>
          <p:cNvGrpSpPr/>
          <p:nvPr/>
        </p:nvGrpSpPr>
        <p:grpSpPr>
          <a:xfrm>
            <a:off x="4343400" y="4114800"/>
            <a:ext cx="928688" cy="658813"/>
            <a:chOff x="2426" y="3877"/>
            <a:chExt cx="585" cy="415"/>
          </a:xfrm>
        </p:grpSpPr>
        <p:sp>
          <p:nvSpPr>
            <p:cNvPr id="34858" name="Oval 42"/>
            <p:cNvSpPr>
              <a:spLocks noChangeAspect="1" noChangeArrowheads="1"/>
            </p:cNvSpPr>
            <p:nvPr/>
          </p:nvSpPr>
          <p:spPr bwMode="auto">
            <a:xfrm rot="14019812">
              <a:off x="2426" y="3877"/>
              <a:ext cx="52" cy="51"/>
            </a:xfrm>
            <a:prstGeom prst="ellipse">
              <a:avLst/>
            </a:prstGeom>
            <a:solidFill>
              <a:schemeClr val="tx2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107763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4859" name="Group 43"/>
            <p:cNvGrpSpPr/>
            <p:nvPr/>
          </p:nvGrpSpPr>
          <p:grpSpPr>
            <a:xfrm>
              <a:off x="2471" y="3937"/>
              <a:ext cx="540" cy="355"/>
              <a:chOff x="2471" y="3937"/>
              <a:chExt cx="540" cy="355"/>
            </a:xfrm>
          </p:grpSpPr>
          <p:sp>
            <p:nvSpPr>
              <p:cNvPr id="34860" name="Line 44"/>
              <p:cNvSpPr>
                <a:spLocks noChangeShapeType="1"/>
              </p:cNvSpPr>
              <p:nvPr/>
            </p:nvSpPr>
            <p:spPr bwMode="auto">
              <a:xfrm flipH="1">
                <a:off x="2471" y="3937"/>
                <a:ext cx="0" cy="158"/>
              </a:xfrm>
              <a:prstGeom prst="line">
                <a:avLst/>
              </a:prstGeom>
              <a:noFill/>
              <a:ln w="38100">
                <a:solidFill>
                  <a:srgbClr val="0033CC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61" name="Line 45"/>
              <p:cNvSpPr>
                <a:spLocks noChangeShapeType="1"/>
              </p:cNvSpPr>
              <p:nvPr/>
            </p:nvSpPr>
            <p:spPr bwMode="auto">
              <a:xfrm flipH="1">
                <a:off x="2472" y="4004"/>
                <a:ext cx="539" cy="0"/>
              </a:xfrm>
              <a:prstGeom prst="line">
                <a:avLst/>
              </a:prstGeom>
              <a:noFill/>
              <a:ln w="57150">
                <a:solidFill>
                  <a:srgbClr val="0033CC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62" name="Rectangle 46"/>
              <p:cNvSpPr>
                <a:spLocks noChangeArrowheads="1"/>
              </p:cNvSpPr>
              <p:nvPr/>
            </p:nvSpPr>
            <p:spPr bwMode="auto">
              <a:xfrm>
                <a:off x="2517" y="4004"/>
                <a:ext cx="40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/>
                <a:r>
                  <a:rPr lang="en-US" altLang="zh-CN" sz="2400" b="1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1</a:t>
                </a:r>
                <a:r>
                  <a:rPr lang="zh-CN" altLang="en-US" sz="2400" b="1">
                    <a:solidFill>
                      <a:srgbClr val="0033CC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时</a:t>
                </a: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8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8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8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8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8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8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107950" y="765175"/>
            <a:ext cx="4968875" cy="2651760"/>
          </a:xfrm>
          <a:prstGeom prst="rect">
            <a:avLst/>
          </a:prstGeom>
          <a:noFill/>
          <a:ln w="38100">
            <a:solidFill>
              <a:srgbClr val="000066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      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，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B 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两地相距</a:t>
            </a:r>
            <a:r>
              <a:rPr lang="en-US" altLang="zh-CN" sz="2400" b="1">
                <a:solidFill>
                  <a:srgbClr val="808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100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千米，甲、乙两人骑自行车分别从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，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B 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两地相向而行．假设他们都保持匀速行驶，则他们各自到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地的距离</a:t>
            </a:r>
            <a:endParaRPr lang="en-US" altLang="zh-CN" sz="2400" b="1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  <a:ea typeface="黑体" pitchFamily="2" charset="-122"/>
            </a:endParaRPr>
          </a:p>
          <a:p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</a:t>
            </a:r>
            <a:r>
              <a:rPr lang="en-US" altLang="zh-CN" sz="2400" b="1">
                <a:solidFill>
                  <a:srgbClr val="808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1 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时后乙</a:t>
            </a:r>
            <a:r>
              <a:rPr lang="zh-CN" altLang="en-US" sz="2400" b="1" u="sng">
                <a:solidFill>
                  <a:srgbClr val="00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距</a:t>
            </a:r>
            <a:r>
              <a:rPr lang="en-US" altLang="zh-CN" sz="2400" b="1" i="1" u="sng">
                <a:solidFill>
                  <a:srgbClr val="00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400" b="1" u="sng">
                <a:solidFill>
                  <a:srgbClr val="00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地</a:t>
            </a:r>
            <a:r>
              <a:rPr lang="en-US" altLang="zh-CN" sz="2400" b="1">
                <a:solidFill>
                  <a:srgbClr val="808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80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千米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,</a:t>
            </a:r>
          </a:p>
          <a:p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</a:t>
            </a:r>
            <a:r>
              <a:rPr lang="en-US" altLang="zh-CN" sz="2400" b="1">
                <a:solidFill>
                  <a:srgbClr val="808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2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时后甲</a:t>
            </a:r>
            <a:r>
              <a:rPr lang="zh-CN" altLang="en-US" sz="2400" b="1" u="sng">
                <a:solidFill>
                  <a:srgbClr val="00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距</a:t>
            </a:r>
            <a:r>
              <a:rPr lang="en-US" altLang="zh-CN" sz="2400" b="1" i="1" u="sng">
                <a:solidFill>
                  <a:srgbClr val="00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400" b="1" u="sng">
                <a:solidFill>
                  <a:srgbClr val="0066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地</a:t>
            </a:r>
            <a:r>
              <a:rPr lang="en-US" altLang="zh-CN" sz="2400" b="1">
                <a:solidFill>
                  <a:srgbClr val="808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黑体" pitchFamily="2" charset="-122"/>
              </a:rPr>
              <a:t>30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千米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. </a:t>
            </a:r>
          </a:p>
          <a:p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问 经过多长时间两人相遇 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?                       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4450"/>
            <a:ext cx="9144000" cy="685800"/>
          </a:xfrm>
        </p:spPr>
        <p:txBody>
          <a:bodyPr/>
          <a:lstStyle/>
          <a:p>
            <a:r>
              <a:rPr lang="zh-CN" altLang="en-US" sz="4000">
                <a:solidFill>
                  <a:srgbClr val="FF3300"/>
                </a:solidFill>
                <a:latin typeface="华文行楷" pitchFamily="2" charset="-122"/>
                <a:ea typeface="华文行楷" pitchFamily="2" charset="-122"/>
              </a:rPr>
              <a:t>用图象法 解 行程问题</a:t>
            </a:r>
          </a:p>
        </p:txBody>
      </p:sp>
      <p:sp>
        <p:nvSpPr>
          <p:cNvPr id="23564" name="Line 12"/>
          <p:cNvSpPr>
            <a:spLocks noChangeShapeType="1"/>
          </p:cNvSpPr>
          <p:nvPr/>
        </p:nvSpPr>
        <p:spPr bwMode="auto">
          <a:xfrm flipH="1">
            <a:off x="5715000" y="3429000"/>
            <a:ext cx="2590800" cy="1905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66" name="Line 14"/>
          <p:cNvSpPr>
            <a:spLocks noChangeShapeType="1"/>
          </p:cNvSpPr>
          <p:nvPr/>
        </p:nvSpPr>
        <p:spPr bwMode="auto">
          <a:xfrm>
            <a:off x="5767388" y="2417763"/>
            <a:ext cx="3071812" cy="3144837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582" name="Oval 30"/>
          <p:cNvSpPr>
            <a:spLocks noChangeAspect="1" noChangeArrowheads="1"/>
          </p:cNvSpPr>
          <p:nvPr/>
        </p:nvSpPr>
        <p:spPr bwMode="auto">
          <a:xfrm rot="14019812">
            <a:off x="6877844" y="4428332"/>
            <a:ext cx="82550" cy="80962"/>
          </a:xfrm>
          <a:prstGeom prst="ellipse">
            <a:avLst/>
          </a:prstGeom>
          <a:solidFill>
            <a:schemeClr val="tx2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04" name="Oval 52"/>
          <p:cNvSpPr>
            <a:spLocks noChangeArrowheads="1"/>
          </p:cNvSpPr>
          <p:nvPr/>
        </p:nvSpPr>
        <p:spPr bwMode="auto">
          <a:xfrm>
            <a:off x="7359650" y="4048125"/>
            <a:ext cx="71438" cy="71438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0000FF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05" name="Oval 53"/>
          <p:cNvSpPr>
            <a:spLocks noChangeArrowheads="1"/>
          </p:cNvSpPr>
          <p:nvPr/>
        </p:nvSpPr>
        <p:spPr bwMode="auto">
          <a:xfrm>
            <a:off x="6359525" y="3006725"/>
            <a:ext cx="71438" cy="71438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0000FF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16" name="Line 64"/>
          <p:cNvSpPr>
            <a:spLocks noChangeShapeType="1"/>
          </p:cNvSpPr>
          <p:nvPr/>
        </p:nvSpPr>
        <p:spPr bwMode="auto">
          <a:xfrm flipV="1">
            <a:off x="6346825" y="3048000"/>
            <a:ext cx="33338" cy="2287588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17" name="Line 65"/>
          <p:cNvSpPr>
            <a:spLocks noChangeShapeType="1"/>
          </p:cNvSpPr>
          <p:nvPr/>
        </p:nvSpPr>
        <p:spPr bwMode="auto">
          <a:xfrm flipH="1">
            <a:off x="5735638" y="3027363"/>
            <a:ext cx="588962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19" name="Line 67"/>
          <p:cNvSpPr>
            <a:spLocks noChangeShapeType="1"/>
          </p:cNvSpPr>
          <p:nvPr/>
        </p:nvSpPr>
        <p:spPr bwMode="auto">
          <a:xfrm flipH="1" flipV="1">
            <a:off x="6934200" y="4495800"/>
            <a:ext cx="0" cy="766763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20" name="Line 68"/>
          <p:cNvSpPr>
            <a:spLocks noChangeShapeType="1"/>
          </p:cNvSpPr>
          <p:nvPr/>
        </p:nvSpPr>
        <p:spPr bwMode="auto">
          <a:xfrm>
            <a:off x="5770563" y="4460875"/>
            <a:ext cx="1143000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624" name="Group 72"/>
          <p:cNvGrpSpPr/>
          <p:nvPr/>
        </p:nvGrpSpPr>
        <p:grpSpPr>
          <a:xfrm>
            <a:off x="60325" y="5827713"/>
            <a:ext cx="4968875" cy="1411287"/>
            <a:chOff x="68" y="3430"/>
            <a:chExt cx="3130" cy="1955"/>
          </a:xfrm>
        </p:grpSpPr>
        <p:pic>
          <p:nvPicPr>
            <p:cNvPr id="23625" name="Picture 73" descr="Q_003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0" y="3430"/>
              <a:ext cx="421" cy="8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23626" name="Text Box 74"/>
            <p:cNvSpPr txBox="1">
              <a:spLocks noChangeArrowheads="1"/>
            </p:cNvSpPr>
            <p:nvPr/>
          </p:nvSpPr>
          <p:spPr bwMode="auto">
            <a:xfrm>
              <a:off x="68" y="3430"/>
              <a:ext cx="3130" cy="1955"/>
            </a:xfrm>
            <a:prstGeom prst="rect">
              <a:avLst/>
            </a:prstGeom>
            <a:noFill/>
            <a:ln w="38100" cap="rnd" algn="ctr">
              <a:solidFill>
                <a:srgbClr val="0033CC"/>
              </a:solidFill>
              <a:prstDash val="sysDot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8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              </a:t>
              </a:r>
              <a:r>
                <a:rPr lang="zh-CN" altLang="en-US" sz="28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你明白他的想法吗？</a:t>
              </a:r>
            </a:p>
            <a:p>
              <a:pPr eaLnBrk="0" hangingPunct="0"/>
              <a:r>
                <a:rPr lang="zh-CN" altLang="en-US" sz="28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      用他的方法做一做</a:t>
              </a:r>
              <a:r>
                <a:rPr lang="en-US" altLang="zh-CN" sz="28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!</a:t>
              </a:r>
            </a:p>
            <a:p>
              <a:pPr eaLnBrk="0" hangingPunct="0"/>
              <a:endPara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</p:grpSp>
      <p:sp>
        <p:nvSpPr>
          <p:cNvPr id="23627" name="Line 75"/>
          <p:cNvSpPr>
            <a:spLocks noChangeShapeType="1"/>
          </p:cNvSpPr>
          <p:nvPr/>
        </p:nvSpPr>
        <p:spPr bwMode="auto">
          <a:xfrm flipH="1">
            <a:off x="7391400" y="4114800"/>
            <a:ext cx="0" cy="1204913"/>
          </a:xfrm>
          <a:prstGeom prst="line">
            <a:avLst/>
          </a:prstGeom>
          <a:noFill/>
          <a:ln w="38100">
            <a:solidFill>
              <a:schemeClr val="accent2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640" name="Text Box 88"/>
          <p:cNvSpPr txBox="1">
            <a:spLocks noChangeArrowheads="1"/>
          </p:cNvSpPr>
          <p:nvPr/>
        </p:nvSpPr>
        <p:spPr bwMode="auto">
          <a:xfrm>
            <a:off x="7086600" y="5715000"/>
            <a:ext cx="914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solidFill>
                  <a:srgbClr val="808000"/>
                </a:solidFill>
              </a:rPr>
              <a:t>2.8</a:t>
            </a:r>
          </a:p>
        </p:txBody>
      </p:sp>
      <p:grpSp>
        <p:nvGrpSpPr>
          <p:cNvPr id="23860" name="Group 308"/>
          <p:cNvGrpSpPr/>
          <p:nvPr/>
        </p:nvGrpSpPr>
        <p:grpSpPr>
          <a:xfrm>
            <a:off x="4972050" y="533400"/>
            <a:ext cx="4171950" cy="5416550"/>
            <a:chOff x="3024" y="336"/>
            <a:chExt cx="2628" cy="3412"/>
          </a:xfrm>
        </p:grpSpPr>
        <p:grpSp>
          <p:nvGrpSpPr>
            <p:cNvPr id="23861" name="Group 309"/>
            <p:cNvGrpSpPr/>
            <p:nvPr/>
          </p:nvGrpSpPr>
          <p:grpSpPr>
            <a:xfrm>
              <a:off x="4004" y="527"/>
              <a:ext cx="1467" cy="331"/>
              <a:chOff x="4112" y="527"/>
              <a:chExt cx="1467" cy="331"/>
            </a:xfrm>
          </p:grpSpPr>
          <p:pic>
            <p:nvPicPr>
              <p:cNvPr id="23862" name="Picture 310" descr="108122"/>
              <p:cNvPicPr>
                <a:picLocks noChangeAspect="1" noChangeArrowheads="1" noCrop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112" y="527"/>
                <a:ext cx="331" cy="33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3863" name="Text Box 311"/>
              <p:cNvSpPr txBox="1">
                <a:spLocks noChangeArrowheads="1"/>
              </p:cNvSpPr>
              <p:nvPr/>
            </p:nvSpPr>
            <p:spPr bwMode="auto">
              <a:xfrm>
                <a:off x="4422" y="527"/>
                <a:ext cx="1157" cy="32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>
                  <a:spcBef>
                    <a:spcPct val="50000"/>
                  </a:spcBef>
                </a:pPr>
                <a:r>
                  <a:rPr lang="zh-CN" altLang="en-US" sz="2800" b="1">
                    <a:solidFill>
                      <a:schemeClr val="accent2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Times New Roman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图象表示</a:t>
                </a:r>
              </a:p>
            </p:txBody>
          </p:sp>
        </p:grpSp>
        <p:sp>
          <p:nvSpPr>
            <p:cNvPr id="23864" name="Text Box 312"/>
            <p:cNvSpPr txBox="1">
              <a:spLocks noChangeArrowheads="1"/>
            </p:cNvSpPr>
            <p:nvPr/>
          </p:nvSpPr>
          <p:spPr bwMode="auto">
            <a:xfrm>
              <a:off x="3024" y="3312"/>
              <a:ext cx="491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en-US" altLang="zh-CN" sz="2800" b="1">
                  <a:solidFill>
                    <a:schemeClr val="accent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(A)</a:t>
              </a:r>
            </a:p>
          </p:txBody>
        </p:sp>
        <p:sp>
          <p:nvSpPr>
            <p:cNvPr id="23865" name="Line 313"/>
            <p:cNvSpPr>
              <a:spLocks noChangeAspect="1" noChangeShapeType="1"/>
            </p:cNvSpPr>
            <p:nvPr/>
          </p:nvSpPr>
          <p:spPr bwMode="auto">
            <a:xfrm>
              <a:off x="3164" y="3349"/>
              <a:ext cx="2488" cy="1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  <a:headEnd type="none" w="med" len="lg"/>
              <a:tailEnd type="triangle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66" name="Rectangle 314"/>
            <p:cNvSpPr>
              <a:spLocks noChangeArrowheads="1"/>
            </p:cNvSpPr>
            <p:nvPr/>
          </p:nvSpPr>
          <p:spPr bwMode="auto">
            <a:xfrm>
              <a:off x="3396" y="3362"/>
              <a:ext cx="98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0</a:t>
              </a:r>
              <a:endParaRPr lang="en-US" altLang="zh-CN" sz="24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3867" name="Rectangle 315"/>
            <p:cNvSpPr>
              <a:spLocks noChangeArrowheads="1"/>
            </p:cNvSpPr>
            <p:nvPr/>
          </p:nvSpPr>
          <p:spPr bwMode="auto">
            <a:xfrm>
              <a:off x="5026" y="3388"/>
              <a:ext cx="96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4</a:t>
              </a:r>
            </a:p>
          </p:txBody>
        </p:sp>
        <p:sp>
          <p:nvSpPr>
            <p:cNvPr id="23868" name="Rectangle 316"/>
            <p:cNvSpPr>
              <a:spLocks noChangeArrowheads="1"/>
            </p:cNvSpPr>
            <p:nvPr/>
          </p:nvSpPr>
          <p:spPr bwMode="auto">
            <a:xfrm>
              <a:off x="3907" y="3360"/>
              <a:ext cx="98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1</a:t>
              </a:r>
              <a:endParaRPr lang="en-US" altLang="zh-CN" sz="40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3869" name="Rectangle 317"/>
            <p:cNvSpPr>
              <a:spLocks noChangeArrowheads="1"/>
            </p:cNvSpPr>
            <p:nvPr/>
          </p:nvSpPr>
          <p:spPr bwMode="auto">
            <a:xfrm>
              <a:off x="4278" y="3360"/>
              <a:ext cx="98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2</a:t>
              </a:r>
              <a:endParaRPr lang="en-US" altLang="zh-CN" sz="40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3870" name="Rectangle 318"/>
            <p:cNvSpPr>
              <a:spLocks noChangeArrowheads="1"/>
            </p:cNvSpPr>
            <p:nvPr/>
          </p:nvSpPr>
          <p:spPr bwMode="auto">
            <a:xfrm>
              <a:off x="4648" y="3360"/>
              <a:ext cx="97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3</a:t>
              </a:r>
              <a:endParaRPr lang="en-US" altLang="zh-CN" sz="40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3871" name="Rectangle 319"/>
            <p:cNvSpPr>
              <a:spLocks noChangeArrowheads="1"/>
            </p:cNvSpPr>
            <p:nvPr/>
          </p:nvSpPr>
          <p:spPr bwMode="auto">
            <a:xfrm flipH="1">
              <a:off x="5270" y="3408"/>
              <a:ext cx="0" cy="3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endParaRPr lang="zh-CN" altLang="en-US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3872" name="Line 320"/>
            <p:cNvSpPr>
              <a:spLocks noChangeShapeType="1"/>
            </p:cNvSpPr>
            <p:nvPr/>
          </p:nvSpPr>
          <p:spPr bwMode="auto">
            <a:xfrm>
              <a:off x="3505" y="3168"/>
              <a:ext cx="6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73" name="Line 321"/>
            <p:cNvSpPr>
              <a:spLocks noChangeShapeType="1"/>
            </p:cNvSpPr>
            <p:nvPr/>
          </p:nvSpPr>
          <p:spPr bwMode="auto">
            <a:xfrm flipH="1">
              <a:off x="3346" y="3274"/>
              <a:ext cx="0" cy="8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74" name="Line 322"/>
            <p:cNvSpPr>
              <a:spLocks noChangeShapeType="1"/>
            </p:cNvSpPr>
            <p:nvPr/>
          </p:nvSpPr>
          <p:spPr bwMode="auto">
            <a:xfrm flipH="1">
              <a:off x="3709" y="3274"/>
              <a:ext cx="0" cy="7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75" name="Line 323"/>
            <p:cNvSpPr>
              <a:spLocks noChangeShapeType="1"/>
            </p:cNvSpPr>
            <p:nvPr/>
          </p:nvSpPr>
          <p:spPr bwMode="auto">
            <a:xfrm flipH="1">
              <a:off x="3890" y="3274"/>
              <a:ext cx="0" cy="7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76" name="Line 324"/>
            <p:cNvSpPr>
              <a:spLocks noChangeShapeType="1"/>
            </p:cNvSpPr>
            <p:nvPr/>
          </p:nvSpPr>
          <p:spPr bwMode="auto">
            <a:xfrm flipH="1">
              <a:off x="4253" y="3274"/>
              <a:ext cx="0" cy="7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77" name="Line 325"/>
            <p:cNvSpPr>
              <a:spLocks noChangeShapeType="1"/>
            </p:cNvSpPr>
            <p:nvPr/>
          </p:nvSpPr>
          <p:spPr bwMode="auto">
            <a:xfrm flipH="1">
              <a:off x="4797" y="3274"/>
              <a:ext cx="0" cy="7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78" name="Line 326"/>
            <p:cNvSpPr>
              <a:spLocks noChangeShapeType="1"/>
            </p:cNvSpPr>
            <p:nvPr/>
          </p:nvSpPr>
          <p:spPr bwMode="auto">
            <a:xfrm flipH="1">
              <a:off x="4434" y="3274"/>
              <a:ext cx="0" cy="7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79" name="Line 327"/>
            <p:cNvSpPr>
              <a:spLocks noChangeShapeType="1"/>
            </p:cNvSpPr>
            <p:nvPr/>
          </p:nvSpPr>
          <p:spPr bwMode="auto">
            <a:xfrm flipH="1">
              <a:off x="4979" y="3274"/>
              <a:ext cx="0" cy="7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80" name="Line 328"/>
            <p:cNvSpPr>
              <a:spLocks noChangeShapeType="1"/>
            </p:cNvSpPr>
            <p:nvPr/>
          </p:nvSpPr>
          <p:spPr bwMode="auto">
            <a:xfrm flipH="1">
              <a:off x="5160" y="3274"/>
              <a:ext cx="0" cy="7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81" name="Line 329"/>
            <p:cNvSpPr>
              <a:spLocks noChangeShapeType="1"/>
            </p:cNvSpPr>
            <p:nvPr/>
          </p:nvSpPr>
          <p:spPr bwMode="auto">
            <a:xfrm flipH="1">
              <a:off x="4072" y="3274"/>
              <a:ext cx="0" cy="7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82" name="Line 330"/>
            <p:cNvSpPr>
              <a:spLocks noChangeShapeType="1"/>
            </p:cNvSpPr>
            <p:nvPr/>
          </p:nvSpPr>
          <p:spPr bwMode="auto">
            <a:xfrm flipH="1">
              <a:off x="4616" y="3274"/>
              <a:ext cx="0" cy="7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83" name="Line 331"/>
            <p:cNvSpPr>
              <a:spLocks noChangeAspect="1" noChangeShapeType="1"/>
            </p:cNvSpPr>
            <p:nvPr/>
          </p:nvSpPr>
          <p:spPr bwMode="auto">
            <a:xfrm flipH="1">
              <a:off x="3508" y="460"/>
              <a:ext cx="0" cy="3288"/>
            </a:xfrm>
            <a:prstGeom prst="line">
              <a:avLst/>
            </a:prstGeom>
            <a:noFill/>
            <a:ln w="31750">
              <a:solidFill>
                <a:srgbClr val="000066"/>
              </a:solidFill>
              <a:round/>
              <a:headEnd type="triangle" w="med" len="lg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84" name="Rectangle 332"/>
            <p:cNvSpPr>
              <a:spLocks noChangeArrowheads="1"/>
            </p:cNvSpPr>
            <p:nvPr/>
          </p:nvSpPr>
          <p:spPr bwMode="auto">
            <a:xfrm>
              <a:off x="3588" y="336"/>
              <a:ext cx="615" cy="3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endParaRPr lang="zh-CN" altLang="en-US" sz="36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3885" name="Line 333"/>
            <p:cNvSpPr>
              <a:spLocks noChangeShapeType="1"/>
            </p:cNvSpPr>
            <p:nvPr/>
          </p:nvSpPr>
          <p:spPr bwMode="auto">
            <a:xfrm>
              <a:off x="3508" y="3536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86" name="Line 334"/>
            <p:cNvSpPr>
              <a:spLocks noChangeShapeType="1"/>
            </p:cNvSpPr>
            <p:nvPr/>
          </p:nvSpPr>
          <p:spPr bwMode="auto">
            <a:xfrm>
              <a:off x="3498" y="2447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87" name="Line 335"/>
            <p:cNvSpPr>
              <a:spLocks noChangeShapeType="1"/>
            </p:cNvSpPr>
            <p:nvPr/>
          </p:nvSpPr>
          <p:spPr bwMode="auto">
            <a:xfrm>
              <a:off x="3498" y="2266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88" name="Line 336"/>
            <p:cNvSpPr>
              <a:spLocks noChangeShapeType="1"/>
            </p:cNvSpPr>
            <p:nvPr/>
          </p:nvSpPr>
          <p:spPr bwMode="auto">
            <a:xfrm>
              <a:off x="3498" y="1721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89" name="Line 337"/>
            <p:cNvSpPr>
              <a:spLocks noChangeShapeType="1"/>
            </p:cNvSpPr>
            <p:nvPr/>
          </p:nvSpPr>
          <p:spPr bwMode="auto">
            <a:xfrm>
              <a:off x="3498" y="1540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90" name="Line 338"/>
            <p:cNvSpPr>
              <a:spLocks noChangeShapeType="1"/>
            </p:cNvSpPr>
            <p:nvPr/>
          </p:nvSpPr>
          <p:spPr bwMode="auto">
            <a:xfrm>
              <a:off x="3498" y="1359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91" name="Line 339"/>
            <p:cNvSpPr>
              <a:spLocks noChangeShapeType="1"/>
            </p:cNvSpPr>
            <p:nvPr/>
          </p:nvSpPr>
          <p:spPr bwMode="auto">
            <a:xfrm>
              <a:off x="3498" y="2992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92" name="Line 340"/>
            <p:cNvSpPr>
              <a:spLocks noChangeShapeType="1"/>
            </p:cNvSpPr>
            <p:nvPr/>
          </p:nvSpPr>
          <p:spPr bwMode="auto">
            <a:xfrm>
              <a:off x="3498" y="2810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93" name="Line 341"/>
            <p:cNvSpPr>
              <a:spLocks noChangeShapeType="1"/>
            </p:cNvSpPr>
            <p:nvPr/>
          </p:nvSpPr>
          <p:spPr bwMode="auto">
            <a:xfrm>
              <a:off x="3498" y="2629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94" name="Line 342"/>
            <p:cNvSpPr>
              <a:spLocks noChangeShapeType="1"/>
            </p:cNvSpPr>
            <p:nvPr/>
          </p:nvSpPr>
          <p:spPr bwMode="auto">
            <a:xfrm>
              <a:off x="3498" y="2084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95" name="Line 343"/>
            <p:cNvSpPr>
              <a:spLocks noChangeShapeType="1"/>
            </p:cNvSpPr>
            <p:nvPr/>
          </p:nvSpPr>
          <p:spPr bwMode="auto">
            <a:xfrm>
              <a:off x="3498" y="1903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96" name="Line 344"/>
            <p:cNvSpPr>
              <a:spLocks noChangeShapeType="1"/>
            </p:cNvSpPr>
            <p:nvPr/>
          </p:nvSpPr>
          <p:spPr bwMode="auto">
            <a:xfrm>
              <a:off x="3498" y="1177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97" name="Line 345"/>
            <p:cNvSpPr>
              <a:spLocks noChangeShapeType="1"/>
            </p:cNvSpPr>
            <p:nvPr/>
          </p:nvSpPr>
          <p:spPr bwMode="auto">
            <a:xfrm>
              <a:off x="3498" y="980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98" name="Line 346"/>
            <p:cNvSpPr>
              <a:spLocks noChangeShapeType="1"/>
            </p:cNvSpPr>
            <p:nvPr/>
          </p:nvSpPr>
          <p:spPr bwMode="auto">
            <a:xfrm>
              <a:off x="3498" y="799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899" name="Line 347"/>
            <p:cNvSpPr>
              <a:spLocks noChangeShapeType="1"/>
            </p:cNvSpPr>
            <p:nvPr/>
          </p:nvSpPr>
          <p:spPr bwMode="auto">
            <a:xfrm>
              <a:off x="3498" y="618"/>
              <a:ext cx="70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900" name="Text Box 348"/>
            <p:cNvSpPr txBox="1">
              <a:spLocks noChangeArrowheads="1"/>
            </p:cNvSpPr>
            <p:nvPr/>
          </p:nvSpPr>
          <p:spPr bwMode="auto">
            <a:xfrm>
              <a:off x="3112" y="683"/>
              <a:ext cx="464" cy="28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8000"/>
                </a:spcBef>
              </a:pPr>
              <a:endParaRPr lang="en-US" altLang="zh-CN" sz="24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120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100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80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60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40</a:t>
              </a:r>
            </a:p>
            <a:p>
              <a:pPr eaLnBrk="0" hangingPunct="0">
                <a:spcBef>
                  <a:spcPct val="58000"/>
                </a:spcBef>
              </a:pPr>
              <a:r>
                <a:rPr lang="en-US" altLang="zh-CN" sz="2400" b="1">
                  <a:solidFill>
                    <a:srgbClr val="000066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20</a:t>
              </a:r>
            </a:p>
            <a:p>
              <a:pPr eaLnBrk="0" hangingPunct="0">
                <a:spcBef>
                  <a:spcPct val="58000"/>
                </a:spcBef>
              </a:pPr>
              <a:endParaRPr lang="en-US" altLang="zh-CN" sz="2400" b="1">
                <a:solidFill>
                  <a:srgbClr val="00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3901" name="Text Box 349"/>
            <p:cNvSpPr txBox="1">
              <a:spLocks noChangeArrowheads="1"/>
            </p:cNvSpPr>
            <p:nvPr/>
          </p:nvSpPr>
          <p:spPr bwMode="auto">
            <a:xfrm>
              <a:off x="3588" y="1296"/>
              <a:ext cx="491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en-US" altLang="zh-CN" sz="2800" b="1">
                  <a:solidFill>
                    <a:schemeClr val="accent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(B)</a:t>
              </a:r>
            </a:p>
          </p:txBody>
        </p:sp>
      </p:grpSp>
      <p:sp>
        <p:nvSpPr>
          <p:cNvPr id="23902" name="Oval 350"/>
          <p:cNvSpPr>
            <a:spLocks noChangeArrowheads="1"/>
          </p:cNvSpPr>
          <p:nvPr/>
        </p:nvSpPr>
        <p:spPr bwMode="auto">
          <a:xfrm>
            <a:off x="5735638" y="2403475"/>
            <a:ext cx="71437" cy="71438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0000FF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903" name="Oval 351"/>
          <p:cNvSpPr>
            <a:spLocks noChangeArrowheads="1"/>
          </p:cNvSpPr>
          <p:nvPr/>
        </p:nvSpPr>
        <p:spPr bwMode="auto">
          <a:xfrm>
            <a:off x="5715000" y="5262563"/>
            <a:ext cx="71438" cy="71437"/>
          </a:xfrm>
          <a:prstGeom prst="ellipse">
            <a:avLst/>
          </a:prstGeom>
          <a:solidFill>
            <a:schemeClr val="tx2"/>
          </a:solidFill>
          <a:ln w="9525" algn="ctr">
            <a:solidFill>
              <a:srgbClr val="0000FF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908" name="Group 356"/>
          <p:cNvGrpSpPr/>
          <p:nvPr/>
        </p:nvGrpSpPr>
        <p:grpSpPr>
          <a:xfrm>
            <a:off x="0" y="3875088"/>
            <a:ext cx="5105400" cy="1849437"/>
            <a:chOff x="0" y="2441"/>
            <a:chExt cx="3216" cy="1165"/>
          </a:xfrm>
        </p:grpSpPr>
        <p:sp>
          <p:nvSpPr>
            <p:cNvPr id="23622" name="Text Box 70"/>
            <p:cNvSpPr txBox="1">
              <a:spLocks noChangeArrowheads="1"/>
            </p:cNvSpPr>
            <p:nvPr/>
          </p:nvSpPr>
          <p:spPr bwMode="auto">
            <a:xfrm>
              <a:off x="0" y="2448"/>
              <a:ext cx="3216" cy="1133"/>
            </a:xfrm>
            <a:prstGeom prst="rect">
              <a:avLst/>
            </a:prstGeom>
            <a:noFill/>
            <a:ln w="38100" cap="rnd" algn="ctr">
              <a:solidFill>
                <a:srgbClr val="0033CC"/>
              </a:solidFill>
              <a:prstDash val="sysDot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             </a:t>
              </a:r>
              <a:r>
                <a:rPr lang="zh-CN" altLang="en-US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可以分别作出两人         </a:t>
              </a:r>
            </a:p>
            <a:p>
              <a:pPr eaLnBrk="0" hangingPunct="0"/>
              <a:r>
                <a:rPr lang="zh-CN" altLang="en-US" sz="2800" b="1" i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           </a:t>
              </a:r>
              <a:endParaRPr lang="zh-CN" altLang="en-US" sz="28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  <a:p>
              <a:pPr eaLnBrk="0" hangingPunct="0"/>
              <a:r>
                <a:rPr lang="zh-CN" altLang="en-US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            象，找 出交点的横坐  标就行了！</a:t>
              </a:r>
            </a:p>
          </p:txBody>
        </p:sp>
        <p:grpSp>
          <p:nvGrpSpPr>
            <p:cNvPr id="23904" name="Group 352"/>
            <p:cNvGrpSpPr/>
            <p:nvPr/>
          </p:nvGrpSpPr>
          <p:grpSpPr>
            <a:xfrm>
              <a:off x="96" y="2441"/>
              <a:ext cx="694" cy="871"/>
              <a:chOff x="3261" y="1384"/>
              <a:chExt cx="867" cy="1087"/>
            </a:xfrm>
          </p:grpSpPr>
          <p:pic>
            <p:nvPicPr>
              <p:cNvPr id="23905" name="Picture 353" descr="mso7FDAE"/>
              <p:cNvPicPr>
                <a:picLocks noChangeAspect="1" noChangeArrowheads="1"/>
              </p:cNvPicPr>
              <p:nvPr/>
            </p:nvPicPr>
            <p:blipFill>
              <a:blip r:embed="rId4">
                <a:lum bright="-12000" contrast="18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261" y="1384"/>
                <a:ext cx="662" cy="72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3906" name="Text Box 354"/>
              <p:cNvSpPr txBox="1">
                <a:spLocks noChangeArrowheads="1"/>
              </p:cNvSpPr>
              <p:nvPr/>
            </p:nvSpPr>
            <p:spPr bwMode="auto">
              <a:xfrm>
                <a:off x="3408" y="2112"/>
                <a:ext cx="720" cy="35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zh-CN" altLang="en-US" sz="2400" b="1">
                    <a:solidFill>
                      <a:srgbClr val="CC0066"/>
                    </a:solidFill>
                    <a:ea typeface="黑体" pitchFamily="2" charset="-122"/>
                  </a:rPr>
                  <a:t>小明</a:t>
                </a: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6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6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90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3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3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60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90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23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 nodeType="clickPar">
                      <p:stCondLst>
                        <p:cond delay="indefinite"/>
                      </p:stCondLst>
                      <p:childTnLst>
                        <p:par>
                          <p:cTn id="9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23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58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 nodeType="clickPar">
                      <p:stCondLst>
                        <p:cond delay="indefinite"/>
                      </p:stCondLst>
                      <p:childTnLst>
                        <p:par>
                          <p:cTn id="1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60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2" dur="500"/>
                                        <p:tgtEl>
                                          <p:spTgt spid="23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3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3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 nodeType="clickPar">
                      <p:stCondLst>
                        <p:cond delay="indefinite"/>
                      </p:stCondLst>
                      <p:childTnLst>
                        <p:par>
                          <p:cTn id="1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  <p:bldP spid="23564" grpId="0"/>
      <p:bldP spid="23566" grpId="0"/>
      <p:bldP spid="23582" grpId="0"/>
      <p:bldP spid="23604" grpId="0"/>
      <p:bldP spid="23605" grpId="0"/>
      <p:bldP spid="23616" grpId="0"/>
      <p:bldP spid="23617" grpId="0"/>
      <p:bldP spid="23619" grpId="0"/>
      <p:bldP spid="23620" grpId="0"/>
      <p:bldP spid="23627" grpId="0"/>
      <p:bldP spid="23640" grpId="0"/>
      <p:bldP spid="23902" grpId="0"/>
      <p:bldP spid="2390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95" name="Picture 67" descr="JDSJ6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66800" y="5573713"/>
            <a:ext cx="8077200" cy="128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34925" y="692150"/>
            <a:ext cx="4968875" cy="3505201"/>
          </a:xfrm>
          <a:prstGeom prst="rect">
            <a:avLst/>
          </a:prstGeom>
          <a:noFill/>
          <a:ln w="38100">
            <a:solidFill>
              <a:srgbClr val="000066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      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，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B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两地相距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100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千米，甲、乙两人骑自行车分别从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，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B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两地同时相向而行．假设他们都保持匀速行驶，则他们各自到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地的距离</a:t>
            </a:r>
            <a:endParaRPr lang="en-US" altLang="zh-CN" sz="2800" b="1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  <a:ea typeface="黑体" pitchFamily="2" charset="-122"/>
            </a:endParaRPr>
          </a:p>
          <a:p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1 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时后乙距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地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80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千米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,</a:t>
            </a:r>
          </a:p>
          <a:p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2 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时后甲距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地 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30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千米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. </a:t>
            </a:r>
          </a:p>
          <a:p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问 经过多长时间两人相遇 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?                       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4450"/>
            <a:ext cx="9144000" cy="685800"/>
          </a:xfrm>
        </p:spPr>
        <p:txBody>
          <a:bodyPr/>
          <a:lstStyle/>
          <a:p>
            <a:r>
              <a:rPr lang="zh-CN" altLang="en-US" sz="4000">
                <a:solidFill>
                  <a:srgbClr val="FF3300"/>
                </a:solidFill>
                <a:latin typeface="华文行楷" pitchFamily="2" charset="-122"/>
                <a:ea typeface="华文行楷" pitchFamily="2" charset="-122"/>
              </a:rPr>
              <a:t>用方程 解 行程问题</a:t>
            </a:r>
          </a:p>
        </p:txBody>
      </p:sp>
      <p:sp>
        <p:nvSpPr>
          <p:cNvPr id="22535" name="Line 7"/>
          <p:cNvSpPr>
            <a:spLocks noChangeShapeType="1"/>
          </p:cNvSpPr>
          <p:nvPr/>
        </p:nvSpPr>
        <p:spPr bwMode="auto">
          <a:xfrm flipH="1">
            <a:off x="465138" y="6140450"/>
            <a:ext cx="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577" name="Group 49"/>
          <p:cNvGrpSpPr/>
          <p:nvPr/>
        </p:nvGrpSpPr>
        <p:grpSpPr>
          <a:xfrm>
            <a:off x="5033963" y="730250"/>
            <a:ext cx="1050925" cy="1465263"/>
            <a:chOff x="3171" y="460"/>
            <a:chExt cx="662" cy="923"/>
          </a:xfrm>
        </p:grpSpPr>
        <p:pic>
          <p:nvPicPr>
            <p:cNvPr id="22578" name="Picture 50" descr="msoEBAAA"/>
            <p:cNvPicPr>
              <a:picLocks noChangeAspect="1" noChangeArrowheads="1"/>
            </p:cNvPicPr>
            <p:nvPr/>
          </p:nvPicPr>
          <p:blipFill>
            <a:blip r:embed="rId3">
              <a:lum bright="-12000" contrast="1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71" y="460"/>
              <a:ext cx="662" cy="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579" name="Text Box 51"/>
            <p:cNvSpPr txBox="1">
              <a:spLocks noChangeArrowheads="1"/>
            </p:cNvSpPr>
            <p:nvPr/>
          </p:nvSpPr>
          <p:spPr bwMode="auto">
            <a:xfrm>
              <a:off x="3242" y="1095"/>
              <a:ext cx="59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66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黑体" pitchFamily="2" charset="-122"/>
                  <a:cs typeface="Arial Unicode MS" pitchFamily="34" charset="-122"/>
                  <a:sym typeface="Wingdings" pitchFamily="2" charset="2"/>
                </a:rPr>
                <a:t>小彬</a:t>
              </a:r>
            </a:p>
          </p:txBody>
        </p:sp>
      </p:grpSp>
      <p:sp>
        <p:nvSpPr>
          <p:cNvPr id="22580" name="Rectangle 52"/>
          <p:cNvSpPr>
            <a:spLocks noChangeArrowheads="1"/>
          </p:cNvSpPr>
          <p:nvPr/>
        </p:nvSpPr>
        <p:spPr bwMode="auto">
          <a:xfrm>
            <a:off x="5003800" y="762000"/>
            <a:ext cx="41402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                  1 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时后乙距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A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地</a:t>
            </a:r>
          </a:p>
          <a:p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            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80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千米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,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即乙的</a:t>
            </a:r>
          </a:p>
        </p:txBody>
      </p:sp>
      <p:sp>
        <p:nvSpPr>
          <p:cNvPr id="22581" name="Rectangle 53"/>
          <p:cNvSpPr>
            <a:spLocks noChangeArrowheads="1"/>
          </p:cNvSpPr>
          <p:nvPr/>
        </p:nvSpPr>
        <p:spPr bwMode="auto">
          <a:xfrm>
            <a:off x="5867400" y="1676400"/>
            <a:ext cx="4140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速度是 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20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千米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2" charset="-122"/>
                <a:ea typeface="黑体" pitchFamily="2" charset="-122"/>
                <a:cs typeface="Arial Unicode MS" pitchFamily="34" charset="-122"/>
              </a:rPr>
              <a:t>/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时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,</a:t>
            </a:r>
          </a:p>
        </p:txBody>
      </p:sp>
      <p:sp>
        <p:nvSpPr>
          <p:cNvPr id="22582" name="Rectangle 54"/>
          <p:cNvSpPr>
            <a:spLocks noChangeArrowheads="1"/>
          </p:cNvSpPr>
          <p:nvPr/>
        </p:nvSpPr>
        <p:spPr bwMode="auto">
          <a:xfrm>
            <a:off x="5003800" y="2122488"/>
            <a:ext cx="41402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2 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时后甲距</a:t>
            </a:r>
            <a:r>
              <a:rPr lang="en-US" altLang="zh-CN" sz="2800" b="1" i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A 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地 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30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千米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,</a:t>
            </a:r>
          </a:p>
        </p:txBody>
      </p:sp>
      <p:sp>
        <p:nvSpPr>
          <p:cNvPr id="22583" name="Rectangle 55"/>
          <p:cNvSpPr>
            <a:spLocks noChangeArrowheads="1"/>
          </p:cNvSpPr>
          <p:nvPr/>
        </p:nvSpPr>
        <p:spPr bwMode="auto">
          <a:xfrm>
            <a:off x="5003800" y="2549525"/>
            <a:ext cx="4140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故甲的速度是 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15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千米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2" charset="-122"/>
                <a:ea typeface="黑体" pitchFamily="2" charset="-122"/>
                <a:cs typeface="Arial Unicode MS" pitchFamily="34" charset="-122"/>
              </a:rPr>
              <a:t>/</a:t>
            </a:r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时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,</a:t>
            </a:r>
          </a:p>
        </p:txBody>
      </p:sp>
      <p:sp>
        <p:nvSpPr>
          <p:cNvPr id="22585" name="Rectangle 57"/>
          <p:cNvSpPr>
            <a:spLocks noChangeArrowheads="1"/>
          </p:cNvSpPr>
          <p:nvPr/>
        </p:nvSpPr>
        <p:spPr bwMode="auto">
          <a:xfrm>
            <a:off x="5076825" y="3068638"/>
            <a:ext cx="4140200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由此可求出甲、乙两人的速度和 </a:t>
            </a:r>
            <a:r>
              <a: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</a:rPr>
              <a:t>……</a:t>
            </a:r>
          </a:p>
        </p:txBody>
      </p:sp>
      <p:grpSp>
        <p:nvGrpSpPr>
          <p:cNvPr id="22587" name="Group 59"/>
          <p:cNvGrpSpPr/>
          <p:nvPr/>
        </p:nvGrpSpPr>
        <p:grpSpPr>
          <a:xfrm>
            <a:off x="5091113" y="3962400"/>
            <a:ext cx="4052887" cy="1296988"/>
            <a:chOff x="3275" y="2529"/>
            <a:chExt cx="2553" cy="817"/>
          </a:xfrm>
        </p:grpSpPr>
        <p:pic>
          <p:nvPicPr>
            <p:cNvPr id="22588" name="Picture 60" descr="Q_003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275" y="2529"/>
              <a:ext cx="421" cy="4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22589" name="Text Box 61"/>
            <p:cNvSpPr txBox="1">
              <a:spLocks noChangeArrowheads="1"/>
            </p:cNvSpPr>
            <p:nvPr/>
          </p:nvSpPr>
          <p:spPr bwMode="auto">
            <a:xfrm>
              <a:off x="3311" y="2750"/>
              <a:ext cx="2517" cy="5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en-US" altLang="zh-CN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    </a:t>
              </a:r>
              <a:r>
                <a:rPr lang="zh-CN" altLang="en-US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你明白他的想法吗？用他的方法做一做</a:t>
              </a:r>
              <a:r>
                <a:rPr lang="en-US" altLang="zh-CN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!</a:t>
              </a:r>
            </a:p>
          </p:txBody>
        </p:sp>
      </p:grpSp>
      <p:graphicFrame>
        <p:nvGraphicFramePr>
          <p:cNvPr id="22590" name="Object 62"/>
          <p:cNvGraphicFramePr>
            <a:graphicFrameLocks noChangeAspect="1"/>
          </p:cNvGraphicFramePr>
          <p:nvPr/>
        </p:nvGraphicFramePr>
        <p:xfrm>
          <a:off x="622300" y="4899025"/>
          <a:ext cx="3771900" cy="1130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公式" r:id="rId5" imgW="1790640" imgH="533160" progId="Equation.3">
                  <p:embed/>
                </p:oleObj>
              </mc:Choice>
              <mc:Fallback>
                <p:oleObj name="公式" r:id="rId5" imgW="1790640" imgH="53316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22300" y="4899025"/>
                        <a:ext cx="3771900" cy="1130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2593" name="Group 65"/>
          <p:cNvGrpSpPr/>
          <p:nvPr/>
        </p:nvGrpSpPr>
        <p:grpSpPr>
          <a:xfrm>
            <a:off x="914400" y="5791200"/>
            <a:ext cx="1509713" cy="1066800"/>
            <a:chOff x="576" y="3648"/>
            <a:chExt cx="951" cy="672"/>
          </a:xfrm>
        </p:grpSpPr>
        <p:sp>
          <p:nvSpPr>
            <p:cNvPr id="22591" name="Text Box 63"/>
            <p:cNvSpPr txBox="1">
              <a:spLocks noChangeArrowheads="1"/>
            </p:cNvSpPr>
            <p:nvPr/>
          </p:nvSpPr>
          <p:spPr bwMode="auto">
            <a:xfrm>
              <a:off x="576" y="3792"/>
              <a:ext cx="893" cy="3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kumimoji="1" lang="en-US" altLang="zh-CN" sz="28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Symbol" pitchFamily="18" charset="2"/>
                </a:rPr>
                <a:t></a:t>
              </a:r>
              <a:endParaRPr lang="en-US" altLang="zh-CN" sz="28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  <p:graphicFrame>
          <p:nvGraphicFramePr>
            <p:cNvPr id="22592" name="Object 64"/>
            <p:cNvGraphicFramePr>
              <a:graphicFrameLocks noChangeAspect="1"/>
            </p:cNvGraphicFramePr>
            <p:nvPr/>
          </p:nvGraphicFramePr>
          <p:xfrm>
            <a:off x="1136" y="3648"/>
            <a:ext cx="391" cy="67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name="公式" r:id="rId7" imgW="228600" imgH="393480" progId="Equation.3">
                    <p:embed/>
                  </p:oleObj>
                </mc:Choice>
                <mc:Fallback>
                  <p:oleObj name="公式" r:id="rId7" imgW="228600" imgH="39348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1136" y="3648"/>
                          <a:ext cx="391" cy="67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34925" y="765175"/>
            <a:ext cx="5041900" cy="2651760"/>
          </a:xfrm>
          <a:prstGeom prst="rect">
            <a:avLst/>
          </a:prstGeom>
          <a:noFill/>
          <a:ln w="38100">
            <a:solidFill>
              <a:srgbClr val="000066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      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，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B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两地相距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100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千米，甲、乙两人骑自行车分别从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，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B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两地相向而行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.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假设他们都保持匀速行驶，则他们各自到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 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地的距离</a:t>
            </a:r>
            <a:endParaRPr lang="en-US" altLang="zh-CN" sz="2400" b="1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  <a:ea typeface="黑体" pitchFamily="2" charset="-122"/>
            </a:endParaRPr>
          </a:p>
          <a:p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1 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时后乙距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地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80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千米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</a:rPr>
              <a:t>;</a:t>
            </a:r>
            <a:endParaRPr lang="en-US" altLang="zh-CN" sz="2400" b="1">
              <a:effectLst>
                <a:outerShdw blurRad="38100" dist="38100" dir="2700000" algn="tl">
                  <a:srgbClr val="FFFFFF"/>
                </a:outerShdw>
              </a:effectLst>
              <a:latin typeface="新宋体" pitchFamily="49" charset="-122"/>
              <a:ea typeface="新宋体" pitchFamily="49" charset="-122"/>
            </a:endParaRPr>
          </a:p>
          <a:p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  2 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时后甲距</a:t>
            </a:r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A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地 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30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千米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. </a:t>
            </a:r>
          </a:p>
          <a:p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问 经过多长时间两人相遇 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黑体" pitchFamily="2" charset="-122"/>
              </a:rPr>
              <a:t>?                       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4450"/>
            <a:ext cx="9144000" cy="685800"/>
          </a:xfrm>
          <a:noFill/>
        </p:spPr>
        <p:txBody>
          <a:bodyPr/>
          <a:lstStyle/>
          <a:p>
            <a:r>
              <a:rPr lang="zh-CN" altLang="en-US" sz="36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求出</a:t>
            </a:r>
            <a:endParaRPr lang="zh-CN" altLang="en-US" sz="3600">
              <a:solidFill>
                <a:srgbClr val="FF3300"/>
              </a:solidFill>
              <a:latin typeface="华文新魏" pitchFamily="2" charset="-122"/>
              <a:ea typeface="华文新魏" pitchFamily="2" charset="-122"/>
            </a:endParaRPr>
          </a:p>
        </p:txBody>
      </p:sp>
      <p:grpSp>
        <p:nvGrpSpPr>
          <p:cNvPr id="24580" name="Group 4"/>
          <p:cNvGrpSpPr/>
          <p:nvPr/>
        </p:nvGrpSpPr>
        <p:grpSpPr>
          <a:xfrm>
            <a:off x="0" y="3889375"/>
            <a:ext cx="5076825" cy="1411288"/>
            <a:chOff x="0" y="2614"/>
            <a:chExt cx="3198" cy="889"/>
          </a:xfrm>
        </p:grpSpPr>
        <p:pic>
          <p:nvPicPr>
            <p:cNvPr id="24581" name="Picture 5" descr="Q_003"/>
            <p:cNvPicPr>
              <a:picLocks noChangeAspect="1" noChangeArrowheads="1" noCrop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2" y="2614"/>
              <a:ext cx="545" cy="8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24582" name="Text Box 6"/>
            <p:cNvSpPr txBox="1">
              <a:spLocks noChangeArrowheads="1"/>
            </p:cNvSpPr>
            <p:nvPr/>
          </p:nvSpPr>
          <p:spPr bwMode="auto">
            <a:xfrm>
              <a:off x="0" y="2614"/>
              <a:ext cx="3198" cy="889"/>
            </a:xfrm>
            <a:prstGeom prst="rect">
              <a:avLst/>
            </a:prstGeom>
            <a:noFill/>
            <a:ln w="38100" cap="rnd" algn="ctr">
              <a:solidFill>
                <a:srgbClr val="0033CC"/>
              </a:solidFill>
              <a:prstDash val="sysDot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              </a:t>
              </a:r>
              <a:r>
                <a:rPr lang="zh-CN" altLang="en-US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你明白他的想法吗？</a:t>
              </a:r>
            </a:p>
            <a:p>
              <a:pPr eaLnBrk="0" hangingPunct="0"/>
              <a:r>
                <a:rPr lang="zh-CN" altLang="en-US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       用他的方法做一做</a:t>
              </a:r>
              <a:r>
                <a:rPr lang="en-US" altLang="zh-CN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!</a:t>
              </a:r>
            </a:p>
            <a:p>
              <a:pPr eaLnBrk="0" hangingPunct="0"/>
              <a:r>
                <a:rPr lang="en-US" altLang="zh-CN" sz="2800" b="1">
                  <a:solidFill>
                    <a:srgbClr val="FF33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         </a:t>
              </a:r>
            </a:p>
          </p:txBody>
        </p:sp>
      </p:grp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5076825" y="765175"/>
            <a:ext cx="4067175" cy="3017520"/>
          </a:xfrm>
          <a:prstGeom prst="rect">
            <a:avLst/>
          </a:prstGeom>
          <a:noFill/>
          <a:ln w="38100" cap="rnd" algn="ctr">
            <a:solidFill>
              <a:srgbClr val="0033CC"/>
            </a:solidFill>
            <a:prstDash val="sysDot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                      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对于乙，</a:t>
            </a:r>
            <a:endParaRPr lang="en-US" altLang="zh-CN" sz="2400" b="1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  <a:ea typeface="Arial Unicode MS" pitchFamily="34" charset="-122"/>
              <a:cs typeface="Arial Unicode MS" pitchFamily="34" charset="-122"/>
              <a:sym typeface="Wingdings" pitchFamily="2" charset="2"/>
            </a:endParaRPr>
          </a:p>
          <a:p>
            <a:pPr eaLnBrk="0" hangingPunct="0"/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                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的一次函数，</a:t>
            </a:r>
          </a:p>
          <a:p>
            <a:pPr eaLnBrk="0" hangingPunct="0"/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                可设 </a:t>
            </a:r>
            <a:endParaRPr lang="en-US" altLang="zh-CN" sz="2400" b="1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  <a:ea typeface="Arial Unicode MS" pitchFamily="34" charset="-122"/>
              <a:cs typeface="Arial Unicode MS" pitchFamily="34" charset="-122"/>
              <a:sym typeface="Wingdings" pitchFamily="2" charset="2"/>
            </a:endParaRPr>
          </a:p>
          <a:p>
            <a:pPr eaLnBrk="0" hangingPunct="0"/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                </a:t>
            </a:r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当</a:t>
            </a:r>
            <a:endParaRPr lang="zh-CN" altLang="en-US" sz="2400" b="1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  <a:ea typeface="Arial Unicode MS" pitchFamily="34" charset="-122"/>
              <a:cs typeface="Arial Unicode MS" pitchFamily="34" charset="-122"/>
              <a:sym typeface="Wingdings" pitchFamily="2" charset="2"/>
            </a:endParaRPr>
          </a:p>
          <a:p>
            <a:pPr eaLnBrk="0" hangingPunct="0"/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当</a:t>
            </a:r>
            <a:endParaRPr lang="en-US" altLang="zh-CN" sz="2400" b="1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  <a:ea typeface="Arial Unicode MS" pitchFamily="34" charset="-122"/>
              <a:cs typeface="Arial Unicode MS" pitchFamily="34" charset="-122"/>
              <a:sym typeface="Wingdings" pitchFamily="2" charset="2"/>
            </a:endParaRPr>
          </a:p>
          <a:p>
            <a:pPr eaLnBrk="0" hangingPunct="0"/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同样可求出甲</a:t>
            </a:r>
            <a:endParaRPr lang="en-US" altLang="zh-CN" sz="2400" b="1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  <a:ea typeface="Arial Unicode MS" pitchFamily="34" charset="-122"/>
              <a:cs typeface="Arial Unicode MS" pitchFamily="34" charset="-122"/>
              <a:sym typeface="Wingdings" pitchFamily="2" charset="2"/>
            </a:endParaRPr>
          </a:p>
          <a:p>
            <a:pPr eaLnBrk="0" hangingPunct="0"/>
            <a:r>
              <a:rPr lang="zh-CN" altLang="en-US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再联立这两个表达式，求解方程组就行了</a:t>
            </a:r>
            <a:r>
              <a: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.</a:t>
            </a:r>
          </a:p>
        </p:txBody>
      </p:sp>
      <p:grpSp>
        <p:nvGrpSpPr>
          <p:cNvPr id="24584" name="Group 8"/>
          <p:cNvGrpSpPr/>
          <p:nvPr/>
        </p:nvGrpSpPr>
        <p:grpSpPr>
          <a:xfrm>
            <a:off x="5219700" y="765175"/>
            <a:ext cx="1223963" cy="1393825"/>
            <a:chOff x="3334" y="1207"/>
            <a:chExt cx="771" cy="878"/>
          </a:xfrm>
        </p:grpSpPr>
        <p:pic>
          <p:nvPicPr>
            <p:cNvPr id="24585" name="Picture 9" descr="mso38364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334" y="1207"/>
              <a:ext cx="662" cy="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586" name="Text Box 10"/>
            <p:cNvSpPr txBox="1">
              <a:spLocks noChangeArrowheads="1"/>
            </p:cNvSpPr>
            <p:nvPr/>
          </p:nvSpPr>
          <p:spPr bwMode="auto">
            <a:xfrm>
              <a:off x="3425" y="1797"/>
              <a:ext cx="68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zh-CN" altLang="en-US" sz="2400" b="1">
                  <a:solidFill>
                    <a:schemeClr val="accent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小颖</a:t>
              </a:r>
              <a:endPara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</p:grpSp>
      <p:grpSp>
        <p:nvGrpSpPr>
          <p:cNvPr id="24587" name="Group 11"/>
          <p:cNvGrpSpPr/>
          <p:nvPr/>
        </p:nvGrpSpPr>
        <p:grpSpPr>
          <a:xfrm>
            <a:off x="1644650" y="5599113"/>
            <a:ext cx="1150938" cy="576262"/>
            <a:chOff x="703" y="1117"/>
            <a:chExt cx="725" cy="363"/>
          </a:xfrm>
        </p:grpSpPr>
        <p:pic>
          <p:nvPicPr>
            <p:cNvPr id="24588" name="Picture 12" descr="钥匙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03" y="1117"/>
              <a:ext cx="725" cy="3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589" name="WordArt 13" descr="20041213522068548"/>
            <p:cNvSpPr>
              <a:spLocks noChangeAspect="1" noChangeArrowheads="1" noChangeShapeType="1" noTextEdit="1"/>
            </p:cNvSpPr>
            <p:nvPr/>
          </p:nvSpPr>
          <p:spPr bwMode="auto">
            <a:xfrm>
              <a:off x="793" y="1162"/>
              <a:ext cx="545" cy="255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48181"/>
                </a:avLst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algn="ctr"/>
              <a:r>
                <a:rPr lang="zh-CN" altLang="en-US" sz="3600" b="1" kern="10">
                  <a:ln w="12700">
                    <a:solidFill>
                      <a:srgbClr val="FFFFCC"/>
                    </a:solidFill>
                    <a:round/>
                  </a:ln>
                  <a:blipFill dpi="0" rotWithShape="0">
                    <a:blip r:embed="rId5"/>
                    <a:stretch>
                      <a:fillRect/>
                    </a:stretch>
                  </a:blipFill>
                  <a:effectLst>
                    <a:outerShdw dist="45791" dir="2021404" algn="ctr" rotWithShape="0">
                      <a:srgbClr val="808080"/>
                    </a:outerShdw>
                  </a:effectLst>
                  <a:latin typeface="华文行楷"/>
                  <a:ea typeface="华文行楷"/>
                </a:rPr>
                <a:t>提示</a:t>
              </a:r>
            </a:p>
          </p:txBody>
        </p:sp>
      </p:grpSp>
      <p:grpSp>
        <p:nvGrpSpPr>
          <p:cNvPr id="24600" name="Group 24"/>
          <p:cNvGrpSpPr/>
          <p:nvPr/>
        </p:nvGrpSpPr>
        <p:grpSpPr>
          <a:xfrm>
            <a:off x="5029200" y="5486400"/>
            <a:ext cx="1800225" cy="673100"/>
            <a:chOff x="3168" y="3456"/>
            <a:chExt cx="1134" cy="424"/>
          </a:xfrm>
        </p:grpSpPr>
        <p:grpSp>
          <p:nvGrpSpPr>
            <p:cNvPr id="24592" name="Group 16"/>
            <p:cNvGrpSpPr>
              <a:grpSpLocks noChangeAspect="1"/>
            </p:cNvGrpSpPr>
            <p:nvPr/>
          </p:nvGrpSpPr>
          <p:grpSpPr>
            <a:xfrm>
              <a:off x="3258" y="3769"/>
              <a:ext cx="689" cy="111"/>
              <a:chOff x="2925" y="3638"/>
              <a:chExt cx="964" cy="155"/>
            </a:xfrm>
          </p:grpSpPr>
          <p:grpSp>
            <p:nvGrpSpPr>
              <p:cNvPr id="24593" name="Group 17"/>
              <p:cNvGrpSpPr>
                <a:grpSpLocks noChangeAspect="1"/>
              </p:cNvGrpSpPr>
              <p:nvPr/>
            </p:nvGrpSpPr>
            <p:grpSpPr>
              <a:xfrm>
                <a:off x="3560" y="3638"/>
                <a:ext cx="329" cy="155"/>
                <a:chOff x="3696" y="3939"/>
                <a:chExt cx="363" cy="171"/>
              </a:xfrm>
            </p:grpSpPr>
            <p:sp>
              <p:nvSpPr>
                <p:cNvPr id="24594" name="Line 18"/>
                <p:cNvSpPr>
                  <a:spLocks noChangeAspect="1" noChangeShapeType="1"/>
                </p:cNvSpPr>
                <p:nvPr/>
              </p:nvSpPr>
              <p:spPr bwMode="auto">
                <a:xfrm rot="1800000">
                  <a:off x="3696" y="3939"/>
                  <a:ext cx="363" cy="0"/>
                </a:xfrm>
                <a:prstGeom prst="line">
                  <a:avLst/>
                </a:prstGeom>
                <a:noFill/>
                <a:ln w="38100">
                  <a:solidFill>
                    <a:srgbClr val="FF66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595" name="Line 19"/>
                <p:cNvSpPr>
                  <a:spLocks noChangeAspect="1" noChangeShapeType="1"/>
                </p:cNvSpPr>
                <p:nvPr/>
              </p:nvSpPr>
              <p:spPr bwMode="auto">
                <a:xfrm rot="19800000">
                  <a:off x="3696" y="4110"/>
                  <a:ext cx="363" cy="0"/>
                </a:xfrm>
                <a:prstGeom prst="line">
                  <a:avLst/>
                </a:prstGeom>
                <a:noFill/>
                <a:ln w="38100">
                  <a:solidFill>
                    <a:srgbClr val="FF6600"/>
                  </a:solidFill>
                  <a:rou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Arial"/>
                      <a:ea typeface="宋体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4596" name="Line 20"/>
              <p:cNvSpPr>
                <a:spLocks noChangeAspect="1" noChangeShapeType="1"/>
              </p:cNvSpPr>
              <p:nvPr/>
            </p:nvSpPr>
            <p:spPr bwMode="auto">
              <a:xfrm>
                <a:off x="2925" y="3657"/>
                <a:ext cx="817" cy="0"/>
              </a:xfrm>
              <a:prstGeom prst="line">
                <a:avLst/>
              </a:prstGeom>
              <a:noFill/>
              <a:ln w="38100">
                <a:solidFill>
                  <a:srgbClr val="FF66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97" name="Line 21"/>
              <p:cNvSpPr>
                <a:spLocks noChangeAspect="1" noChangeShapeType="1"/>
              </p:cNvSpPr>
              <p:nvPr/>
            </p:nvSpPr>
            <p:spPr bwMode="auto">
              <a:xfrm>
                <a:off x="2925" y="3793"/>
                <a:ext cx="817" cy="0"/>
              </a:xfrm>
              <a:prstGeom prst="line">
                <a:avLst/>
              </a:prstGeom>
              <a:noFill/>
              <a:ln w="38100">
                <a:solidFill>
                  <a:srgbClr val="FF6600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4598" name="Text Box 22"/>
            <p:cNvSpPr txBox="1">
              <a:spLocks noChangeArrowheads="1"/>
            </p:cNvSpPr>
            <p:nvPr/>
          </p:nvSpPr>
          <p:spPr bwMode="auto">
            <a:xfrm>
              <a:off x="3168" y="3456"/>
              <a:ext cx="1134" cy="3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zh-CN" altLang="en-US" sz="2800" b="1">
                  <a:solidFill>
                    <a:srgbClr val="FF66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消去 </a:t>
              </a:r>
              <a:endParaRPr lang="en-US" altLang="zh-CN" sz="2800" b="1" i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</p:grpSp>
      <p:graphicFrame>
        <p:nvGraphicFramePr>
          <p:cNvPr id="24599" name="Object 23"/>
          <p:cNvGraphicFramePr>
            <a:graphicFrameLocks noChangeAspect="1"/>
          </p:cNvGraphicFramePr>
          <p:nvPr/>
        </p:nvGraphicFramePr>
        <p:xfrm>
          <a:off x="6324600" y="5638800"/>
          <a:ext cx="933450" cy="836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Equation" r:id="rId6" imgW="444240" imgH="393480" progId="Equation.DSMT4">
                  <p:embed/>
                </p:oleObj>
              </mc:Choice>
              <mc:Fallback>
                <p:oleObj name="Equation" r:id="rId6" imgW="44424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324600" y="5638800"/>
                        <a:ext cx="933450" cy="836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603" name="AutoShape 27"/>
          <p:cNvSpPr>
            <a:spLocks noChangeAspect="1" noChangeArrowheads="1" noTextEdit="1"/>
          </p:cNvSpPr>
          <p:nvPr/>
        </p:nvSpPr>
        <p:spPr bwMode="auto">
          <a:xfrm>
            <a:off x="3048000" y="5181600"/>
            <a:ext cx="1927225" cy="969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24614" name="Object 38"/>
          <p:cNvGraphicFramePr>
            <a:graphicFrameLocks noChangeAspect="1"/>
          </p:cNvGraphicFramePr>
          <p:nvPr/>
        </p:nvGraphicFramePr>
        <p:xfrm>
          <a:off x="3048000" y="5638800"/>
          <a:ext cx="1871663" cy="9699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公式" r:id="rId8" imgW="888840" imgH="457200" progId="Equation.3">
                  <p:embed/>
                </p:oleObj>
              </mc:Choice>
              <mc:Fallback>
                <p:oleObj name="公式" r:id="rId8" imgW="888840" imgH="457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048000" y="5638800"/>
                        <a:ext cx="1871663" cy="969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5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5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5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/>
      <p:bldP spid="2458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694" name="Picture 22" descr="JDSJ6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895600"/>
            <a:ext cx="9144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677" name="AutoShape 5"/>
          <p:cNvSpPr>
            <a:spLocks noChangeArrowheads="1"/>
          </p:cNvSpPr>
          <p:nvPr/>
        </p:nvSpPr>
        <p:spPr bwMode="auto">
          <a:xfrm>
            <a:off x="115888" y="1143000"/>
            <a:ext cx="3313112" cy="863600"/>
          </a:xfrm>
          <a:prstGeom prst="cloudCallout">
            <a:avLst>
              <a:gd name="adj1" fmla="val -4097"/>
              <a:gd name="adj2" fmla="val 70954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3300"/>
                </a:solidFill>
              </a:rPr>
              <a:t>用一元一次方程的方法可以解决问题</a:t>
            </a:r>
          </a:p>
        </p:txBody>
      </p:sp>
      <p:sp>
        <p:nvSpPr>
          <p:cNvPr id="28678" name="AutoShape 6"/>
          <p:cNvSpPr>
            <a:spLocks noChangeArrowheads="1"/>
          </p:cNvSpPr>
          <p:nvPr/>
        </p:nvSpPr>
        <p:spPr bwMode="auto">
          <a:xfrm>
            <a:off x="6443663" y="990600"/>
            <a:ext cx="2700337" cy="935038"/>
          </a:xfrm>
          <a:prstGeom prst="cloudCallout">
            <a:avLst>
              <a:gd name="adj1" fmla="val 852"/>
              <a:gd name="adj2" fmla="val 86505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3300"/>
                </a:solidFill>
              </a:rPr>
              <a:t>用图象法可以解决问题</a:t>
            </a:r>
          </a:p>
        </p:txBody>
      </p:sp>
      <p:sp>
        <p:nvSpPr>
          <p:cNvPr id="28679" name="AutoShape 7"/>
          <p:cNvSpPr>
            <a:spLocks noChangeArrowheads="1"/>
          </p:cNvSpPr>
          <p:nvPr/>
        </p:nvSpPr>
        <p:spPr bwMode="auto">
          <a:xfrm>
            <a:off x="3352800" y="1219200"/>
            <a:ext cx="3168650" cy="719138"/>
          </a:xfrm>
          <a:prstGeom prst="cloudCallout">
            <a:avLst>
              <a:gd name="adj1" fmla="val -2356"/>
              <a:gd name="adj2" fmla="val 8642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FF3300"/>
                </a:solidFill>
              </a:rPr>
              <a:t>用方程组的方法可以解决问题</a:t>
            </a:r>
            <a:endParaRPr lang="zh-CN" altLang="en-US">
              <a:solidFill>
                <a:srgbClr val="FF3300"/>
              </a:solidFill>
            </a:endParaRPr>
          </a:p>
        </p:txBody>
      </p:sp>
      <p:grpSp>
        <p:nvGrpSpPr>
          <p:cNvPr id="28693" name="Group 21"/>
          <p:cNvGrpSpPr/>
          <p:nvPr/>
        </p:nvGrpSpPr>
        <p:grpSpPr>
          <a:xfrm>
            <a:off x="3962400" y="5245100"/>
            <a:ext cx="1376363" cy="1612900"/>
            <a:chOff x="3261" y="1384"/>
            <a:chExt cx="867" cy="1016"/>
          </a:xfrm>
        </p:grpSpPr>
        <p:pic>
          <p:nvPicPr>
            <p:cNvPr id="28683" name="Picture 11" descr="mso7FDAE"/>
            <p:cNvPicPr>
              <a:picLocks noChangeAspect="1" noChangeArrowheads="1"/>
            </p:cNvPicPr>
            <p:nvPr/>
          </p:nvPicPr>
          <p:blipFill>
            <a:blip r:embed="rId3">
              <a:lum bright="-12000" contrast="1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261" y="1384"/>
              <a:ext cx="662" cy="7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684" name="Text Box 12"/>
            <p:cNvSpPr txBox="1">
              <a:spLocks noChangeArrowheads="1"/>
            </p:cNvSpPr>
            <p:nvPr/>
          </p:nvSpPr>
          <p:spPr bwMode="auto">
            <a:xfrm>
              <a:off x="3408" y="2112"/>
              <a:ext cx="72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>
                  <a:solidFill>
                    <a:srgbClr val="CC0066"/>
                  </a:solidFill>
                  <a:ea typeface="黑体" pitchFamily="2" charset="-122"/>
                </a:rPr>
                <a:t>小明</a:t>
              </a:r>
            </a:p>
          </p:txBody>
        </p:sp>
      </p:grpSp>
      <p:grpSp>
        <p:nvGrpSpPr>
          <p:cNvPr id="28685" name="Group 13"/>
          <p:cNvGrpSpPr/>
          <p:nvPr/>
        </p:nvGrpSpPr>
        <p:grpSpPr>
          <a:xfrm>
            <a:off x="685800" y="5392738"/>
            <a:ext cx="1050925" cy="1465262"/>
            <a:chOff x="3171" y="460"/>
            <a:chExt cx="662" cy="923"/>
          </a:xfrm>
        </p:grpSpPr>
        <p:pic>
          <p:nvPicPr>
            <p:cNvPr id="28686" name="Picture 14" descr="msoEBAAA"/>
            <p:cNvPicPr>
              <a:picLocks noChangeAspect="1" noChangeArrowheads="1"/>
            </p:cNvPicPr>
            <p:nvPr/>
          </p:nvPicPr>
          <p:blipFill>
            <a:blip r:embed="rId4">
              <a:lum bright="-12000" contrast="1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171" y="460"/>
              <a:ext cx="662" cy="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687" name="Text Box 15"/>
            <p:cNvSpPr txBox="1">
              <a:spLocks noChangeArrowheads="1"/>
            </p:cNvSpPr>
            <p:nvPr/>
          </p:nvSpPr>
          <p:spPr bwMode="auto">
            <a:xfrm>
              <a:off x="3242" y="1095"/>
              <a:ext cx="591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zh-CN" altLang="en-US" sz="2400" b="1">
                  <a:solidFill>
                    <a:srgbClr val="0066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黑体" pitchFamily="2" charset="-122"/>
                  <a:cs typeface="Arial Unicode MS" pitchFamily="34" charset="-122"/>
                  <a:sym typeface="Wingdings" pitchFamily="2" charset="2"/>
                </a:rPr>
                <a:t>小彬</a:t>
              </a:r>
            </a:p>
          </p:txBody>
        </p:sp>
      </p:grpSp>
      <p:grpSp>
        <p:nvGrpSpPr>
          <p:cNvPr id="28688" name="Group 16"/>
          <p:cNvGrpSpPr/>
          <p:nvPr/>
        </p:nvGrpSpPr>
        <p:grpSpPr>
          <a:xfrm>
            <a:off x="7086600" y="5427663"/>
            <a:ext cx="1223963" cy="1430337"/>
            <a:chOff x="3334" y="1207"/>
            <a:chExt cx="771" cy="867"/>
          </a:xfrm>
        </p:grpSpPr>
        <p:pic>
          <p:nvPicPr>
            <p:cNvPr id="28689" name="Picture 17" descr="mso38364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334" y="1207"/>
              <a:ext cx="662" cy="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690" name="Text Box 18"/>
            <p:cNvSpPr txBox="1">
              <a:spLocks noChangeArrowheads="1"/>
            </p:cNvSpPr>
            <p:nvPr/>
          </p:nvSpPr>
          <p:spPr bwMode="auto">
            <a:xfrm>
              <a:off x="3425" y="1797"/>
              <a:ext cx="680" cy="2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zh-CN" altLang="en-US" sz="2400" b="1">
                  <a:solidFill>
                    <a:schemeClr val="accent2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小颖</a:t>
              </a:r>
              <a:endParaRPr lang="zh-CN" altLang="en-US" sz="28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endParaRPr>
            </a:p>
          </p:txBody>
        </p:sp>
      </p:grpSp>
      <p:sp>
        <p:nvSpPr>
          <p:cNvPr id="28691" name="Text Box 19"/>
          <p:cNvSpPr txBox="1">
            <a:spLocks noChangeArrowheads="1"/>
          </p:cNvSpPr>
          <p:nvPr/>
        </p:nvSpPr>
        <p:spPr bwMode="auto">
          <a:xfrm>
            <a:off x="1905001" y="2133600"/>
            <a:ext cx="5326062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 b="1">
                <a:solidFill>
                  <a:srgbClr val="FF3300"/>
                </a:solidFill>
              </a:rPr>
              <a:t>    </a:t>
            </a:r>
            <a:r>
              <a:rPr lang="zh-CN" altLang="en-US" sz="2800" b="1">
                <a:solidFill>
                  <a:srgbClr val="FF3300"/>
                </a:solidFill>
              </a:rPr>
              <a:t>用作图象的方法可以直观地获得问题的结果，但有时却难以准确，为了获得准确的结果，我们一般用代数方法</a:t>
            </a:r>
            <a:r>
              <a:rPr lang="en-US" altLang="zh-CN" sz="2800" b="1">
                <a:solidFill>
                  <a:srgbClr val="FF3300"/>
                </a:solidFill>
              </a:rPr>
              <a:t>.</a:t>
            </a:r>
          </a:p>
        </p:txBody>
      </p:sp>
      <p:sp>
        <p:nvSpPr>
          <p:cNvPr id="28692" name="Text Box 20"/>
          <p:cNvSpPr txBox="1">
            <a:spLocks noChangeArrowheads="1"/>
          </p:cNvSpPr>
          <p:nvPr/>
        </p:nvSpPr>
        <p:spPr bwMode="auto">
          <a:xfrm>
            <a:off x="609600" y="457200"/>
            <a:ext cx="8001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solidFill>
                  <a:srgbClr val="FF3300"/>
                </a:solidFill>
                <a:ea typeface="华文行楷" pitchFamily="2" charset="-122"/>
              </a:rPr>
              <a:t>在以上的解题过程中你受到什么启发？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2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06 4.72954E-06 L -0.36059 0.47572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38" y="237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dur="2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1.43319E-06 L 0.00833 0.48821" pathEditMode="relative" ptsTypes="AA">
                                      <p:cBhvr>
                                        <p:cTn id="10" dur="20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dur="200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2.91262E-07 L 0.30833 0.48821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17" y="244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6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6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7" grpId="0"/>
      <p:bldP spid="28678" grpId="0"/>
      <p:bldP spid="28679" grpId="0"/>
      <p:bldP spid="28691" grpId="0"/>
      <p:bldP spid="2869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1447800" y="1524000"/>
            <a:ext cx="21336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/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609600" y="476250"/>
            <a:ext cx="7620000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chemeClr val="tx2"/>
                </a:solidFill>
              </a:rPr>
              <a:t>例</a:t>
            </a:r>
            <a:r>
              <a:rPr lang="en-US" altLang="zh-CN" sz="2800" b="1">
                <a:solidFill>
                  <a:schemeClr val="tx2"/>
                </a:solidFill>
              </a:rPr>
              <a:t>2   </a:t>
            </a:r>
            <a:r>
              <a:rPr lang="zh-CN" altLang="en-US" sz="2800" b="1">
                <a:solidFill>
                  <a:schemeClr val="tx2"/>
                </a:solidFill>
              </a:rPr>
              <a:t>某长途汽车客运站规定，乘客可以免费携带一定质量的行李，但超过该质量则需购买行李票，且行李费</a:t>
            </a:r>
            <a:r>
              <a:rPr lang="en-US" altLang="zh-CN" sz="2800" b="1" i="1">
                <a:solidFill>
                  <a:schemeClr val="tx2"/>
                </a:solidFill>
                <a:latin typeface="Times New Roman" charset="0"/>
              </a:rPr>
              <a:t>y</a:t>
            </a:r>
            <a:r>
              <a:rPr lang="zh-CN" altLang="en-US" sz="2800" b="1">
                <a:solidFill>
                  <a:schemeClr val="tx2"/>
                </a:solidFill>
              </a:rPr>
              <a:t>（元）是行李质量</a:t>
            </a:r>
            <a:r>
              <a:rPr lang="en-US" altLang="zh-CN" sz="2800" b="1" i="1">
                <a:solidFill>
                  <a:schemeClr val="tx2"/>
                </a:solidFill>
                <a:latin typeface="Times New Roman" charset="0"/>
              </a:rPr>
              <a:t>x</a:t>
            </a:r>
            <a:r>
              <a:rPr lang="zh-CN" altLang="en-US" sz="2800" b="1">
                <a:solidFill>
                  <a:schemeClr val="tx2"/>
                </a:solidFill>
              </a:rPr>
              <a:t>（千克）的一次函数．现知李明带了</a:t>
            </a:r>
            <a:r>
              <a:rPr lang="en-US" altLang="zh-CN" sz="2800" b="1">
                <a:solidFill>
                  <a:schemeClr val="tx2"/>
                </a:solidFill>
              </a:rPr>
              <a:t>60</a:t>
            </a:r>
            <a:r>
              <a:rPr lang="zh-CN" altLang="en-US" sz="2800" b="1">
                <a:solidFill>
                  <a:schemeClr val="tx2"/>
                </a:solidFill>
              </a:rPr>
              <a:t>千克的行李，交了行李费</a:t>
            </a:r>
            <a:r>
              <a:rPr lang="en-US" altLang="zh-CN" sz="2800" b="1">
                <a:solidFill>
                  <a:schemeClr val="tx2"/>
                </a:solidFill>
              </a:rPr>
              <a:t>5</a:t>
            </a:r>
            <a:r>
              <a:rPr lang="zh-CN" altLang="en-US" sz="2800" b="1">
                <a:solidFill>
                  <a:schemeClr val="tx2"/>
                </a:solidFill>
              </a:rPr>
              <a:t>元；张华带了</a:t>
            </a:r>
            <a:r>
              <a:rPr lang="en-US" altLang="zh-CN" sz="2800" b="1">
                <a:solidFill>
                  <a:schemeClr val="tx2"/>
                </a:solidFill>
              </a:rPr>
              <a:t>90</a:t>
            </a:r>
            <a:r>
              <a:rPr lang="zh-CN" altLang="en-US" sz="2800" b="1">
                <a:solidFill>
                  <a:schemeClr val="tx2"/>
                </a:solidFill>
              </a:rPr>
              <a:t>千克的行李，交了行李费</a:t>
            </a:r>
            <a:r>
              <a:rPr lang="en-US" altLang="zh-CN" sz="2800" b="1">
                <a:solidFill>
                  <a:schemeClr val="tx2"/>
                </a:solidFill>
              </a:rPr>
              <a:t>10</a:t>
            </a:r>
            <a:r>
              <a:rPr lang="zh-CN" altLang="en-US" sz="2800" b="1">
                <a:solidFill>
                  <a:schemeClr val="tx2"/>
                </a:solidFill>
              </a:rPr>
              <a:t>元．</a:t>
            </a: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chemeClr val="tx2"/>
                </a:solidFill>
              </a:rPr>
              <a:t>（</a:t>
            </a:r>
            <a:r>
              <a:rPr lang="en-US" altLang="zh-CN" sz="2800" b="1">
                <a:solidFill>
                  <a:schemeClr val="tx2"/>
                </a:solidFill>
              </a:rPr>
              <a:t>1</a:t>
            </a:r>
            <a:r>
              <a:rPr lang="zh-CN" altLang="en-US" sz="2800" b="1">
                <a:solidFill>
                  <a:schemeClr val="tx2"/>
                </a:solidFill>
              </a:rPr>
              <a:t>）写出</a:t>
            </a:r>
            <a:r>
              <a:rPr lang="en-US" altLang="zh-CN" sz="2800" b="1" i="1">
                <a:solidFill>
                  <a:schemeClr val="tx2"/>
                </a:solidFill>
                <a:latin typeface="Times New Roman" charset="0"/>
              </a:rPr>
              <a:t>y</a:t>
            </a:r>
            <a:r>
              <a:rPr lang="zh-CN" altLang="en-US" sz="2800" b="1">
                <a:solidFill>
                  <a:schemeClr val="tx2"/>
                </a:solidFill>
              </a:rPr>
              <a:t>与</a:t>
            </a:r>
            <a:r>
              <a:rPr lang="en-US" altLang="zh-CN" sz="2800" b="1" i="1">
                <a:solidFill>
                  <a:schemeClr val="tx2"/>
                </a:solidFill>
                <a:latin typeface="Times New Roman" charset="0"/>
              </a:rPr>
              <a:t>x</a:t>
            </a:r>
            <a:r>
              <a:rPr lang="zh-CN" altLang="en-US" sz="2800" b="1">
                <a:solidFill>
                  <a:schemeClr val="tx2"/>
                </a:solidFill>
              </a:rPr>
              <a:t>之间的函数表达式；</a:t>
            </a:r>
          </a:p>
          <a:p>
            <a:pPr marL="342900" indent="-342900">
              <a:spcBef>
                <a:spcPct val="20000"/>
              </a:spcBef>
            </a:pPr>
            <a:r>
              <a:rPr lang="zh-CN" altLang="en-US" sz="2800" b="1">
                <a:solidFill>
                  <a:schemeClr val="tx2"/>
                </a:solidFill>
              </a:rPr>
              <a:t>（</a:t>
            </a:r>
            <a:r>
              <a:rPr lang="en-US" altLang="zh-CN" sz="2800" b="1">
                <a:solidFill>
                  <a:schemeClr val="tx2"/>
                </a:solidFill>
              </a:rPr>
              <a:t>2</a:t>
            </a:r>
            <a:r>
              <a:rPr lang="zh-CN" altLang="en-US" sz="2800" b="1">
                <a:solidFill>
                  <a:schemeClr val="tx2"/>
                </a:solidFill>
              </a:rPr>
              <a:t>）旅客最多可免费携带多少千克的行李？</a:t>
            </a:r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838200" y="4114800"/>
            <a:ext cx="7162800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solidFill>
                  <a:srgbClr val="FF6600"/>
                </a:solidFill>
              </a:rPr>
              <a:t>解：</a:t>
            </a:r>
            <a:r>
              <a:rPr lang="zh-CN" altLang="en-US" sz="2000" b="1">
                <a:solidFill>
                  <a:srgbClr val="FF6600"/>
                </a:solidFill>
                <a:sym typeface="Wingdings" pitchFamily="2" charset="2"/>
              </a:rPr>
              <a:t>（</a:t>
            </a:r>
            <a:r>
              <a:rPr lang="en-US" altLang="zh-CN" sz="2000" b="1">
                <a:solidFill>
                  <a:srgbClr val="FF6600"/>
                </a:solidFill>
                <a:sym typeface="Wingdings" pitchFamily="2" charset="2"/>
              </a:rPr>
              <a:t>1</a:t>
            </a:r>
            <a:r>
              <a:rPr lang="zh-CN" altLang="en-US" sz="2000" b="1">
                <a:solidFill>
                  <a:srgbClr val="FF6600"/>
                </a:solidFill>
                <a:sym typeface="Wingdings" pitchFamily="2" charset="2"/>
              </a:rPr>
              <a:t>）</a:t>
            </a:r>
            <a:r>
              <a:rPr lang="zh-CN" altLang="en-US" sz="2000" b="1">
                <a:solidFill>
                  <a:srgbClr val="FF6600"/>
                </a:solidFill>
              </a:rPr>
              <a:t>设此一次函数表达式为：</a:t>
            </a:r>
            <a:r>
              <a:rPr lang="en-US" altLang="zh-CN" sz="2000" b="1" i="1">
                <a:solidFill>
                  <a:srgbClr val="FF6600"/>
                </a:solidFill>
                <a:latin typeface="Times New Roman" charset="0"/>
              </a:rPr>
              <a:t>y</a:t>
            </a:r>
            <a:r>
              <a:rPr lang="en-US" altLang="zh-CN" sz="2000" b="1">
                <a:solidFill>
                  <a:srgbClr val="FF6600"/>
                </a:solidFill>
              </a:rPr>
              <a:t>=</a:t>
            </a:r>
            <a:r>
              <a:rPr lang="en-US" altLang="zh-CN" sz="2000" b="1" i="1" err="1">
                <a:solidFill>
                  <a:srgbClr val="FF6600"/>
                </a:solidFill>
                <a:latin typeface="Times New Roman" charset="0"/>
              </a:rPr>
              <a:t>kx</a:t>
            </a:r>
            <a:r>
              <a:rPr lang="en-US" altLang="zh-CN" sz="2000" b="1" err="1">
                <a:solidFill>
                  <a:srgbClr val="FF6600"/>
                </a:solidFill>
              </a:rPr>
              <a:t>+</a:t>
            </a:r>
            <a:r>
              <a:rPr lang="en-US" altLang="zh-CN" sz="2000" b="1" i="1" err="1">
                <a:solidFill>
                  <a:srgbClr val="FF6600"/>
                </a:solidFill>
                <a:latin typeface="Times New Roman" charset="0"/>
              </a:rPr>
              <a:t>b</a:t>
            </a:r>
            <a:r>
              <a:rPr lang="zh-CN" altLang="en-US" sz="2000" b="1">
                <a:solidFill>
                  <a:srgbClr val="FF6600"/>
                </a:solidFill>
              </a:rPr>
              <a:t>（</a:t>
            </a:r>
            <a:r>
              <a:rPr lang="en-US" altLang="zh-CN" sz="2000" b="1" i="1">
                <a:solidFill>
                  <a:srgbClr val="FF6600"/>
                </a:solidFill>
                <a:latin typeface="Times New Roman" charset="0"/>
              </a:rPr>
              <a:t>k</a:t>
            </a:r>
            <a:r>
              <a:rPr lang="en-US" altLang="zh-CN" sz="2000" b="1">
                <a:solidFill>
                  <a:srgbClr val="FF6600"/>
                </a:solidFill>
              </a:rPr>
              <a:t>≠0) .     </a:t>
            </a:r>
            <a:r>
              <a:rPr lang="zh-CN" altLang="en-US" sz="2000" b="1">
                <a:solidFill>
                  <a:srgbClr val="FF6600"/>
                </a:solidFill>
              </a:rPr>
              <a:t>根据题意，可得方程组</a:t>
            </a:r>
          </a:p>
          <a:p>
            <a:pPr>
              <a:spcBef>
                <a:spcPct val="50000"/>
              </a:spcBef>
            </a:pPr>
            <a:r>
              <a:rPr lang="zh-CN" altLang="en-US" sz="2000" b="1">
                <a:solidFill>
                  <a:srgbClr val="FF6600"/>
                </a:solidFill>
              </a:rPr>
              <a:t>            </a:t>
            </a:r>
          </a:p>
        </p:txBody>
      </p:sp>
      <p:graphicFrame>
        <p:nvGraphicFramePr>
          <p:cNvPr id="30727" name="Object 7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Equation" r:id="rId2" imgW="114120" imgH="215640" progId="Equation.3">
                  <p:embed/>
                </p:oleObj>
              </mc:Choice>
              <mc:Fallback>
                <p:oleObj name="Equation" r:id="rId2" imgW="11412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8" name="Object 8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Equation" r:id="rId4" imgW="114120" imgH="215640" progId="Equation.3">
                  <p:embed/>
                </p:oleObj>
              </mc:Choice>
              <mc:Fallback>
                <p:oleObj name="Equation" r:id="rId4" imgW="114120" imgH="215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29" name="Object 9"/>
          <p:cNvGraphicFramePr>
            <a:graphicFrameLocks noChangeAspect="1"/>
          </p:cNvGraphicFramePr>
          <p:nvPr/>
        </p:nvGraphicFramePr>
        <p:xfrm>
          <a:off x="1319213" y="4800600"/>
          <a:ext cx="1898650" cy="9699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Equation" r:id="rId5" imgW="901440" imgH="457200" progId="Equation.DSMT4">
                  <p:embed/>
                </p:oleObj>
              </mc:Choice>
              <mc:Fallback>
                <p:oleObj name="Equation" r:id="rId5" imgW="901440" imgH="457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19213" y="4800600"/>
                        <a:ext cx="1898650" cy="969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30" name="Object 10"/>
          <p:cNvGraphicFramePr>
            <a:graphicFrameLocks noChangeAspect="1"/>
          </p:cNvGraphicFramePr>
          <p:nvPr/>
        </p:nvGraphicFramePr>
        <p:xfrm>
          <a:off x="4522788" y="4495800"/>
          <a:ext cx="1149350" cy="1400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公式" r:id="rId7" imgW="545760" imgH="660240" progId="Equation.3">
                  <p:embed/>
                </p:oleObj>
              </mc:Choice>
              <mc:Fallback>
                <p:oleObj name="公式" r:id="rId7" imgW="545760" imgH="6602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22788" y="4495800"/>
                        <a:ext cx="1149350" cy="14001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31" name="Text Box 11"/>
          <p:cNvSpPr txBox="1">
            <a:spLocks noChangeArrowheads="1"/>
          </p:cNvSpPr>
          <p:nvPr/>
        </p:nvSpPr>
        <p:spPr bwMode="auto">
          <a:xfrm>
            <a:off x="3581400" y="5029200"/>
            <a:ext cx="9144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solidFill>
                  <a:srgbClr val="FF3300"/>
                </a:solidFill>
              </a:rPr>
              <a:t>解得</a:t>
            </a: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 bwMode="auto">
          <a:xfrm>
            <a:off x="1066800" y="5853113"/>
            <a:ext cx="6096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 b="1">
                <a:solidFill>
                  <a:srgbClr val="FF6600"/>
                </a:solidFill>
              </a:rPr>
              <a:t>（</a:t>
            </a:r>
            <a:r>
              <a:rPr lang="en-US" altLang="zh-CN" sz="2000" b="1">
                <a:solidFill>
                  <a:srgbClr val="FF6600"/>
                </a:solidFill>
              </a:rPr>
              <a:t>2</a:t>
            </a:r>
            <a:r>
              <a:rPr lang="zh-CN" altLang="en-US" sz="2000" b="1">
                <a:solidFill>
                  <a:srgbClr val="FF6600"/>
                </a:solidFill>
              </a:rPr>
              <a:t>）当</a:t>
            </a:r>
            <a:r>
              <a:rPr lang="en-US" altLang="zh-CN" sz="2000" b="1" i="1">
                <a:solidFill>
                  <a:srgbClr val="FF6600"/>
                </a:solidFill>
                <a:latin typeface="Times New Roman" charset="0"/>
              </a:rPr>
              <a:t>x</a:t>
            </a:r>
            <a:r>
              <a:rPr lang="en-US" altLang="zh-CN" sz="2000" b="1">
                <a:solidFill>
                  <a:srgbClr val="FF6600"/>
                </a:solidFill>
              </a:rPr>
              <a:t>=30</a:t>
            </a:r>
            <a:r>
              <a:rPr lang="zh-CN" altLang="en-US" sz="2000" b="1">
                <a:solidFill>
                  <a:srgbClr val="FF6600"/>
                </a:solidFill>
              </a:rPr>
              <a:t>时，</a:t>
            </a:r>
            <a:r>
              <a:rPr lang="en-US" altLang="zh-CN" sz="2000" b="1" i="1">
                <a:solidFill>
                  <a:srgbClr val="FF6600"/>
                </a:solidFill>
                <a:latin typeface="Times New Roman" charset="0"/>
              </a:rPr>
              <a:t>y</a:t>
            </a:r>
            <a:r>
              <a:rPr lang="en-US" altLang="zh-CN" sz="2000" b="1">
                <a:solidFill>
                  <a:srgbClr val="FF6600"/>
                </a:solidFill>
              </a:rPr>
              <a:t>=0.</a:t>
            </a:r>
          </a:p>
        </p:txBody>
      </p:sp>
      <p:graphicFrame>
        <p:nvGraphicFramePr>
          <p:cNvPr id="30734" name="Object 14"/>
          <p:cNvGraphicFramePr>
            <a:graphicFrameLocks noChangeAspect="1"/>
          </p:cNvGraphicFramePr>
          <p:nvPr/>
        </p:nvGraphicFramePr>
        <p:xfrm>
          <a:off x="6096000" y="4648200"/>
          <a:ext cx="1909763" cy="8969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9" imgW="838080" imgH="393480" progId="Equation.DSMT4">
                  <p:embed/>
                </p:oleObj>
              </mc:Choice>
              <mc:Fallback>
                <p:oleObj name="Equation" r:id="rId9" imgW="838080" imgH="39348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6096000" y="4648200"/>
                        <a:ext cx="1909763" cy="8969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35" name="Text Box 15"/>
          <p:cNvSpPr txBox="1">
            <a:spLocks noChangeArrowheads="1"/>
          </p:cNvSpPr>
          <p:nvPr/>
        </p:nvSpPr>
        <p:spPr bwMode="auto">
          <a:xfrm>
            <a:off x="1295400" y="6324600"/>
            <a:ext cx="53340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3300"/>
                </a:solidFill>
              </a:rPr>
              <a:t>所以旅客最多可免费携带</a:t>
            </a:r>
            <a:r>
              <a:rPr lang="en-US" altLang="zh-CN" b="1">
                <a:solidFill>
                  <a:srgbClr val="FF3300"/>
                </a:solidFill>
              </a:rPr>
              <a:t>30</a:t>
            </a:r>
            <a:r>
              <a:rPr lang="zh-CN" altLang="en-US" b="1">
                <a:solidFill>
                  <a:srgbClr val="FF3300"/>
                </a:solidFill>
              </a:rPr>
              <a:t>千克的行李．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7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6" grpId="0"/>
      <p:bldP spid="30731" grpId="0"/>
      <p:bldP spid="30733" grpId="0"/>
      <p:bldP spid="3073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807" name="Picture 111" descr="hua0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567238"/>
            <a:ext cx="9144000" cy="229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781" name="Rectangle 85"/>
          <p:cNvSpPr>
            <a:spLocks noChangeArrowheads="1"/>
          </p:cNvSpPr>
          <p:nvPr/>
        </p:nvSpPr>
        <p:spPr bwMode="auto">
          <a:xfrm>
            <a:off x="381000" y="457200"/>
            <a:ext cx="8302625" cy="149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>
                <a:latin typeface="黑体" pitchFamily="2" charset="-122"/>
                <a:ea typeface="黑体" pitchFamily="2" charset="-122"/>
              </a:rPr>
              <a:t>例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3 </a:t>
            </a:r>
            <a:r>
              <a:rPr lang="en-US" altLang="zh-CN" sz="2800">
                <a:latin typeface="黑体" pitchFamily="2" charset="-122"/>
                <a:ea typeface="黑体" pitchFamily="2" charset="-122"/>
              </a:rPr>
              <a:t> 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某市自来水公司为鼓励居民节约用水，采取按月用水量分段收费办法，若某户居民应交水费 </a:t>
            </a:r>
            <a:r>
              <a:rPr lang="en-US" altLang="zh-CN" sz="3200" b="1" i="1">
                <a:latin typeface="Times New Roman" charset="0"/>
                <a:ea typeface="黑体" pitchFamily="2" charset="-122"/>
              </a:rPr>
              <a:t>y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（元）与用水量</a:t>
            </a:r>
            <a:r>
              <a:rPr lang="en-US" altLang="zh-CN" sz="3200" b="1" i="1">
                <a:latin typeface="Times New Roman" charset="0"/>
                <a:ea typeface="黑体" pitchFamily="2" charset="-122"/>
              </a:rPr>
              <a:t>x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（吨）的函数关系如图所示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.</a:t>
            </a:r>
            <a:r>
              <a:rPr lang="en-US" altLang="zh-CN" sz="2800">
                <a:latin typeface="黑体" pitchFamily="2" charset="-122"/>
                <a:ea typeface="黑体" pitchFamily="2" charset="-122"/>
              </a:rPr>
              <a:t>        </a:t>
            </a:r>
          </a:p>
        </p:txBody>
      </p:sp>
      <p:grpSp>
        <p:nvGrpSpPr>
          <p:cNvPr id="29804" name="Group 108"/>
          <p:cNvGrpSpPr/>
          <p:nvPr/>
        </p:nvGrpSpPr>
        <p:grpSpPr>
          <a:xfrm>
            <a:off x="4495800" y="1970088"/>
            <a:ext cx="4267200" cy="3821112"/>
            <a:chOff x="2832" y="1241"/>
            <a:chExt cx="2688" cy="2407"/>
          </a:xfrm>
        </p:grpSpPr>
        <p:sp>
          <p:nvSpPr>
            <p:cNvPr id="29784" name="Line 88"/>
            <p:cNvSpPr>
              <a:spLocks noChangeShapeType="1"/>
            </p:cNvSpPr>
            <p:nvPr/>
          </p:nvSpPr>
          <p:spPr bwMode="auto">
            <a:xfrm>
              <a:off x="2880" y="3120"/>
              <a:ext cx="235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85" name="Line 89"/>
            <p:cNvSpPr>
              <a:spLocks noChangeShapeType="1"/>
            </p:cNvSpPr>
            <p:nvPr/>
          </p:nvSpPr>
          <p:spPr bwMode="auto">
            <a:xfrm flipH="1" flipV="1">
              <a:off x="3168" y="1392"/>
              <a:ext cx="0" cy="225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86" name="Line 90"/>
            <p:cNvSpPr>
              <a:spLocks noChangeShapeType="1"/>
            </p:cNvSpPr>
            <p:nvPr/>
          </p:nvSpPr>
          <p:spPr bwMode="auto">
            <a:xfrm flipV="1">
              <a:off x="3168" y="2544"/>
              <a:ext cx="768" cy="57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92" name="Line 96"/>
            <p:cNvSpPr>
              <a:spLocks noChangeShapeType="1"/>
            </p:cNvSpPr>
            <p:nvPr/>
          </p:nvSpPr>
          <p:spPr bwMode="auto">
            <a:xfrm flipV="1">
              <a:off x="3936" y="1728"/>
              <a:ext cx="528" cy="81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93" name="Line 97"/>
            <p:cNvSpPr>
              <a:spLocks noChangeShapeType="1"/>
            </p:cNvSpPr>
            <p:nvPr/>
          </p:nvSpPr>
          <p:spPr bwMode="auto">
            <a:xfrm>
              <a:off x="3168" y="2544"/>
              <a:ext cx="76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94" name="Line 98"/>
            <p:cNvSpPr>
              <a:spLocks noChangeShapeType="1"/>
            </p:cNvSpPr>
            <p:nvPr/>
          </p:nvSpPr>
          <p:spPr bwMode="auto">
            <a:xfrm flipH="1">
              <a:off x="3936" y="2544"/>
              <a:ext cx="0" cy="57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95" name="Line 99"/>
            <p:cNvSpPr>
              <a:spLocks noChangeShapeType="1"/>
            </p:cNvSpPr>
            <p:nvPr/>
          </p:nvSpPr>
          <p:spPr bwMode="auto">
            <a:xfrm>
              <a:off x="3168" y="1968"/>
              <a:ext cx="115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96" name="Line 100"/>
            <p:cNvSpPr>
              <a:spLocks noChangeShapeType="1"/>
            </p:cNvSpPr>
            <p:nvPr/>
          </p:nvSpPr>
          <p:spPr bwMode="auto">
            <a:xfrm flipH="1">
              <a:off x="4320" y="1968"/>
              <a:ext cx="0" cy="115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797" name="Text Box 101"/>
            <p:cNvSpPr txBox="1">
              <a:spLocks noChangeArrowheads="1"/>
            </p:cNvSpPr>
            <p:nvPr/>
          </p:nvSpPr>
          <p:spPr bwMode="auto">
            <a:xfrm>
              <a:off x="3168" y="3120"/>
              <a:ext cx="528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 b="1"/>
                <a:t>O</a:t>
              </a:r>
            </a:p>
          </p:txBody>
        </p:sp>
        <p:sp>
          <p:nvSpPr>
            <p:cNvPr id="29798" name="Text Box 102"/>
            <p:cNvSpPr txBox="1">
              <a:spLocks noChangeArrowheads="1"/>
            </p:cNvSpPr>
            <p:nvPr/>
          </p:nvSpPr>
          <p:spPr bwMode="auto">
            <a:xfrm>
              <a:off x="3158" y="1241"/>
              <a:ext cx="61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2800" i="1">
                  <a:latin typeface="Times New Roman" charset="0"/>
                </a:rPr>
                <a:t>Y</a:t>
              </a:r>
              <a:r>
                <a:rPr lang="en-US" altLang="zh-CN" sz="2800"/>
                <a:t>(</a:t>
              </a:r>
              <a:r>
                <a:rPr lang="zh-CN" altLang="en-US" sz="2800"/>
                <a:t>元</a:t>
              </a:r>
              <a:r>
                <a:rPr lang="en-US" altLang="zh-CN" sz="2800"/>
                <a:t>)</a:t>
              </a:r>
            </a:p>
          </p:txBody>
        </p:sp>
        <p:sp>
          <p:nvSpPr>
            <p:cNvPr id="29799" name="Text Box 103"/>
            <p:cNvSpPr txBox="1">
              <a:spLocks noChangeArrowheads="1"/>
            </p:cNvSpPr>
            <p:nvPr/>
          </p:nvSpPr>
          <p:spPr bwMode="auto">
            <a:xfrm>
              <a:off x="4848" y="3098"/>
              <a:ext cx="67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 i="1">
                  <a:latin typeface="Times New Roman" charset="0"/>
                </a:rPr>
                <a:t>X</a:t>
              </a:r>
              <a:r>
                <a:rPr lang="en-US" altLang="zh-CN" sz="2800"/>
                <a:t>(</a:t>
              </a:r>
              <a:r>
                <a:rPr lang="zh-CN" altLang="en-US" sz="2800"/>
                <a:t>吨</a:t>
              </a:r>
              <a:r>
                <a:rPr lang="en-US" altLang="zh-CN" sz="2800"/>
                <a:t>)</a:t>
              </a:r>
            </a:p>
          </p:txBody>
        </p:sp>
        <p:sp>
          <p:nvSpPr>
            <p:cNvPr id="29800" name="Text Box 104"/>
            <p:cNvSpPr txBox="1">
              <a:spLocks noChangeArrowheads="1"/>
            </p:cNvSpPr>
            <p:nvPr/>
          </p:nvSpPr>
          <p:spPr bwMode="auto">
            <a:xfrm>
              <a:off x="3696" y="3072"/>
              <a:ext cx="528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/>
                <a:t>15</a:t>
              </a:r>
            </a:p>
          </p:txBody>
        </p:sp>
        <p:sp>
          <p:nvSpPr>
            <p:cNvPr id="29801" name="Text Box 105"/>
            <p:cNvSpPr txBox="1">
              <a:spLocks noChangeArrowheads="1"/>
            </p:cNvSpPr>
            <p:nvPr/>
          </p:nvSpPr>
          <p:spPr bwMode="auto">
            <a:xfrm>
              <a:off x="4128" y="3072"/>
              <a:ext cx="480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/>
                <a:t>20</a:t>
              </a:r>
            </a:p>
          </p:txBody>
        </p:sp>
        <p:sp>
          <p:nvSpPr>
            <p:cNvPr id="29802" name="Text Box 106"/>
            <p:cNvSpPr txBox="1">
              <a:spLocks noChangeArrowheads="1"/>
            </p:cNvSpPr>
            <p:nvPr/>
          </p:nvSpPr>
          <p:spPr bwMode="auto">
            <a:xfrm>
              <a:off x="2832" y="2400"/>
              <a:ext cx="480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/>
                <a:t>27</a:t>
              </a:r>
            </a:p>
          </p:txBody>
        </p:sp>
        <p:sp>
          <p:nvSpPr>
            <p:cNvPr id="29803" name="Text Box 107"/>
            <p:cNvSpPr txBox="1">
              <a:spLocks noChangeArrowheads="1"/>
            </p:cNvSpPr>
            <p:nvPr/>
          </p:nvSpPr>
          <p:spPr bwMode="auto">
            <a:xfrm>
              <a:off x="2832" y="1824"/>
              <a:ext cx="384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/>
                <a:t>39</a:t>
              </a:r>
            </a:p>
          </p:txBody>
        </p:sp>
      </p:grpSp>
      <p:sp>
        <p:nvSpPr>
          <p:cNvPr id="29805" name="Text Box 109"/>
          <p:cNvSpPr txBox="1">
            <a:spLocks noChangeArrowheads="1"/>
          </p:cNvSpPr>
          <p:nvPr/>
        </p:nvSpPr>
        <p:spPr bwMode="auto">
          <a:xfrm>
            <a:off x="381000" y="2057400"/>
            <a:ext cx="4191000" cy="1373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800" b="1">
                <a:latin typeface="黑体" pitchFamily="2" charset="-122"/>
                <a:ea typeface="黑体" pitchFamily="2" charset="-122"/>
              </a:rPr>
              <a:t>(1)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分别写出当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0≤</a:t>
            </a:r>
            <a:r>
              <a:rPr lang="en-US" altLang="zh-CN" sz="2800" b="1" i="1">
                <a:latin typeface="Times New Roman" charset="0"/>
                <a:ea typeface="黑体" pitchFamily="2" charset="-122"/>
              </a:rPr>
              <a:t>x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≤15</a:t>
            </a:r>
          </a:p>
          <a:p>
            <a:r>
              <a:rPr lang="zh-CN" altLang="en-US" sz="2800" b="1">
                <a:latin typeface="黑体" pitchFamily="2" charset="-122"/>
                <a:ea typeface="黑体" pitchFamily="2" charset="-122"/>
              </a:rPr>
              <a:t>和</a:t>
            </a:r>
            <a:r>
              <a:rPr lang="en-US" altLang="zh-CN" sz="2800" b="1" i="1">
                <a:latin typeface="Times New Roman" charset="0"/>
                <a:ea typeface="黑体" pitchFamily="2" charset="-122"/>
              </a:rPr>
              <a:t>x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＞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15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时，</a:t>
            </a:r>
            <a:r>
              <a:rPr lang="en-US" altLang="zh-CN" sz="2800" b="1" i="1">
                <a:latin typeface="Times New Roman" charset="0"/>
                <a:ea typeface="黑体" pitchFamily="2" charset="-122"/>
              </a:rPr>
              <a:t>y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与</a:t>
            </a:r>
            <a:r>
              <a:rPr lang="en-US" altLang="zh-CN" sz="2800" b="1" i="1">
                <a:latin typeface="Times New Roman" charset="0"/>
                <a:ea typeface="黑体" pitchFamily="2" charset="-122"/>
              </a:rPr>
              <a:t>x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的函数</a:t>
            </a:r>
          </a:p>
          <a:p>
            <a:r>
              <a:rPr lang="zh-CN" altLang="en-US" sz="2800" b="1">
                <a:latin typeface="黑体" pitchFamily="2" charset="-122"/>
                <a:ea typeface="黑体" pitchFamily="2" charset="-122"/>
              </a:rPr>
              <a:t>关系式；</a:t>
            </a:r>
          </a:p>
        </p:txBody>
      </p:sp>
      <p:sp>
        <p:nvSpPr>
          <p:cNvPr id="29806" name="Text Box 110"/>
          <p:cNvSpPr txBox="1">
            <a:spLocks noChangeArrowheads="1"/>
          </p:cNvSpPr>
          <p:nvPr/>
        </p:nvSpPr>
        <p:spPr bwMode="auto">
          <a:xfrm>
            <a:off x="457200" y="3562350"/>
            <a:ext cx="4191000" cy="2868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800" b="1">
                <a:latin typeface="黑体" pitchFamily="2" charset="-122"/>
                <a:ea typeface="黑体" pitchFamily="2" charset="-122"/>
              </a:rPr>
              <a:t>(2)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若某用户十月份用</a:t>
            </a:r>
          </a:p>
          <a:p>
            <a:r>
              <a:rPr lang="zh-CN" altLang="en-US" sz="2800" b="1">
                <a:latin typeface="黑体" pitchFamily="2" charset="-122"/>
                <a:ea typeface="黑体" pitchFamily="2" charset="-122"/>
              </a:rPr>
              <a:t>水量为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10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吨，则应交水</a:t>
            </a:r>
          </a:p>
          <a:p>
            <a:r>
              <a:rPr lang="zh-CN" altLang="en-US" sz="2800" b="1">
                <a:latin typeface="黑体" pitchFamily="2" charset="-122"/>
                <a:ea typeface="黑体" pitchFamily="2" charset="-122"/>
              </a:rPr>
              <a:t>费多少元？若该用户十</a:t>
            </a:r>
          </a:p>
          <a:p>
            <a:r>
              <a:rPr lang="zh-CN" altLang="en-US" sz="2800" b="1">
                <a:latin typeface="黑体" pitchFamily="2" charset="-122"/>
                <a:ea typeface="黑体" pitchFamily="2" charset="-122"/>
              </a:rPr>
              <a:t>一月份交了</a:t>
            </a:r>
            <a:r>
              <a:rPr lang="en-US" altLang="zh-CN" sz="2800" b="1">
                <a:latin typeface="黑体" pitchFamily="2" charset="-122"/>
                <a:ea typeface="黑体" pitchFamily="2" charset="-122"/>
              </a:rPr>
              <a:t>51</a:t>
            </a:r>
            <a:r>
              <a:rPr lang="zh-CN" altLang="en-US" sz="2800" b="1">
                <a:latin typeface="黑体" pitchFamily="2" charset="-122"/>
                <a:ea typeface="黑体" pitchFamily="2" charset="-122"/>
              </a:rPr>
              <a:t>元的水费，</a:t>
            </a:r>
          </a:p>
          <a:p>
            <a:r>
              <a:rPr lang="zh-CN" altLang="en-US" sz="2800" b="1">
                <a:latin typeface="黑体" pitchFamily="2" charset="-122"/>
                <a:ea typeface="黑体" pitchFamily="2" charset="-122"/>
              </a:rPr>
              <a:t>则他该月用水多少吨？</a:t>
            </a:r>
          </a:p>
          <a:p>
            <a:pPr>
              <a:spcBef>
                <a:spcPct val="50000"/>
              </a:spcBef>
            </a:pPr>
            <a:endParaRPr lang="en-US" altLang="zh-CN" sz="2800"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29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29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9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81" grpId="0"/>
      <p:bldP spid="29805" grpId="0"/>
      <p:bldP spid="2980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062" name="Picture 30" descr="hua0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5486400"/>
            <a:ext cx="8991600" cy="136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304800"/>
            <a:ext cx="8077200" cy="4525963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解：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（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1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）当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0≤</a:t>
            </a:r>
            <a:r>
              <a:rPr lang="en-US" altLang="zh-CN" sz="2800" b="1" i="1">
                <a:solidFill>
                  <a:srgbClr val="FF6600"/>
                </a:solidFill>
                <a:latin typeface="Times New Roman" charset="0"/>
                <a:ea typeface="MS PGothic" pitchFamily="34" charset="-128"/>
                <a:sym typeface="Wingdings" pitchFamily="2" charset="2"/>
              </a:rPr>
              <a:t>x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≤15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时，设</a:t>
            </a:r>
            <a:r>
              <a:rPr lang="en-US" altLang="zh-CN" sz="2800" b="1" i="1">
                <a:solidFill>
                  <a:srgbClr val="FF6600"/>
                </a:solidFill>
                <a:latin typeface="Times New Roman" charset="0"/>
                <a:ea typeface="黑体" pitchFamily="2" charset="-122"/>
                <a:sym typeface="Wingdings" pitchFamily="2" charset="2"/>
              </a:rPr>
              <a:t>y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=</a:t>
            </a:r>
            <a:r>
              <a:rPr lang="en-US" altLang="zh-CN" sz="2800" b="1" i="1" err="1">
                <a:solidFill>
                  <a:srgbClr val="FF6600"/>
                </a:solidFill>
                <a:latin typeface="Times New Roman" charset="0"/>
                <a:ea typeface="黑体" pitchFamily="2" charset="-122"/>
                <a:sym typeface="Wingdings" pitchFamily="2" charset="2"/>
              </a:rPr>
              <a:t>kx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，根据题意，可</a:t>
            </a:r>
          </a:p>
          <a:p>
            <a:pPr>
              <a:buFontTx/>
              <a:buNone/>
            </a:pP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得方程  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27=15k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  解得</a:t>
            </a:r>
          </a:p>
          <a:p>
            <a:pPr>
              <a:buFontTx/>
              <a:buNone/>
            </a:pPr>
            <a:endParaRPr lang="zh-CN" altLang="en-US" sz="2800" b="1">
              <a:solidFill>
                <a:srgbClr val="FF6600"/>
              </a:solidFill>
              <a:latin typeface="黑体" pitchFamily="2" charset="-122"/>
              <a:ea typeface="黑体" pitchFamily="2" charset="-122"/>
              <a:sym typeface="Wingdings" pitchFamily="2" charset="2"/>
            </a:endParaRPr>
          </a:p>
          <a:p>
            <a:pPr>
              <a:buFontTx/>
              <a:buNone/>
            </a:pPr>
            <a:endParaRPr lang="zh-CN" altLang="en-US" sz="2800" b="1">
              <a:solidFill>
                <a:srgbClr val="FF6600"/>
              </a:solidFill>
              <a:latin typeface="黑体" pitchFamily="2" charset="-122"/>
              <a:ea typeface="黑体" pitchFamily="2" charset="-122"/>
              <a:sym typeface="Wingdings" pitchFamily="2" charset="2"/>
            </a:endParaRPr>
          </a:p>
          <a:p>
            <a:pPr>
              <a:buFontTx/>
              <a:buNone/>
            </a:pP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当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x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＞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15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时，设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y=mx+n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，根据题意，可得方程组</a:t>
            </a:r>
          </a:p>
          <a:p>
            <a:pPr>
              <a:buFontTx/>
              <a:buNone/>
            </a:pP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                     解得</a:t>
            </a:r>
          </a:p>
        </p:txBody>
      </p:sp>
      <p:sp>
        <p:nvSpPr>
          <p:cNvPr id="44045" name="Text Box 13"/>
          <p:cNvSpPr txBox="1">
            <a:spLocks noChangeArrowheads="1"/>
          </p:cNvSpPr>
          <p:nvPr/>
        </p:nvSpPr>
        <p:spPr bwMode="auto">
          <a:xfrm>
            <a:off x="304800" y="4648200"/>
            <a:ext cx="8229600" cy="1160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（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2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）当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x=10 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时（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10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＜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15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），代入①中可得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y=18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；</a:t>
            </a:r>
          </a:p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     当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y=51 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时（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51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＞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27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），代入②中可得</a:t>
            </a:r>
            <a:r>
              <a:rPr lang="en-US" altLang="zh-CN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x=25</a:t>
            </a:r>
            <a:r>
              <a:rPr lang="zh-CN" altLang="en-US" sz="2800" b="1">
                <a:solidFill>
                  <a:srgbClr val="FF6600"/>
                </a:solidFill>
                <a:latin typeface="黑体" pitchFamily="2" charset="-122"/>
                <a:ea typeface="黑体" pitchFamily="2" charset="-122"/>
              </a:rPr>
              <a:t>．</a:t>
            </a:r>
          </a:p>
        </p:txBody>
      </p:sp>
      <p:graphicFrame>
        <p:nvGraphicFramePr>
          <p:cNvPr id="44036" name="Object 4"/>
          <p:cNvGraphicFramePr>
            <a:graphicFrameLocks noGrp="1" noChangeAspect="1"/>
          </p:cNvGraphicFramePr>
          <p:nvPr>
            <p:ph sz="quarter" idx="2"/>
          </p:nvPr>
        </p:nvGraphicFramePr>
        <p:xfrm>
          <a:off x="990600" y="1295400"/>
          <a:ext cx="1600200" cy="973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公式" r:id="rId3" imgW="596880" imgH="393480" progId="Equation.3">
                  <p:embed/>
                </p:oleObj>
              </mc:Choice>
              <mc:Fallback>
                <p:oleObj name="公式" r:id="rId3" imgW="596880" imgH="393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990600" y="1295400"/>
                        <a:ext cx="1600200" cy="973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4039" name="Object 7"/>
          <p:cNvGraphicFramePr>
            <a:graphicFrameLocks noGrp="1" noChangeAspect="1"/>
          </p:cNvGraphicFramePr>
          <p:nvPr>
            <p:ph sz="quarter" idx="3"/>
          </p:nvPr>
        </p:nvGraphicFramePr>
        <p:xfrm>
          <a:off x="5035550" y="609600"/>
          <a:ext cx="1085850" cy="10207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公式" r:id="rId5" imgW="419040" imgH="393480" progId="Equation.3">
                  <p:embed/>
                </p:oleObj>
              </mc:Choice>
              <mc:Fallback>
                <p:oleObj name="公式" r:id="rId5" imgW="419040" imgH="393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035550" y="609600"/>
                        <a:ext cx="1085850" cy="1020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4042" name="Object 10"/>
          <p:cNvGraphicFramePr>
            <a:graphicFrameLocks noChangeAspect="1"/>
          </p:cNvGraphicFramePr>
          <p:nvPr/>
        </p:nvGraphicFramePr>
        <p:xfrm>
          <a:off x="1482725" y="2743200"/>
          <a:ext cx="2008188" cy="10048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公式" r:id="rId7" imgW="914400" imgH="457200" progId="Equation.3">
                  <p:embed/>
                </p:oleObj>
              </mc:Choice>
              <mc:Fallback>
                <p:oleObj name="公式" r:id="rId7" imgW="914400" imgH="457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482725" y="2743200"/>
                        <a:ext cx="2008188" cy="10048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4043" name="Object 11"/>
          <p:cNvGraphicFramePr>
            <a:graphicFrameLocks noChangeAspect="1"/>
          </p:cNvGraphicFramePr>
          <p:nvPr/>
        </p:nvGraphicFramePr>
        <p:xfrm>
          <a:off x="5737225" y="2743200"/>
          <a:ext cx="1241425" cy="12414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公式" r:id="rId9" imgW="583920" imgH="583920" progId="Equation.3">
                  <p:embed/>
                </p:oleObj>
              </mc:Choice>
              <mc:Fallback>
                <p:oleObj name="公式" r:id="rId9" imgW="583920" imgH="58392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737225" y="2743200"/>
                        <a:ext cx="1241425" cy="12414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046" name="Text Box 14"/>
          <p:cNvSpPr txBox="1">
            <a:spLocks noChangeArrowheads="1"/>
          </p:cNvSpPr>
          <p:nvPr/>
        </p:nvSpPr>
        <p:spPr bwMode="auto">
          <a:xfrm>
            <a:off x="2895600" y="1524000"/>
            <a:ext cx="1447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FF6600"/>
                </a:solidFill>
              </a:rPr>
              <a:t>①</a:t>
            </a:r>
          </a:p>
        </p:txBody>
      </p:sp>
      <p:sp>
        <p:nvSpPr>
          <p:cNvPr id="44050" name="AutoShape 18"/>
          <p:cNvSpPr>
            <a:spLocks noChangeAspect="1" noChangeArrowheads="1" noTextEdit="1"/>
          </p:cNvSpPr>
          <p:nvPr/>
        </p:nvSpPr>
        <p:spPr bwMode="auto">
          <a:xfrm>
            <a:off x="3352800" y="3657600"/>
            <a:ext cx="2266950" cy="101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056" name="Rectangle 24"/>
          <p:cNvSpPr>
            <a:spLocks noChangeArrowheads="1"/>
          </p:cNvSpPr>
          <p:nvPr/>
        </p:nvSpPr>
        <p:spPr bwMode="auto">
          <a:xfrm>
            <a:off x="4313238" y="3694113"/>
            <a:ext cx="487362" cy="47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3100" b="1">
                <a:solidFill>
                  <a:srgbClr val="FF6600"/>
                </a:solidFill>
                <a:latin typeface="幼圆" pitchFamily="49" charset="-122"/>
                <a:ea typeface="幼圆" pitchFamily="49" charset="-122"/>
              </a:rPr>
              <a:t>12</a:t>
            </a:r>
            <a:endParaRPr lang="en-US" altLang="zh-CN">
              <a:solidFill>
                <a:srgbClr val="FF6600"/>
              </a:solidFill>
            </a:endParaRPr>
          </a:p>
        </p:txBody>
      </p:sp>
      <p:grpSp>
        <p:nvGrpSpPr>
          <p:cNvPr id="44061" name="Group 29"/>
          <p:cNvGrpSpPr/>
          <p:nvPr/>
        </p:nvGrpSpPr>
        <p:grpSpPr>
          <a:xfrm>
            <a:off x="3351213" y="3884613"/>
            <a:ext cx="3721100" cy="839787"/>
            <a:chOff x="2111" y="2447"/>
            <a:chExt cx="2344" cy="529"/>
          </a:xfrm>
        </p:grpSpPr>
        <p:sp>
          <p:nvSpPr>
            <p:cNvPr id="44047" name="Text Box 15"/>
            <p:cNvSpPr txBox="1">
              <a:spLocks noChangeArrowheads="1"/>
            </p:cNvSpPr>
            <p:nvPr/>
          </p:nvSpPr>
          <p:spPr bwMode="auto">
            <a:xfrm>
              <a:off x="3591" y="2505"/>
              <a:ext cx="86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>
                  <a:solidFill>
                    <a:srgbClr val="FF6600"/>
                  </a:solidFill>
                </a:rPr>
                <a:t>②</a:t>
              </a:r>
            </a:p>
          </p:txBody>
        </p:sp>
        <p:sp>
          <p:nvSpPr>
            <p:cNvPr id="44052" name="Line 20"/>
            <p:cNvSpPr>
              <a:spLocks noChangeShapeType="1"/>
            </p:cNvSpPr>
            <p:nvPr/>
          </p:nvSpPr>
          <p:spPr bwMode="auto">
            <a:xfrm>
              <a:off x="2724" y="2635"/>
              <a:ext cx="259" cy="1"/>
            </a:xfrm>
            <a:prstGeom prst="line">
              <a:avLst/>
            </a:prstGeom>
            <a:noFill/>
            <a:ln w="15875">
              <a:solidFill>
                <a:srgbClr val="FF66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053" name="Rectangle 21"/>
            <p:cNvSpPr>
              <a:spLocks noChangeArrowheads="1"/>
            </p:cNvSpPr>
            <p:nvPr/>
          </p:nvSpPr>
          <p:spPr bwMode="auto">
            <a:xfrm>
              <a:off x="3363" y="2483"/>
              <a:ext cx="125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 b="1">
                  <a:solidFill>
                    <a:srgbClr val="FF6600"/>
                  </a:solidFill>
                  <a:latin typeface="幼圆" pitchFamily="49" charset="-122"/>
                  <a:ea typeface="幼圆" pitchFamily="49" charset="-122"/>
                </a:rPr>
                <a:t>9</a:t>
              </a:r>
              <a:endParaRPr lang="en-US" altLang="zh-CN">
                <a:solidFill>
                  <a:srgbClr val="FF6600"/>
                </a:solidFill>
              </a:endParaRPr>
            </a:p>
          </p:txBody>
        </p:sp>
        <p:sp>
          <p:nvSpPr>
            <p:cNvPr id="44054" name="Rectangle 22"/>
            <p:cNvSpPr>
              <a:spLocks noChangeArrowheads="1"/>
            </p:cNvSpPr>
            <p:nvPr/>
          </p:nvSpPr>
          <p:spPr bwMode="auto">
            <a:xfrm>
              <a:off x="3021" y="2483"/>
              <a:ext cx="125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 b="1">
                  <a:solidFill>
                    <a:srgbClr val="FF6600"/>
                  </a:solidFill>
                  <a:latin typeface="幼圆" pitchFamily="49" charset="-122"/>
                  <a:ea typeface="幼圆" pitchFamily="49" charset="-122"/>
                </a:rPr>
                <a:t>x</a:t>
              </a:r>
              <a:endParaRPr lang="en-US" altLang="zh-CN">
                <a:solidFill>
                  <a:srgbClr val="FF6600"/>
                </a:solidFill>
              </a:endParaRPr>
            </a:p>
          </p:txBody>
        </p:sp>
        <p:sp>
          <p:nvSpPr>
            <p:cNvPr id="44055" name="Rectangle 23"/>
            <p:cNvSpPr>
              <a:spLocks noChangeArrowheads="1"/>
            </p:cNvSpPr>
            <p:nvPr/>
          </p:nvSpPr>
          <p:spPr bwMode="auto">
            <a:xfrm>
              <a:off x="2787" y="2678"/>
              <a:ext cx="125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 b="1">
                  <a:solidFill>
                    <a:srgbClr val="FF6600"/>
                  </a:solidFill>
                  <a:latin typeface="幼圆" pitchFamily="49" charset="-122"/>
                  <a:ea typeface="幼圆" pitchFamily="49" charset="-122"/>
                </a:rPr>
                <a:t>5</a:t>
              </a:r>
              <a:endParaRPr lang="en-US" altLang="zh-CN">
                <a:solidFill>
                  <a:srgbClr val="FF6600"/>
                </a:solidFill>
              </a:endParaRPr>
            </a:p>
          </p:txBody>
        </p:sp>
        <p:sp>
          <p:nvSpPr>
            <p:cNvPr id="44057" name="Rectangle 25"/>
            <p:cNvSpPr>
              <a:spLocks noChangeArrowheads="1"/>
            </p:cNvSpPr>
            <p:nvPr/>
          </p:nvSpPr>
          <p:spPr bwMode="auto">
            <a:xfrm>
              <a:off x="2340" y="2483"/>
              <a:ext cx="125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 b="1">
                  <a:solidFill>
                    <a:srgbClr val="FF6600"/>
                  </a:solidFill>
                  <a:latin typeface="幼圆" pitchFamily="49" charset="-122"/>
                  <a:ea typeface="幼圆" pitchFamily="49" charset="-122"/>
                </a:rPr>
                <a:t>y</a:t>
              </a:r>
              <a:endParaRPr lang="en-US" altLang="zh-CN">
                <a:solidFill>
                  <a:srgbClr val="FF6600"/>
                </a:solidFill>
              </a:endParaRPr>
            </a:p>
          </p:txBody>
        </p:sp>
        <p:sp>
          <p:nvSpPr>
            <p:cNvPr id="44058" name="Rectangle 26"/>
            <p:cNvSpPr>
              <a:spLocks noChangeArrowheads="1"/>
            </p:cNvSpPr>
            <p:nvPr/>
          </p:nvSpPr>
          <p:spPr bwMode="auto">
            <a:xfrm>
              <a:off x="3192" y="2447"/>
              <a:ext cx="136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>
                  <a:solidFill>
                    <a:srgbClr val="FF6600"/>
                  </a:solidFill>
                  <a:latin typeface="Symbol" pitchFamily="18" charset="2"/>
                </a:rPr>
                <a:t>-</a:t>
              </a:r>
              <a:endParaRPr lang="en-US" altLang="zh-CN">
                <a:solidFill>
                  <a:srgbClr val="FF6600"/>
                </a:solidFill>
              </a:endParaRPr>
            </a:p>
          </p:txBody>
        </p:sp>
        <p:sp>
          <p:nvSpPr>
            <p:cNvPr id="44059" name="Rectangle 27"/>
            <p:cNvSpPr>
              <a:spLocks noChangeArrowheads="1"/>
            </p:cNvSpPr>
            <p:nvPr/>
          </p:nvSpPr>
          <p:spPr bwMode="auto">
            <a:xfrm>
              <a:off x="2526" y="2447"/>
              <a:ext cx="136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>
                  <a:solidFill>
                    <a:srgbClr val="FF6600"/>
                  </a:solidFill>
                  <a:latin typeface="Symbol" pitchFamily="18" charset="2"/>
                </a:rPr>
                <a:t>=</a:t>
              </a:r>
              <a:endParaRPr lang="en-US" altLang="zh-CN">
                <a:solidFill>
                  <a:srgbClr val="FF6600"/>
                </a:solidFill>
              </a:endParaRPr>
            </a:p>
          </p:txBody>
        </p:sp>
        <p:sp>
          <p:nvSpPr>
            <p:cNvPr id="44060" name="Rectangle 28"/>
            <p:cNvSpPr>
              <a:spLocks noChangeArrowheads="1"/>
            </p:cNvSpPr>
            <p:nvPr/>
          </p:nvSpPr>
          <p:spPr bwMode="auto">
            <a:xfrm>
              <a:off x="2111" y="2447"/>
              <a:ext cx="214" cy="2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100">
                  <a:solidFill>
                    <a:srgbClr val="FF6600"/>
                  </a:solidFill>
                  <a:latin typeface="Symbol" pitchFamily="18" charset="2"/>
                </a:rPr>
                <a:t>\</a:t>
              </a:r>
              <a:endParaRPr lang="en-US" altLang="zh-CN">
                <a:solidFill>
                  <a:srgbClr val="FF6600"/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921" name="Picture 1033" descr="hua0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590800"/>
            <a:ext cx="9144000" cy="425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915" name="Text Box 1027"/>
          <p:cNvSpPr txBox="1">
            <a:spLocks noChangeArrowheads="1"/>
          </p:cNvSpPr>
          <p:nvPr/>
        </p:nvSpPr>
        <p:spPr bwMode="auto">
          <a:xfrm>
            <a:off x="228600" y="457200"/>
            <a:ext cx="8686800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6600">
                <a:solidFill>
                  <a:srgbClr val="FF3300"/>
                </a:solidFill>
                <a:ea typeface="华文行楷" pitchFamily="2" charset="-122"/>
              </a:rPr>
              <a:t>这节课你有什么收获？</a:t>
            </a:r>
          </a:p>
        </p:txBody>
      </p:sp>
      <p:sp>
        <p:nvSpPr>
          <p:cNvPr id="38916" name="Text Box 1028"/>
          <p:cNvSpPr txBox="1">
            <a:spLocks noChangeArrowheads="1"/>
          </p:cNvSpPr>
          <p:nvPr/>
        </p:nvSpPr>
        <p:spPr bwMode="auto">
          <a:xfrm>
            <a:off x="457200" y="1371600"/>
            <a:ext cx="777240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/>
              <a:t>利用二元一次方程组求一次函数表达式的一般步骤：  </a:t>
            </a:r>
          </a:p>
        </p:txBody>
      </p:sp>
      <p:grpSp>
        <p:nvGrpSpPr>
          <p:cNvPr id="38920" name="Group 1032"/>
          <p:cNvGrpSpPr/>
          <p:nvPr/>
        </p:nvGrpSpPr>
        <p:grpSpPr>
          <a:xfrm>
            <a:off x="685800" y="2819400"/>
            <a:ext cx="8458200" cy="3387725"/>
            <a:chOff x="432" y="1776"/>
            <a:chExt cx="5328" cy="2134"/>
          </a:xfrm>
        </p:grpSpPr>
        <p:sp>
          <p:nvSpPr>
            <p:cNvPr id="38917" name="Text Box 1029"/>
            <p:cNvSpPr txBox="1">
              <a:spLocks noChangeArrowheads="1"/>
            </p:cNvSpPr>
            <p:nvPr/>
          </p:nvSpPr>
          <p:spPr bwMode="auto">
            <a:xfrm>
              <a:off x="432" y="1776"/>
              <a:ext cx="5328" cy="21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3600"/>
                <a:t>1.  </a:t>
              </a:r>
              <a:r>
                <a:rPr lang="zh-CN" altLang="en-US" sz="3600"/>
                <a:t>用含字母的系数设出一次函数的表达式：                       ；</a:t>
              </a:r>
            </a:p>
            <a:p>
              <a:r>
                <a:rPr lang="en-US" altLang="zh-CN" sz="3600"/>
                <a:t>2.  </a:t>
              </a:r>
              <a:r>
                <a:rPr lang="zh-CN" altLang="en-US" sz="3600"/>
                <a:t>将已知条件代入上述表达式中得</a:t>
              </a:r>
              <a:r>
                <a:rPr lang="en-US" altLang="zh-CN" sz="3600"/>
                <a:t>k</a:t>
              </a:r>
              <a:r>
                <a:rPr lang="zh-CN" altLang="en-US" sz="3600"/>
                <a:t>，</a:t>
              </a:r>
              <a:r>
                <a:rPr lang="en-US" altLang="zh-CN" sz="3600"/>
                <a:t>b</a:t>
              </a:r>
              <a:r>
                <a:rPr lang="zh-CN" altLang="en-US" sz="3600"/>
                <a:t>的二元一次方程组；</a:t>
              </a:r>
            </a:p>
            <a:p>
              <a:r>
                <a:rPr lang="en-US" altLang="zh-CN" sz="3600"/>
                <a:t>3.  </a:t>
              </a:r>
              <a:r>
                <a:rPr lang="zh-CN" altLang="en-US" sz="3600"/>
                <a:t>解这个二元一次方程组得</a:t>
              </a:r>
              <a:r>
                <a:rPr lang="en-US" altLang="zh-CN" sz="3600"/>
                <a:t>k</a:t>
              </a:r>
              <a:r>
                <a:rPr lang="zh-CN" altLang="en-US" sz="3600"/>
                <a:t>，</a:t>
              </a:r>
              <a:r>
                <a:rPr lang="en-US" altLang="zh-CN" sz="3600"/>
                <a:t>b</a:t>
              </a:r>
              <a:r>
                <a:rPr lang="zh-CN" altLang="en-US" sz="3600"/>
                <a:t>，进而得到一次函数的表达式</a:t>
              </a:r>
              <a:r>
                <a:rPr lang="en-US" altLang="zh-CN" sz="3600"/>
                <a:t>. </a:t>
              </a:r>
            </a:p>
          </p:txBody>
        </p:sp>
        <p:graphicFrame>
          <p:nvGraphicFramePr>
            <p:cNvPr id="38918" name="Object 1030"/>
            <p:cNvGraphicFramePr>
              <a:graphicFrameLocks noChangeAspect="1"/>
            </p:cNvGraphicFramePr>
            <p:nvPr/>
          </p:nvGraphicFramePr>
          <p:xfrm>
            <a:off x="912" y="2160"/>
            <a:ext cx="1926" cy="37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1" name="公式" r:id="rId3" imgW="1054080" imgH="203040" progId="Equation.3">
                    <p:embed/>
                  </p:oleObj>
                </mc:Choice>
                <mc:Fallback>
                  <p:oleObj name="公式" r:id="rId3" imgW="1054080" imgH="20304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912" y="2160"/>
                          <a:ext cx="1926" cy="37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77" name="Picture 97" descr="hua0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849563"/>
            <a:ext cx="9144000" cy="400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483" name="Group 3"/>
          <p:cNvGrpSpPr/>
          <p:nvPr/>
        </p:nvGrpSpPr>
        <p:grpSpPr>
          <a:xfrm>
            <a:off x="4170363" y="493713"/>
            <a:ext cx="1697037" cy="169862"/>
            <a:chOff x="1766" y="1100"/>
            <a:chExt cx="1040" cy="125"/>
          </a:xfrm>
        </p:grpSpPr>
        <p:sp>
          <p:nvSpPr>
            <p:cNvPr id="20484" name="Rectangle 4"/>
            <p:cNvSpPr>
              <a:spLocks noChangeAspect="1" noChangeArrowheads="1"/>
            </p:cNvSpPr>
            <p:nvPr/>
          </p:nvSpPr>
          <p:spPr bwMode="auto">
            <a:xfrm>
              <a:off x="1766" y="1100"/>
              <a:ext cx="82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485" name="Rectangle 5"/>
            <p:cNvSpPr>
              <a:spLocks noChangeAspect="1" noChangeArrowheads="1"/>
            </p:cNvSpPr>
            <p:nvPr/>
          </p:nvSpPr>
          <p:spPr bwMode="auto">
            <a:xfrm>
              <a:off x="1902" y="1100"/>
              <a:ext cx="83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486" name="Rectangle 6"/>
            <p:cNvSpPr>
              <a:spLocks noChangeAspect="1" noChangeArrowheads="1"/>
            </p:cNvSpPr>
            <p:nvPr/>
          </p:nvSpPr>
          <p:spPr bwMode="auto">
            <a:xfrm>
              <a:off x="2040" y="1100"/>
              <a:ext cx="82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487" name="Rectangle 7"/>
            <p:cNvSpPr>
              <a:spLocks noChangeAspect="1" noChangeArrowheads="1"/>
            </p:cNvSpPr>
            <p:nvPr/>
          </p:nvSpPr>
          <p:spPr bwMode="auto">
            <a:xfrm>
              <a:off x="2176" y="1100"/>
              <a:ext cx="83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488" name="Rectangle 8"/>
            <p:cNvSpPr>
              <a:spLocks noChangeAspect="1" noChangeArrowheads="1"/>
            </p:cNvSpPr>
            <p:nvPr/>
          </p:nvSpPr>
          <p:spPr bwMode="auto">
            <a:xfrm>
              <a:off x="2313" y="1100"/>
              <a:ext cx="82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489" name="Rectangle 9"/>
            <p:cNvSpPr>
              <a:spLocks noChangeAspect="1" noChangeArrowheads="1"/>
            </p:cNvSpPr>
            <p:nvPr/>
          </p:nvSpPr>
          <p:spPr bwMode="auto">
            <a:xfrm>
              <a:off x="2450" y="1100"/>
              <a:ext cx="82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490" name="Rectangle 10"/>
            <p:cNvSpPr>
              <a:spLocks noChangeAspect="1" noChangeArrowheads="1"/>
            </p:cNvSpPr>
            <p:nvPr/>
          </p:nvSpPr>
          <p:spPr bwMode="auto">
            <a:xfrm>
              <a:off x="2586" y="1100"/>
              <a:ext cx="83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491" name="Rectangle 11"/>
            <p:cNvSpPr>
              <a:spLocks noChangeAspect="1" noChangeArrowheads="1"/>
            </p:cNvSpPr>
            <p:nvPr/>
          </p:nvSpPr>
          <p:spPr bwMode="auto">
            <a:xfrm>
              <a:off x="2724" y="1100"/>
              <a:ext cx="82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492" name="Group 12"/>
          <p:cNvGrpSpPr>
            <a:grpSpLocks noChangeAspect="1"/>
          </p:cNvGrpSpPr>
          <p:nvPr/>
        </p:nvGrpSpPr>
        <p:grpSpPr>
          <a:xfrm>
            <a:off x="3419475" y="58738"/>
            <a:ext cx="647700" cy="633412"/>
            <a:chOff x="1429" y="526"/>
            <a:chExt cx="1044" cy="1044"/>
          </a:xfrm>
        </p:grpSpPr>
        <p:sp>
          <p:nvSpPr>
            <p:cNvPr id="20493" name="Rectangle 13"/>
            <p:cNvSpPr>
              <a:spLocks noChangeAspect="1" noChangeArrowheads="1"/>
            </p:cNvSpPr>
            <p:nvPr/>
          </p:nvSpPr>
          <p:spPr bwMode="auto">
            <a:xfrm>
              <a:off x="1429" y="526"/>
              <a:ext cx="1044" cy="1044"/>
            </a:xfrm>
            <a:prstGeom prst="rect">
              <a:avLst/>
            </a:prstGeom>
            <a:solidFill>
              <a:srgbClr val="006600"/>
            </a:solidFill>
            <a:ln w="9525" algn="ctr">
              <a:solidFill>
                <a:srgbClr val="FFFFF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0494" name="Group 14"/>
            <p:cNvGrpSpPr>
              <a:grpSpLocks noChangeAspect="1"/>
            </p:cNvGrpSpPr>
            <p:nvPr/>
          </p:nvGrpSpPr>
          <p:grpSpPr>
            <a:xfrm>
              <a:off x="1526" y="572"/>
              <a:ext cx="855" cy="907"/>
              <a:chOff x="2782" y="618"/>
              <a:chExt cx="855" cy="907"/>
            </a:xfrm>
          </p:grpSpPr>
          <p:sp>
            <p:nvSpPr>
              <p:cNvPr id="20495" name="Freeform 15"/>
              <p:cNvSpPr>
                <a:spLocks noChangeAspect="1"/>
              </p:cNvSpPr>
              <p:nvPr/>
            </p:nvSpPr>
            <p:spPr bwMode="auto">
              <a:xfrm>
                <a:off x="2812" y="776"/>
                <a:ext cx="734" cy="628"/>
              </a:xfrm>
              <a:custGeom>
                <a:gdLst>
                  <a:gd name="T0" fmla="*/ 205 w 734"/>
                  <a:gd name="T1" fmla="*/ 477 h 628"/>
                  <a:gd name="T2" fmla="*/ 23 w 734"/>
                  <a:gd name="T3" fmla="*/ 431 h 628"/>
                  <a:gd name="T4" fmla="*/ 69 w 734"/>
                  <a:gd name="T5" fmla="*/ 341 h 628"/>
                  <a:gd name="T6" fmla="*/ 160 w 734"/>
                  <a:gd name="T7" fmla="*/ 159 h 628"/>
                  <a:gd name="T8" fmla="*/ 296 w 734"/>
                  <a:gd name="T9" fmla="*/ 23 h 628"/>
                  <a:gd name="T10" fmla="*/ 432 w 734"/>
                  <a:gd name="T11" fmla="*/ 23 h 628"/>
                  <a:gd name="T12" fmla="*/ 658 w 734"/>
                  <a:gd name="T13" fmla="*/ 114 h 628"/>
                  <a:gd name="T14" fmla="*/ 704 w 734"/>
                  <a:gd name="T15" fmla="*/ 295 h 628"/>
                  <a:gd name="T16" fmla="*/ 704 w 734"/>
                  <a:gd name="T17" fmla="*/ 522 h 628"/>
                  <a:gd name="T18" fmla="*/ 522 w 734"/>
                  <a:gd name="T19" fmla="*/ 613 h 628"/>
                  <a:gd name="T20" fmla="*/ 386 w 734"/>
                  <a:gd name="T21" fmla="*/ 613 h 628"/>
                  <a:gd name="T22" fmla="*/ 296 w 734"/>
                  <a:gd name="T23" fmla="*/ 522 h 628"/>
                  <a:gd name="T24" fmla="*/ 205 w 734"/>
                  <a:gd name="T25" fmla="*/ 477 h 6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34" h="628">
                    <a:moveTo>
                      <a:pt x="205" y="477"/>
                    </a:moveTo>
                    <a:cubicBezTo>
                      <a:pt x="160" y="462"/>
                      <a:pt x="46" y="454"/>
                      <a:pt x="23" y="431"/>
                    </a:cubicBezTo>
                    <a:cubicBezTo>
                      <a:pt x="0" y="408"/>
                      <a:pt x="46" y="386"/>
                      <a:pt x="69" y="341"/>
                    </a:cubicBezTo>
                    <a:cubicBezTo>
                      <a:pt x="92" y="296"/>
                      <a:pt x="122" y="212"/>
                      <a:pt x="160" y="159"/>
                    </a:cubicBezTo>
                    <a:cubicBezTo>
                      <a:pt x="198" y="106"/>
                      <a:pt x="251" y="46"/>
                      <a:pt x="296" y="23"/>
                    </a:cubicBezTo>
                    <a:cubicBezTo>
                      <a:pt x="341" y="0"/>
                      <a:pt x="372" y="8"/>
                      <a:pt x="432" y="23"/>
                    </a:cubicBezTo>
                    <a:cubicBezTo>
                      <a:pt x="492" y="38"/>
                      <a:pt x="613" y="69"/>
                      <a:pt x="658" y="114"/>
                    </a:cubicBezTo>
                    <a:cubicBezTo>
                      <a:pt x="703" y="159"/>
                      <a:pt x="696" y="227"/>
                      <a:pt x="704" y="295"/>
                    </a:cubicBezTo>
                    <a:cubicBezTo>
                      <a:pt x="712" y="363"/>
                      <a:pt x="734" y="469"/>
                      <a:pt x="704" y="522"/>
                    </a:cubicBezTo>
                    <a:cubicBezTo>
                      <a:pt x="674" y="575"/>
                      <a:pt x="575" y="598"/>
                      <a:pt x="522" y="613"/>
                    </a:cubicBezTo>
                    <a:cubicBezTo>
                      <a:pt x="469" y="628"/>
                      <a:pt x="424" y="628"/>
                      <a:pt x="386" y="613"/>
                    </a:cubicBezTo>
                    <a:cubicBezTo>
                      <a:pt x="348" y="598"/>
                      <a:pt x="319" y="552"/>
                      <a:pt x="296" y="522"/>
                    </a:cubicBezTo>
                    <a:cubicBezTo>
                      <a:pt x="273" y="492"/>
                      <a:pt x="250" y="492"/>
                      <a:pt x="205" y="477"/>
                    </a:cubicBezTo>
                    <a:close/>
                  </a:path>
                </a:pathLst>
              </a:custGeom>
              <a:solidFill>
                <a:srgbClr val="006600"/>
              </a:solidFill>
              <a:ln w="38100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96" name="Freeform 16"/>
              <p:cNvSpPr>
                <a:spLocks noChangeAspect="1"/>
              </p:cNvSpPr>
              <p:nvPr/>
            </p:nvSpPr>
            <p:spPr bwMode="auto">
              <a:xfrm rot="745361">
                <a:off x="3017" y="890"/>
                <a:ext cx="99" cy="393"/>
              </a:xfrm>
              <a:custGeom>
                <a:gdLst>
                  <a:gd name="T0" fmla="*/ 54 w 99"/>
                  <a:gd name="T1" fmla="*/ 378 h 393"/>
                  <a:gd name="T2" fmla="*/ 99 w 99"/>
                  <a:gd name="T3" fmla="*/ 197 h 393"/>
                  <a:gd name="T4" fmla="*/ 54 w 99"/>
                  <a:gd name="T5" fmla="*/ 15 h 393"/>
                  <a:gd name="T6" fmla="*/ 8 w 99"/>
                  <a:gd name="T7" fmla="*/ 106 h 393"/>
                  <a:gd name="T8" fmla="*/ 8 w 99"/>
                  <a:gd name="T9" fmla="*/ 287 h 393"/>
                  <a:gd name="T10" fmla="*/ 54 w 99"/>
                  <a:gd name="T11" fmla="*/ 378 h 3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9" h="393">
                    <a:moveTo>
                      <a:pt x="54" y="378"/>
                    </a:moveTo>
                    <a:cubicBezTo>
                      <a:pt x="69" y="363"/>
                      <a:pt x="99" y="257"/>
                      <a:pt x="99" y="197"/>
                    </a:cubicBezTo>
                    <a:cubicBezTo>
                      <a:pt x="99" y="137"/>
                      <a:pt x="69" y="30"/>
                      <a:pt x="54" y="15"/>
                    </a:cubicBezTo>
                    <a:cubicBezTo>
                      <a:pt x="39" y="0"/>
                      <a:pt x="16" y="61"/>
                      <a:pt x="8" y="106"/>
                    </a:cubicBezTo>
                    <a:cubicBezTo>
                      <a:pt x="0" y="151"/>
                      <a:pt x="0" y="242"/>
                      <a:pt x="8" y="287"/>
                    </a:cubicBezTo>
                    <a:cubicBezTo>
                      <a:pt x="16" y="332"/>
                      <a:pt x="39" y="393"/>
                      <a:pt x="54" y="378"/>
                    </a:cubicBezTo>
                    <a:close/>
                  </a:path>
                </a:pathLst>
              </a:custGeom>
              <a:solidFill>
                <a:srgbClr val="006600"/>
              </a:solidFill>
              <a:ln w="57150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97" name="Freeform 17"/>
              <p:cNvSpPr>
                <a:spLocks noChangeAspect="1"/>
              </p:cNvSpPr>
              <p:nvPr/>
            </p:nvSpPr>
            <p:spPr bwMode="auto">
              <a:xfrm>
                <a:off x="3108" y="618"/>
                <a:ext cx="529" cy="499"/>
              </a:xfrm>
              <a:custGeom>
                <a:gdLst>
                  <a:gd name="T0" fmla="*/ 0 w 529"/>
                  <a:gd name="T1" fmla="*/ 272 h 499"/>
                  <a:gd name="T2" fmla="*/ 45 w 529"/>
                  <a:gd name="T3" fmla="*/ 363 h 499"/>
                  <a:gd name="T4" fmla="*/ 136 w 529"/>
                  <a:gd name="T5" fmla="*/ 499 h 499"/>
                  <a:gd name="T6" fmla="*/ 226 w 529"/>
                  <a:gd name="T7" fmla="*/ 363 h 499"/>
                  <a:gd name="T8" fmla="*/ 499 w 529"/>
                  <a:gd name="T9" fmla="*/ 136 h 499"/>
                  <a:gd name="T10" fmla="*/ 408 w 529"/>
                  <a:gd name="T11" fmla="*/ 0 h 499"/>
                  <a:gd name="T12" fmla="*/ 317 w 529"/>
                  <a:gd name="T13" fmla="*/ 136 h 499"/>
                  <a:gd name="T14" fmla="*/ 136 w 529"/>
                  <a:gd name="T15" fmla="*/ 317 h 499"/>
                  <a:gd name="T16" fmla="*/ 45 w 529"/>
                  <a:gd name="T17" fmla="*/ 408 h 4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29" h="499">
                    <a:moveTo>
                      <a:pt x="0" y="272"/>
                    </a:moveTo>
                    <a:cubicBezTo>
                      <a:pt x="11" y="298"/>
                      <a:pt x="22" y="325"/>
                      <a:pt x="45" y="363"/>
                    </a:cubicBezTo>
                    <a:cubicBezTo>
                      <a:pt x="68" y="401"/>
                      <a:pt x="106" y="499"/>
                      <a:pt x="136" y="499"/>
                    </a:cubicBezTo>
                    <a:cubicBezTo>
                      <a:pt x="166" y="499"/>
                      <a:pt x="166" y="423"/>
                      <a:pt x="226" y="363"/>
                    </a:cubicBezTo>
                    <a:cubicBezTo>
                      <a:pt x="286" y="303"/>
                      <a:pt x="469" y="196"/>
                      <a:pt x="499" y="136"/>
                    </a:cubicBezTo>
                    <a:cubicBezTo>
                      <a:pt x="529" y="76"/>
                      <a:pt x="438" y="0"/>
                      <a:pt x="408" y="0"/>
                    </a:cubicBezTo>
                    <a:cubicBezTo>
                      <a:pt x="378" y="0"/>
                      <a:pt x="362" y="83"/>
                      <a:pt x="317" y="136"/>
                    </a:cubicBezTo>
                    <a:cubicBezTo>
                      <a:pt x="272" y="189"/>
                      <a:pt x="181" y="272"/>
                      <a:pt x="136" y="317"/>
                    </a:cubicBezTo>
                    <a:cubicBezTo>
                      <a:pt x="91" y="362"/>
                      <a:pt x="68" y="385"/>
                      <a:pt x="45" y="408"/>
                    </a:cubicBezTo>
                  </a:path>
                </a:pathLst>
              </a:custGeom>
              <a:solidFill>
                <a:srgbClr val="006600"/>
              </a:solidFill>
              <a:ln w="57150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98" name="Freeform 18"/>
              <p:cNvSpPr>
                <a:spLocks noChangeAspect="1"/>
              </p:cNvSpPr>
              <p:nvPr/>
            </p:nvSpPr>
            <p:spPr bwMode="auto">
              <a:xfrm>
                <a:off x="2782" y="1253"/>
                <a:ext cx="280" cy="272"/>
              </a:xfrm>
              <a:custGeom>
                <a:gdLst>
                  <a:gd name="T0" fmla="*/ 190 w 280"/>
                  <a:gd name="T1" fmla="*/ 0 h 272"/>
                  <a:gd name="T2" fmla="*/ 99 w 280"/>
                  <a:gd name="T3" fmla="*/ 90 h 272"/>
                  <a:gd name="T4" fmla="*/ 53 w 280"/>
                  <a:gd name="T5" fmla="*/ 181 h 272"/>
                  <a:gd name="T6" fmla="*/ 8 w 280"/>
                  <a:gd name="T7" fmla="*/ 272 h 272"/>
                  <a:gd name="T8" fmla="*/ 99 w 280"/>
                  <a:gd name="T9" fmla="*/ 181 h 272"/>
                  <a:gd name="T10" fmla="*/ 280 w 280"/>
                  <a:gd name="T11" fmla="*/ 90 h 2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80" h="272">
                    <a:moveTo>
                      <a:pt x="190" y="0"/>
                    </a:moveTo>
                    <a:cubicBezTo>
                      <a:pt x="156" y="30"/>
                      <a:pt x="122" y="60"/>
                      <a:pt x="99" y="90"/>
                    </a:cubicBezTo>
                    <a:cubicBezTo>
                      <a:pt x="76" y="120"/>
                      <a:pt x="68" y="151"/>
                      <a:pt x="53" y="181"/>
                    </a:cubicBezTo>
                    <a:cubicBezTo>
                      <a:pt x="38" y="211"/>
                      <a:pt x="0" y="272"/>
                      <a:pt x="8" y="272"/>
                    </a:cubicBezTo>
                    <a:cubicBezTo>
                      <a:pt x="16" y="272"/>
                      <a:pt x="54" y="211"/>
                      <a:pt x="99" y="181"/>
                    </a:cubicBezTo>
                    <a:cubicBezTo>
                      <a:pt x="144" y="151"/>
                      <a:pt x="242" y="113"/>
                      <a:pt x="280" y="90"/>
                    </a:cubicBezTo>
                  </a:path>
                </a:pathLst>
              </a:custGeom>
              <a:solidFill>
                <a:srgbClr val="006600"/>
              </a:solidFill>
              <a:ln w="57150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pic>
        <p:nvPicPr>
          <p:cNvPr id="20499" name="Picture 19" descr="gif003[1]">
            <a:hlinkClick action="ppaction://hlinkshowjump?jump=lastslide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25" y="4763"/>
            <a:ext cx="681038" cy="68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01" name="WordArt 21"/>
          <p:cNvSpPr>
            <a:spLocks noChangeArrowheads="1" noChangeShapeType="1" noTextEdit="1"/>
          </p:cNvSpPr>
          <p:nvPr/>
        </p:nvSpPr>
        <p:spPr bwMode="auto">
          <a:xfrm>
            <a:off x="4140200" y="19050"/>
            <a:ext cx="1776413" cy="457200"/>
          </a:xfrm>
          <a:prstGeom prst="rect">
            <a:avLst/>
          </a:prstGeom>
        </p:spPr>
        <p:txBody>
          <a:bodyPr wrap="none" fromWordArt="1">
            <a:prstTxWarp prst="textInflate">
              <a:avLst>
                <a:gd name="adj" fmla="val 13634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2700">
                  <a:solidFill>
                    <a:srgbClr val="FFFFCC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80000"/>
                    </a:srgbClr>
                  </a:outerShdw>
                </a:effectLst>
                <a:latin typeface="楷体_GB2312"/>
                <a:ea typeface="楷体_GB2312"/>
              </a:rPr>
              <a:t>随堂练习</a:t>
            </a:r>
          </a:p>
        </p:txBody>
      </p:sp>
      <p:graphicFrame>
        <p:nvGraphicFramePr>
          <p:cNvPr id="20502" name="Object 22"/>
          <p:cNvGraphicFramePr>
            <a:graphicFrameLocks noChangeAspect="1"/>
          </p:cNvGraphicFramePr>
          <p:nvPr/>
        </p:nvGraphicFramePr>
        <p:xfrm>
          <a:off x="1865313" y="1295400"/>
          <a:ext cx="1787525" cy="9636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公式" r:id="rId4" imgW="799920" imgH="431640" progId="Equation.3">
                  <p:embed/>
                </p:oleObj>
              </mc:Choice>
              <mc:Fallback>
                <p:oleObj name="公式" r:id="rId4" imgW="799920" imgH="431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865313" y="1295400"/>
                        <a:ext cx="1787525" cy="963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50" name="Text Box 70"/>
          <p:cNvSpPr txBox="1">
            <a:spLocks noChangeArrowheads="1"/>
          </p:cNvSpPr>
          <p:nvPr/>
        </p:nvSpPr>
        <p:spPr bwMode="auto">
          <a:xfrm>
            <a:off x="0" y="762000"/>
            <a:ext cx="8858250" cy="143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lnSpc>
                <a:spcPct val="105000"/>
              </a:lnSpc>
            </a:pPr>
            <a:r>
              <a:rPr kumimoji="1" lang="en-US" altLang="zh-CN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1.   </a:t>
            </a:r>
            <a:r>
              <a:rPr kumimoji="1" lang="zh-CN" altLang="en-US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右图中的两直线</a:t>
            </a:r>
            <a:r>
              <a:rPr kumimoji="1" lang="en-US" altLang="zh-CN" sz="2800" b="1" i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l</a:t>
            </a:r>
            <a:r>
              <a:rPr kumimoji="1" lang="en-US" altLang="zh-CN" sz="2800" b="1" baseline="-25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1 </a:t>
            </a:r>
            <a:r>
              <a:rPr kumimoji="1" lang="zh-CN" altLang="en-US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，</a:t>
            </a:r>
            <a:r>
              <a:rPr kumimoji="1" lang="en-US" altLang="zh-CN" sz="2800" b="1" i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l</a:t>
            </a:r>
            <a:r>
              <a:rPr kumimoji="1" lang="en-US" altLang="zh-CN" sz="2800" b="1" baseline="-250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2 </a:t>
            </a:r>
            <a:r>
              <a:rPr kumimoji="1" lang="zh-CN" altLang="en-US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的交点坐标可以看作</a:t>
            </a:r>
          </a:p>
          <a:p>
            <a:pPr>
              <a:lnSpc>
                <a:spcPct val="105000"/>
              </a:lnSpc>
            </a:pPr>
            <a:endParaRPr kumimoji="1" lang="zh-CN" altLang="en-US" sz="2800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Book Antiqua" pitchFamily="18" charset="0"/>
              <a:ea typeface="Arial Unicode MS" pitchFamily="34" charset="-122"/>
              <a:cs typeface="Arial Unicode MS" pitchFamily="34" charset="-122"/>
            </a:endParaRPr>
          </a:p>
          <a:p>
            <a:pPr>
              <a:lnSpc>
                <a:spcPct val="105000"/>
              </a:lnSpc>
            </a:pPr>
            <a:r>
              <a:rPr kumimoji="1" lang="zh-CN" altLang="en-US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      方程组                       的解</a:t>
            </a:r>
          </a:p>
        </p:txBody>
      </p:sp>
      <p:sp>
        <p:nvSpPr>
          <p:cNvPr id="20551" name="Line 71"/>
          <p:cNvSpPr>
            <a:spLocks noChangeShapeType="1"/>
          </p:cNvSpPr>
          <p:nvPr/>
        </p:nvSpPr>
        <p:spPr bwMode="auto">
          <a:xfrm>
            <a:off x="1738313" y="2209800"/>
            <a:ext cx="2006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576" name="Group 96"/>
          <p:cNvGrpSpPr/>
          <p:nvPr/>
        </p:nvGrpSpPr>
        <p:grpSpPr>
          <a:xfrm>
            <a:off x="152400" y="2209800"/>
            <a:ext cx="4545013" cy="4578350"/>
            <a:chOff x="2789" y="1117"/>
            <a:chExt cx="2863" cy="2884"/>
          </a:xfrm>
        </p:grpSpPr>
        <p:sp>
          <p:nvSpPr>
            <p:cNvPr id="20503" name="Rectangle 23"/>
            <p:cNvSpPr>
              <a:spLocks noChangeArrowheads="1"/>
            </p:cNvSpPr>
            <p:nvPr/>
          </p:nvSpPr>
          <p:spPr bwMode="auto">
            <a:xfrm>
              <a:off x="3892" y="3391"/>
              <a:ext cx="96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1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0504" name="Rectangle 24"/>
            <p:cNvSpPr>
              <a:spLocks noChangeArrowheads="1"/>
            </p:cNvSpPr>
            <p:nvPr/>
          </p:nvSpPr>
          <p:spPr bwMode="auto">
            <a:xfrm>
              <a:off x="4375" y="3391"/>
              <a:ext cx="96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2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0505" name="Rectangle 25"/>
            <p:cNvSpPr>
              <a:spLocks noChangeArrowheads="1"/>
            </p:cNvSpPr>
            <p:nvPr/>
          </p:nvSpPr>
          <p:spPr bwMode="auto">
            <a:xfrm>
              <a:off x="4811" y="3391"/>
              <a:ext cx="96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3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0506" name="Rectangle 26"/>
            <p:cNvSpPr>
              <a:spLocks noChangeArrowheads="1"/>
            </p:cNvSpPr>
            <p:nvPr/>
          </p:nvSpPr>
          <p:spPr bwMode="auto">
            <a:xfrm>
              <a:off x="5215" y="3391"/>
              <a:ext cx="96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4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grpSp>
          <p:nvGrpSpPr>
            <p:cNvPr id="20507" name="Group 27"/>
            <p:cNvGrpSpPr/>
            <p:nvPr/>
          </p:nvGrpSpPr>
          <p:grpSpPr>
            <a:xfrm>
              <a:off x="2789" y="3342"/>
              <a:ext cx="2863" cy="230"/>
              <a:chOff x="87" y="2931"/>
              <a:chExt cx="2863" cy="230"/>
            </a:xfrm>
          </p:grpSpPr>
          <p:sp>
            <p:nvSpPr>
              <p:cNvPr id="20508" name="Line 28"/>
              <p:cNvSpPr>
                <a:spLocks noChangeAspect="1" noChangeShapeType="1"/>
              </p:cNvSpPr>
              <p:nvPr/>
            </p:nvSpPr>
            <p:spPr bwMode="auto">
              <a:xfrm>
                <a:off x="87" y="2976"/>
                <a:ext cx="2863" cy="1"/>
              </a:xfrm>
              <a:prstGeom prst="line">
                <a:avLst/>
              </a:prstGeom>
              <a:noFill/>
              <a:ln w="38100">
                <a:solidFill>
                  <a:srgbClr val="0033CC"/>
                </a:solidFill>
                <a:round/>
                <a:headEnd type="none" w="med" len="lg"/>
                <a:tailEnd type="triangle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09" name="Rectangle 29"/>
              <p:cNvSpPr>
                <a:spLocks noChangeArrowheads="1"/>
              </p:cNvSpPr>
              <p:nvPr/>
            </p:nvSpPr>
            <p:spPr bwMode="auto">
              <a:xfrm>
                <a:off x="2811" y="2931"/>
                <a:ext cx="96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/>
                <a:r>
                  <a:rPr lang="en-US" altLang="zh-CN" sz="2400" b="1" i="1">
                    <a:solidFill>
                      <a:schemeClr val="bg2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Book Antiqua" pitchFamily="18" charset="0"/>
                    <a:ea typeface="Arial Unicode MS" pitchFamily="34" charset="-122"/>
                    <a:cs typeface="Arial Unicode MS" pitchFamily="34" charset="-122"/>
                    <a:sym typeface="Wingdings" pitchFamily="2" charset="2"/>
                  </a:rPr>
                  <a:t>x</a:t>
                </a:r>
                <a:endParaRPr lang="en-US" altLang="zh-CN" sz="24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Times New Roman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endParaRPr>
              </a:p>
            </p:txBody>
          </p:sp>
        </p:grpSp>
        <p:sp>
          <p:nvSpPr>
            <p:cNvPr id="20510" name="Line 30"/>
            <p:cNvSpPr>
              <a:spLocks noChangeShapeType="1"/>
            </p:cNvSpPr>
            <p:nvPr/>
          </p:nvSpPr>
          <p:spPr bwMode="auto">
            <a:xfrm flipH="1">
              <a:off x="3269" y="3343"/>
              <a:ext cx="0" cy="5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11" name="Rectangle 31"/>
            <p:cNvSpPr>
              <a:spLocks noChangeArrowheads="1"/>
            </p:cNvSpPr>
            <p:nvPr/>
          </p:nvSpPr>
          <p:spPr bwMode="auto">
            <a:xfrm>
              <a:off x="3317" y="2341"/>
              <a:ext cx="96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2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0512" name="Rectangle 32"/>
            <p:cNvSpPr>
              <a:spLocks noChangeArrowheads="1"/>
            </p:cNvSpPr>
            <p:nvPr/>
          </p:nvSpPr>
          <p:spPr bwMode="auto">
            <a:xfrm>
              <a:off x="3317" y="1888"/>
              <a:ext cx="257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3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0513" name="Rectangle 33"/>
            <p:cNvSpPr>
              <a:spLocks noChangeArrowheads="1"/>
            </p:cNvSpPr>
            <p:nvPr/>
          </p:nvSpPr>
          <p:spPr bwMode="auto">
            <a:xfrm>
              <a:off x="3317" y="1455"/>
              <a:ext cx="213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4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0514" name="Rectangle 34"/>
            <p:cNvSpPr>
              <a:spLocks noChangeArrowheads="1"/>
            </p:cNvSpPr>
            <p:nvPr/>
          </p:nvSpPr>
          <p:spPr bwMode="auto">
            <a:xfrm>
              <a:off x="3321" y="2840"/>
              <a:ext cx="212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1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0515" name="Rectangle 35"/>
            <p:cNvSpPr>
              <a:spLocks noChangeArrowheads="1"/>
            </p:cNvSpPr>
            <p:nvPr/>
          </p:nvSpPr>
          <p:spPr bwMode="auto">
            <a:xfrm>
              <a:off x="3216" y="3738"/>
              <a:ext cx="194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-1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grpSp>
          <p:nvGrpSpPr>
            <p:cNvPr id="20516" name="Group 36"/>
            <p:cNvGrpSpPr/>
            <p:nvPr/>
          </p:nvGrpSpPr>
          <p:grpSpPr>
            <a:xfrm>
              <a:off x="3320" y="1117"/>
              <a:ext cx="243" cy="2884"/>
              <a:chOff x="1925" y="1434"/>
              <a:chExt cx="243" cy="2884"/>
            </a:xfrm>
          </p:grpSpPr>
          <p:sp>
            <p:nvSpPr>
              <p:cNvPr id="20517" name="Line 37"/>
              <p:cNvSpPr>
                <a:spLocks noChangeAspect="1" noChangeShapeType="1"/>
              </p:cNvSpPr>
              <p:nvPr/>
            </p:nvSpPr>
            <p:spPr bwMode="auto">
              <a:xfrm flipH="1">
                <a:off x="2094" y="1547"/>
                <a:ext cx="0" cy="2756"/>
              </a:xfrm>
              <a:prstGeom prst="line">
                <a:avLst/>
              </a:prstGeom>
              <a:noFill/>
              <a:ln w="31750">
                <a:solidFill>
                  <a:srgbClr val="0033CC"/>
                </a:solidFill>
                <a:round/>
                <a:headEnd type="triangle" w="med" len="lg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18" name="Rectangle 38"/>
              <p:cNvSpPr>
                <a:spLocks noChangeArrowheads="1"/>
              </p:cNvSpPr>
              <p:nvPr/>
            </p:nvSpPr>
            <p:spPr bwMode="auto">
              <a:xfrm>
                <a:off x="1925" y="1434"/>
                <a:ext cx="243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eaLnBrk="0" hangingPunct="0"/>
                <a:r>
                  <a:rPr lang="en-US" altLang="zh-CN" sz="2400" b="1" i="1">
                    <a:solidFill>
                      <a:schemeClr val="bg2"/>
                    </a:solidFill>
                    <a:effectLst>
                      <a:outerShdw blurRad="38100" dist="38100" dir="2700000" algn="tl">
                        <a:srgbClr val="000000"/>
                      </a:outerShdw>
                    </a:effectLst>
                    <a:latin typeface="Book Antiqua" pitchFamily="18" charset="0"/>
                    <a:ea typeface="MS UI Gothic" pitchFamily="34" charset="-128"/>
                    <a:cs typeface="Arial Unicode MS" pitchFamily="34" charset="-122"/>
                    <a:sym typeface="Wingdings" pitchFamily="2" charset="2"/>
                  </a:rPr>
                  <a:t>y</a:t>
                </a:r>
                <a:endParaRPr lang="en-US" altLang="zh-CN" sz="24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Times New Roman" charset="0"/>
                  <a:ea typeface="MS UI Gothic" pitchFamily="34" charset="-128"/>
                  <a:cs typeface="Arial Unicode MS" pitchFamily="34" charset="-122"/>
                  <a:sym typeface="Wingdings" pitchFamily="2" charset="2"/>
                </a:endParaRPr>
              </a:p>
            </p:txBody>
          </p:sp>
          <p:sp>
            <p:nvSpPr>
              <p:cNvPr id="20519" name="Oval 39"/>
              <p:cNvSpPr>
                <a:spLocks noChangeArrowheads="1"/>
              </p:cNvSpPr>
              <p:nvPr/>
            </p:nvSpPr>
            <p:spPr bwMode="auto">
              <a:xfrm>
                <a:off x="2082" y="4296"/>
                <a:ext cx="23" cy="22"/>
              </a:xfrm>
              <a:prstGeom prst="ellipse">
                <a:avLst/>
              </a:prstGeom>
              <a:solidFill>
                <a:srgbClr val="FFFFFF"/>
              </a:solidFill>
              <a:ln w="0">
                <a:solidFill>
                  <a:srgbClr val="0033CC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20" name="Line 40"/>
              <p:cNvSpPr>
                <a:spLocks noChangeShapeType="1"/>
              </p:cNvSpPr>
              <p:nvPr/>
            </p:nvSpPr>
            <p:spPr bwMode="auto">
              <a:xfrm>
                <a:off x="2102" y="3249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21" name="Line 41"/>
              <p:cNvSpPr>
                <a:spLocks noChangeShapeType="1"/>
              </p:cNvSpPr>
              <p:nvPr/>
            </p:nvSpPr>
            <p:spPr bwMode="auto">
              <a:xfrm>
                <a:off x="2109" y="3022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22" name="Line 42"/>
              <p:cNvSpPr>
                <a:spLocks noChangeShapeType="1"/>
              </p:cNvSpPr>
              <p:nvPr/>
            </p:nvSpPr>
            <p:spPr bwMode="auto">
              <a:xfrm>
                <a:off x="2109" y="2795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23" name="Line 43"/>
              <p:cNvSpPr>
                <a:spLocks noChangeShapeType="1"/>
              </p:cNvSpPr>
              <p:nvPr/>
            </p:nvSpPr>
            <p:spPr bwMode="auto">
              <a:xfrm>
                <a:off x="2109" y="2568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24" name="Line 44"/>
              <p:cNvSpPr>
                <a:spLocks noChangeShapeType="1"/>
              </p:cNvSpPr>
              <p:nvPr/>
            </p:nvSpPr>
            <p:spPr bwMode="auto">
              <a:xfrm>
                <a:off x="2109" y="2341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25" name="Line 45"/>
              <p:cNvSpPr>
                <a:spLocks noChangeShapeType="1"/>
              </p:cNvSpPr>
              <p:nvPr/>
            </p:nvSpPr>
            <p:spPr bwMode="auto">
              <a:xfrm>
                <a:off x="2109" y="2115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26" name="Line 46"/>
              <p:cNvSpPr>
                <a:spLocks noChangeShapeType="1"/>
              </p:cNvSpPr>
              <p:nvPr/>
            </p:nvSpPr>
            <p:spPr bwMode="auto">
              <a:xfrm>
                <a:off x="2109" y="1888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27" name="Line 47"/>
              <p:cNvSpPr>
                <a:spLocks noChangeShapeType="1"/>
              </p:cNvSpPr>
              <p:nvPr/>
            </p:nvSpPr>
            <p:spPr bwMode="auto">
              <a:xfrm>
                <a:off x="2109" y="3475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28" name="Line 48"/>
              <p:cNvSpPr>
                <a:spLocks noChangeShapeType="1"/>
              </p:cNvSpPr>
              <p:nvPr/>
            </p:nvSpPr>
            <p:spPr bwMode="auto">
              <a:xfrm>
                <a:off x="2109" y="3702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29" name="Line 49"/>
              <p:cNvSpPr>
                <a:spLocks noChangeShapeType="1"/>
              </p:cNvSpPr>
              <p:nvPr/>
            </p:nvSpPr>
            <p:spPr bwMode="auto">
              <a:xfrm>
                <a:off x="2109" y="3929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30" name="Line 50"/>
              <p:cNvSpPr>
                <a:spLocks noChangeShapeType="1"/>
              </p:cNvSpPr>
              <p:nvPr/>
            </p:nvSpPr>
            <p:spPr bwMode="auto">
              <a:xfrm>
                <a:off x="2109" y="4156"/>
                <a:ext cx="52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0531" name="Rectangle 51"/>
            <p:cNvSpPr>
              <a:spLocks noChangeArrowheads="1"/>
            </p:cNvSpPr>
            <p:nvPr/>
          </p:nvSpPr>
          <p:spPr bwMode="auto">
            <a:xfrm>
              <a:off x="3352" y="3371"/>
              <a:ext cx="96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0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0532" name="Line 52"/>
            <p:cNvSpPr>
              <a:spLocks noChangeShapeType="1"/>
            </p:cNvSpPr>
            <p:nvPr/>
          </p:nvSpPr>
          <p:spPr bwMode="auto">
            <a:xfrm flipH="1">
              <a:off x="3038" y="3342"/>
              <a:ext cx="0" cy="52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33" name="Line 53"/>
            <p:cNvSpPr>
              <a:spLocks noChangeShapeType="1"/>
            </p:cNvSpPr>
            <p:nvPr/>
          </p:nvSpPr>
          <p:spPr bwMode="auto">
            <a:xfrm flipH="1">
              <a:off x="4172" y="3342"/>
              <a:ext cx="0" cy="52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34" name="Line 54"/>
            <p:cNvSpPr>
              <a:spLocks noChangeShapeType="1"/>
            </p:cNvSpPr>
            <p:nvPr/>
          </p:nvSpPr>
          <p:spPr bwMode="auto">
            <a:xfrm flipH="1">
              <a:off x="3945" y="3342"/>
              <a:ext cx="0" cy="52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35" name="Line 55"/>
            <p:cNvSpPr>
              <a:spLocks noChangeShapeType="1"/>
            </p:cNvSpPr>
            <p:nvPr/>
          </p:nvSpPr>
          <p:spPr bwMode="auto">
            <a:xfrm flipH="1">
              <a:off x="3719" y="3342"/>
              <a:ext cx="0" cy="52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36" name="Line 56"/>
            <p:cNvSpPr>
              <a:spLocks noChangeShapeType="1"/>
            </p:cNvSpPr>
            <p:nvPr/>
          </p:nvSpPr>
          <p:spPr bwMode="auto">
            <a:xfrm flipH="1">
              <a:off x="4403" y="3342"/>
              <a:ext cx="0" cy="52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37" name="Line 57"/>
            <p:cNvSpPr>
              <a:spLocks noChangeShapeType="1"/>
            </p:cNvSpPr>
            <p:nvPr/>
          </p:nvSpPr>
          <p:spPr bwMode="auto">
            <a:xfrm flipH="1">
              <a:off x="4629" y="3342"/>
              <a:ext cx="0" cy="52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38" name="Line 58"/>
            <p:cNvSpPr>
              <a:spLocks noChangeShapeType="1"/>
            </p:cNvSpPr>
            <p:nvPr/>
          </p:nvSpPr>
          <p:spPr bwMode="auto">
            <a:xfrm flipH="1">
              <a:off x="4856" y="3342"/>
              <a:ext cx="0" cy="52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39" name="Line 59"/>
            <p:cNvSpPr>
              <a:spLocks noChangeShapeType="1"/>
            </p:cNvSpPr>
            <p:nvPr/>
          </p:nvSpPr>
          <p:spPr bwMode="auto">
            <a:xfrm flipH="1">
              <a:off x="3042" y="3342"/>
              <a:ext cx="0" cy="52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40" name="Rectangle 60"/>
            <p:cNvSpPr>
              <a:spLocks noChangeArrowheads="1"/>
            </p:cNvSpPr>
            <p:nvPr/>
          </p:nvSpPr>
          <p:spPr bwMode="auto">
            <a:xfrm>
              <a:off x="2902" y="3385"/>
              <a:ext cx="365" cy="2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>
                  <a:solidFill>
                    <a:srgbClr val="0000CC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MS UI Gothic" pitchFamily="34" charset="-128"/>
                  <a:ea typeface="MS UI Gothic" pitchFamily="34" charset="-128"/>
                  <a:cs typeface="Arial Unicode MS" pitchFamily="34" charset="-122"/>
                  <a:sym typeface="Wingdings" pitchFamily="2" charset="2"/>
                </a:rPr>
                <a:t>-1</a:t>
              </a:r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Times New Roman" charset="0"/>
                <a:ea typeface="MS UI Gothic" pitchFamily="34" charset="-128"/>
                <a:cs typeface="Arial Unicode MS" pitchFamily="34" charset="-122"/>
                <a:sym typeface="Wingdings" pitchFamily="2" charset="2"/>
              </a:endParaRPr>
            </a:p>
          </p:txBody>
        </p:sp>
        <p:sp>
          <p:nvSpPr>
            <p:cNvPr id="20541" name="Line 61"/>
            <p:cNvSpPr>
              <a:spLocks noChangeShapeType="1"/>
            </p:cNvSpPr>
            <p:nvPr/>
          </p:nvSpPr>
          <p:spPr bwMode="auto">
            <a:xfrm flipH="1">
              <a:off x="5310" y="3342"/>
              <a:ext cx="0" cy="52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42" name="Line 62"/>
            <p:cNvSpPr>
              <a:spLocks noChangeShapeType="1"/>
            </p:cNvSpPr>
            <p:nvPr/>
          </p:nvSpPr>
          <p:spPr bwMode="auto">
            <a:xfrm flipH="1">
              <a:off x="5083" y="3335"/>
              <a:ext cx="0" cy="52"/>
            </a:xfrm>
            <a:prstGeom prst="line">
              <a:avLst/>
            </a:prstGeom>
            <a:noFill/>
            <a:ln w="38100">
              <a:solidFill>
                <a:srgbClr val="000066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43" name="Line 63"/>
            <p:cNvSpPr>
              <a:spLocks noChangeShapeType="1"/>
            </p:cNvSpPr>
            <p:nvPr/>
          </p:nvSpPr>
          <p:spPr bwMode="auto">
            <a:xfrm flipH="1">
              <a:off x="3945" y="2001"/>
              <a:ext cx="0" cy="135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44" name="Line 64"/>
            <p:cNvSpPr>
              <a:spLocks noChangeShapeType="1"/>
            </p:cNvSpPr>
            <p:nvPr/>
          </p:nvSpPr>
          <p:spPr bwMode="auto">
            <a:xfrm flipH="1">
              <a:off x="3491" y="2024"/>
              <a:ext cx="454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45" name="Line 65"/>
            <p:cNvSpPr>
              <a:spLocks noChangeShapeType="1"/>
            </p:cNvSpPr>
            <p:nvPr/>
          </p:nvSpPr>
          <p:spPr bwMode="auto">
            <a:xfrm flipH="1">
              <a:off x="3088" y="1614"/>
              <a:ext cx="1038" cy="212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46" name="Rectangle 66"/>
            <p:cNvSpPr>
              <a:spLocks noChangeArrowheads="1"/>
            </p:cNvSpPr>
            <p:nvPr/>
          </p:nvSpPr>
          <p:spPr bwMode="auto">
            <a:xfrm>
              <a:off x="4055" y="1295"/>
              <a:ext cx="24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 i="1">
                  <a:effectLst>
                    <a:outerShdw blurRad="38100" dist="38100" dir="2700000" algn="tl">
                      <a:srgbClr val="FFFFFF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</a:rPr>
                <a:t>l</a:t>
              </a:r>
              <a:r>
                <a:rPr lang="en-US" altLang="zh-CN" sz="2400" b="1" baseline="-25000">
                  <a:effectLst>
                    <a:outerShdw blurRad="38100" dist="38100" dir="2700000" algn="tl">
                      <a:srgbClr val="FFFFFF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</a:rPr>
                <a:t>1</a:t>
              </a:r>
            </a:p>
          </p:txBody>
        </p:sp>
        <p:sp>
          <p:nvSpPr>
            <p:cNvPr id="20547" name="Line 67"/>
            <p:cNvSpPr>
              <a:spLocks noChangeShapeType="1"/>
            </p:cNvSpPr>
            <p:nvPr/>
          </p:nvSpPr>
          <p:spPr bwMode="auto">
            <a:xfrm>
              <a:off x="3352" y="1455"/>
              <a:ext cx="2161" cy="213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48" name="Rectangle 68"/>
            <p:cNvSpPr>
              <a:spLocks noChangeArrowheads="1"/>
            </p:cNvSpPr>
            <p:nvPr/>
          </p:nvSpPr>
          <p:spPr bwMode="auto">
            <a:xfrm>
              <a:off x="4694" y="2568"/>
              <a:ext cx="24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/>
              <a:r>
                <a:rPr lang="en-US" altLang="zh-CN" sz="2400" b="1" i="1">
                  <a:effectLst>
                    <a:outerShdw blurRad="38100" dist="38100" dir="2700000" algn="tl">
                      <a:srgbClr val="FFFFFF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</a:rPr>
                <a:t>l</a:t>
              </a:r>
              <a:r>
                <a:rPr lang="en-US" altLang="zh-CN" sz="2400" b="1" baseline="-25000">
                  <a:effectLst>
                    <a:outerShdw blurRad="38100" dist="38100" dir="2700000" algn="tl">
                      <a:srgbClr val="FFFFFF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</a:rPr>
                <a:t>2</a:t>
              </a:r>
            </a:p>
          </p:txBody>
        </p:sp>
        <p:sp>
          <p:nvSpPr>
            <p:cNvPr id="20552" name="Oval 72"/>
            <p:cNvSpPr>
              <a:spLocks noChangeAspect="1" noChangeArrowheads="1"/>
            </p:cNvSpPr>
            <p:nvPr/>
          </p:nvSpPr>
          <p:spPr bwMode="auto">
            <a:xfrm rot="14019812">
              <a:off x="3900" y="1978"/>
              <a:ext cx="68" cy="67"/>
            </a:xfrm>
            <a:prstGeom prst="ellipse">
              <a:avLst/>
            </a:prstGeom>
            <a:solidFill>
              <a:schemeClr val="tx2"/>
            </a:solidFill>
            <a:ln w="9525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107763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572" name="Text Box 92"/>
            <p:cNvSpPr txBox="1">
              <a:spLocks noChangeArrowheads="1"/>
            </p:cNvSpPr>
            <p:nvPr/>
          </p:nvSpPr>
          <p:spPr bwMode="auto">
            <a:xfrm>
              <a:off x="3264" y="2832"/>
              <a:ext cx="240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/>
                <a:t>1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5603" name="Group 3"/>
          <p:cNvGrpSpPr/>
          <p:nvPr/>
        </p:nvGrpSpPr>
        <p:grpSpPr>
          <a:xfrm>
            <a:off x="4170363" y="493713"/>
            <a:ext cx="1697037" cy="169862"/>
            <a:chOff x="1766" y="1100"/>
            <a:chExt cx="1040" cy="125"/>
          </a:xfrm>
        </p:grpSpPr>
        <p:sp>
          <p:nvSpPr>
            <p:cNvPr id="25604" name="Rectangle 4"/>
            <p:cNvSpPr>
              <a:spLocks noChangeAspect="1" noChangeArrowheads="1"/>
            </p:cNvSpPr>
            <p:nvPr/>
          </p:nvSpPr>
          <p:spPr bwMode="auto">
            <a:xfrm>
              <a:off x="1766" y="1100"/>
              <a:ext cx="82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05" name="Rectangle 5"/>
            <p:cNvSpPr>
              <a:spLocks noChangeAspect="1" noChangeArrowheads="1"/>
            </p:cNvSpPr>
            <p:nvPr/>
          </p:nvSpPr>
          <p:spPr bwMode="auto">
            <a:xfrm>
              <a:off x="1902" y="1100"/>
              <a:ext cx="83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06" name="Rectangle 6"/>
            <p:cNvSpPr>
              <a:spLocks noChangeAspect="1" noChangeArrowheads="1"/>
            </p:cNvSpPr>
            <p:nvPr/>
          </p:nvSpPr>
          <p:spPr bwMode="auto">
            <a:xfrm>
              <a:off x="2040" y="1100"/>
              <a:ext cx="82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07" name="Rectangle 7"/>
            <p:cNvSpPr>
              <a:spLocks noChangeAspect="1" noChangeArrowheads="1"/>
            </p:cNvSpPr>
            <p:nvPr/>
          </p:nvSpPr>
          <p:spPr bwMode="auto">
            <a:xfrm>
              <a:off x="2176" y="1100"/>
              <a:ext cx="83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08" name="Rectangle 8"/>
            <p:cNvSpPr>
              <a:spLocks noChangeAspect="1" noChangeArrowheads="1"/>
            </p:cNvSpPr>
            <p:nvPr/>
          </p:nvSpPr>
          <p:spPr bwMode="auto">
            <a:xfrm>
              <a:off x="2313" y="1100"/>
              <a:ext cx="82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09" name="Rectangle 9"/>
            <p:cNvSpPr>
              <a:spLocks noChangeAspect="1" noChangeArrowheads="1"/>
            </p:cNvSpPr>
            <p:nvPr/>
          </p:nvSpPr>
          <p:spPr bwMode="auto">
            <a:xfrm>
              <a:off x="2450" y="1100"/>
              <a:ext cx="82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10" name="Rectangle 10"/>
            <p:cNvSpPr>
              <a:spLocks noChangeAspect="1" noChangeArrowheads="1"/>
            </p:cNvSpPr>
            <p:nvPr/>
          </p:nvSpPr>
          <p:spPr bwMode="auto">
            <a:xfrm>
              <a:off x="2586" y="1100"/>
              <a:ext cx="83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611" name="Rectangle 11"/>
            <p:cNvSpPr>
              <a:spLocks noChangeAspect="1" noChangeArrowheads="1"/>
            </p:cNvSpPr>
            <p:nvPr/>
          </p:nvSpPr>
          <p:spPr bwMode="auto">
            <a:xfrm>
              <a:off x="2724" y="1100"/>
              <a:ext cx="82" cy="125"/>
            </a:xfrm>
            <a:prstGeom prst="rect">
              <a:avLst/>
            </a:prstGeom>
            <a:solidFill>
              <a:srgbClr val="006600"/>
            </a:solidFill>
            <a:ln w="12700" algn="ctr">
              <a:solidFill>
                <a:srgbClr val="FFFFFF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5612" name="Group 12"/>
          <p:cNvGrpSpPr>
            <a:grpSpLocks noChangeAspect="1"/>
          </p:cNvGrpSpPr>
          <p:nvPr/>
        </p:nvGrpSpPr>
        <p:grpSpPr>
          <a:xfrm>
            <a:off x="3419475" y="58738"/>
            <a:ext cx="647700" cy="633412"/>
            <a:chOff x="1429" y="526"/>
            <a:chExt cx="1044" cy="1044"/>
          </a:xfrm>
        </p:grpSpPr>
        <p:sp>
          <p:nvSpPr>
            <p:cNvPr id="25613" name="Rectangle 13"/>
            <p:cNvSpPr>
              <a:spLocks noChangeAspect="1" noChangeArrowheads="1"/>
            </p:cNvSpPr>
            <p:nvPr/>
          </p:nvSpPr>
          <p:spPr bwMode="auto">
            <a:xfrm>
              <a:off x="1429" y="526"/>
              <a:ext cx="1044" cy="1044"/>
            </a:xfrm>
            <a:prstGeom prst="rect">
              <a:avLst/>
            </a:prstGeom>
            <a:solidFill>
              <a:srgbClr val="006600"/>
            </a:solidFill>
            <a:ln w="9525" algn="ctr">
              <a:solidFill>
                <a:srgbClr val="FFFFF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5614" name="Group 14"/>
            <p:cNvGrpSpPr>
              <a:grpSpLocks noChangeAspect="1"/>
            </p:cNvGrpSpPr>
            <p:nvPr/>
          </p:nvGrpSpPr>
          <p:grpSpPr>
            <a:xfrm>
              <a:off x="1526" y="572"/>
              <a:ext cx="855" cy="907"/>
              <a:chOff x="2782" y="618"/>
              <a:chExt cx="855" cy="907"/>
            </a:xfrm>
          </p:grpSpPr>
          <p:sp>
            <p:nvSpPr>
              <p:cNvPr id="25615" name="Freeform 15"/>
              <p:cNvSpPr>
                <a:spLocks noChangeAspect="1"/>
              </p:cNvSpPr>
              <p:nvPr/>
            </p:nvSpPr>
            <p:spPr bwMode="auto">
              <a:xfrm>
                <a:off x="2812" y="776"/>
                <a:ext cx="734" cy="628"/>
              </a:xfrm>
              <a:custGeom>
                <a:gdLst>
                  <a:gd name="T0" fmla="*/ 205 w 734"/>
                  <a:gd name="T1" fmla="*/ 477 h 628"/>
                  <a:gd name="T2" fmla="*/ 23 w 734"/>
                  <a:gd name="T3" fmla="*/ 431 h 628"/>
                  <a:gd name="T4" fmla="*/ 69 w 734"/>
                  <a:gd name="T5" fmla="*/ 341 h 628"/>
                  <a:gd name="T6" fmla="*/ 160 w 734"/>
                  <a:gd name="T7" fmla="*/ 159 h 628"/>
                  <a:gd name="T8" fmla="*/ 296 w 734"/>
                  <a:gd name="T9" fmla="*/ 23 h 628"/>
                  <a:gd name="T10" fmla="*/ 432 w 734"/>
                  <a:gd name="T11" fmla="*/ 23 h 628"/>
                  <a:gd name="T12" fmla="*/ 658 w 734"/>
                  <a:gd name="T13" fmla="*/ 114 h 628"/>
                  <a:gd name="T14" fmla="*/ 704 w 734"/>
                  <a:gd name="T15" fmla="*/ 295 h 628"/>
                  <a:gd name="T16" fmla="*/ 704 w 734"/>
                  <a:gd name="T17" fmla="*/ 522 h 628"/>
                  <a:gd name="T18" fmla="*/ 522 w 734"/>
                  <a:gd name="T19" fmla="*/ 613 h 628"/>
                  <a:gd name="T20" fmla="*/ 386 w 734"/>
                  <a:gd name="T21" fmla="*/ 613 h 628"/>
                  <a:gd name="T22" fmla="*/ 296 w 734"/>
                  <a:gd name="T23" fmla="*/ 522 h 628"/>
                  <a:gd name="T24" fmla="*/ 205 w 734"/>
                  <a:gd name="T25" fmla="*/ 477 h 6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34" h="628">
                    <a:moveTo>
                      <a:pt x="205" y="477"/>
                    </a:moveTo>
                    <a:cubicBezTo>
                      <a:pt x="160" y="462"/>
                      <a:pt x="46" y="454"/>
                      <a:pt x="23" y="431"/>
                    </a:cubicBezTo>
                    <a:cubicBezTo>
                      <a:pt x="0" y="408"/>
                      <a:pt x="46" y="386"/>
                      <a:pt x="69" y="341"/>
                    </a:cubicBezTo>
                    <a:cubicBezTo>
                      <a:pt x="92" y="296"/>
                      <a:pt x="122" y="212"/>
                      <a:pt x="160" y="159"/>
                    </a:cubicBezTo>
                    <a:cubicBezTo>
                      <a:pt x="198" y="106"/>
                      <a:pt x="251" y="46"/>
                      <a:pt x="296" y="23"/>
                    </a:cubicBezTo>
                    <a:cubicBezTo>
                      <a:pt x="341" y="0"/>
                      <a:pt x="372" y="8"/>
                      <a:pt x="432" y="23"/>
                    </a:cubicBezTo>
                    <a:cubicBezTo>
                      <a:pt x="492" y="38"/>
                      <a:pt x="613" y="69"/>
                      <a:pt x="658" y="114"/>
                    </a:cubicBezTo>
                    <a:cubicBezTo>
                      <a:pt x="703" y="159"/>
                      <a:pt x="696" y="227"/>
                      <a:pt x="704" y="295"/>
                    </a:cubicBezTo>
                    <a:cubicBezTo>
                      <a:pt x="712" y="363"/>
                      <a:pt x="734" y="469"/>
                      <a:pt x="704" y="522"/>
                    </a:cubicBezTo>
                    <a:cubicBezTo>
                      <a:pt x="674" y="575"/>
                      <a:pt x="575" y="598"/>
                      <a:pt x="522" y="613"/>
                    </a:cubicBezTo>
                    <a:cubicBezTo>
                      <a:pt x="469" y="628"/>
                      <a:pt x="424" y="628"/>
                      <a:pt x="386" y="613"/>
                    </a:cubicBezTo>
                    <a:cubicBezTo>
                      <a:pt x="348" y="598"/>
                      <a:pt x="319" y="552"/>
                      <a:pt x="296" y="522"/>
                    </a:cubicBezTo>
                    <a:cubicBezTo>
                      <a:pt x="273" y="492"/>
                      <a:pt x="250" y="492"/>
                      <a:pt x="205" y="477"/>
                    </a:cubicBezTo>
                    <a:close/>
                  </a:path>
                </a:pathLst>
              </a:custGeom>
              <a:solidFill>
                <a:srgbClr val="006600"/>
              </a:solidFill>
              <a:ln w="38100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16" name="Freeform 16"/>
              <p:cNvSpPr>
                <a:spLocks noChangeAspect="1"/>
              </p:cNvSpPr>
              <p:nvPr/>
            </p:nvSpPr>
            <p:spPr bwMode="auto">
              <a:xfrm rot="745361">
                <a:off x="3017" y="890"/>
                <a:ext cx="99" cy="393"/>
              </a:xfrm>
              <a:custGeom>
                <a:gdLst>
                  <a:gd name="T0" fmla="*/ 54 w 99"/>
                  <a:gd name="T1" fmla="*/ 378 h 393"/>
                  <a:gd name="T2" fmla="*/ 99 w 99"/>
                  <a:gd name="T3" fmla="*/ 197 h 393"/>
                  <a:gd name="T4" fmla="*/ 54 w 99"/>
                  <a:gd name="T5" fmla="*/ 15 h 393"/>
                  <a:gd name="T6" fmla="*/ 8 w 99"/>
                  <a:gd name="T7" fmla="*/ 106 h 393"/>
                  <a:gd name="T8" fmla="*/ 8 w 99"/>
                  <a:gd name="T9" fmla="*/ 287 h 393"/>
                  <a:gd name="T10" fmla="*/ 54 w 99"/>
                  <a:gd name="T11" fmla="*/ 378 h 3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9" h="393">
                    <a:moveTo>
                      <a:pt x="54" y="378"/>
                    </a:moveTo>
                    <a:cubicBezTo>
                      <a:pt x="69" y="363"/>
                      <a:pt x="99" y="257"/>
                      <a:pt x="99" y="197"/>
                    </a:cubicBezTo>
                    <a:cubicBezTo>
                      <a:pt x="99" y="137"/>
                      <a:pt x="69" y="30"/>
                      <a:pt x="54" y="15"/>
                    </a:cubicBezTo>
                    <a:cubicBezTo>
                      <a:pt x="39" y="0"/>
                      <a:pt x="16" y="61"/>
                      <a:pt x="8" y="106"/>
                    </a:cubicBezTo>
                    <a:cubicBezTo>
                      <a:pt x="0" y="151"/>
                      <a:pt x="0" y="242"/>
                      <a:pt x="8" y="287"/>
                    </a:cubicBezTo>
                    <a:cubicBezTo>
                      <a:pt x="16" y="332"/>
                      <a:pt x="39" y="393"/>
                      <a:pt x="54" y="378"/>
                    </a:cubicBezTo>
                    <a:close/>
                  </a:path>
                </a:pathLst>
              </a:custGeom>
              <a:solidFill>
                <a:srgbClr val="006600"/>
              </a:solidFill>
              <a:ln w="57150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17" name="Freeform 17"/>
              <p:cNvSpPr>
                <a:spLocks noChangeAspect="1"/>
              </p:cNvSpPr>
              <p:nvPr/>
            </p:nvSpPr>
            <p:spPr bwMode="auto">
              <a:xfrm>
                <a:off x="3108" y="618"/>
                <a:ext cx="529" cy="499"/>
              </a:xfrm>
              <a:custGeom>
                <a:gdLst>
                  <a:gd name="T0" fmla="*/ 0 w 529"/>
                  <a:gd name="T1" fmla="*/ 272 h 499"/>
                  <a:gd name="T2" fmla="*/ 45 w 529"/>
                  <a:gd name="T3" fmla="*/ 363 h 499"/>
                  <a:gd name="T4" fmla="*/ 136 w 529"/>
                  <a:gd name="T5" fmla="*/ 499 h 499"/>
                  <a:gd name="T6" fmla="*/ 226 w 529"/>
                  <a:gd name="T7" fmla="*/ 363 h 499"/>
                  <a:gd name="T8" fmla="*/ 499 w 529"/>
                  <a:gd name="T9" fmla="*/ 136 h 499"/>
                  <a:gd name="T10" fmla="*/ 408 w 529"/>
                  <a:gd name="T11" fmla="*/ 0 h 499"/>
                  <a:gd name="T12" fmla="*/ 317 w 529"/>
                  <a:gd name="T13" fmla="*/ 136 h 499"/>
                  <a:gd name="T14" fmla="*/ 136 w 529"/>
                  <a:gd name="T15" fmla="*/ 317 h 499"/>
                  <a:gd name="T16" fmla="*/ 45 w 529"/>
                  <a:gd name="T17" fmla="*/ 408 h 4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529" h="499">
                    <a:moveTo>
                      <a:pt x="0" y="272"/>
                    </a:moveTo>
                    <a:cubicBezTo>
                      <a:pt x="11" y="298"/>
                      <a:pt x="22" y="325"/>
                      <a:pt x="45" y="363"/>
                    </a:cubicBezTo>
                    <a:cubicBezTo>
                      <a:pt x="68" y="401"/>
                      <a:pt x="106" y="499"/>
                      <a:pt x="136" y="499"/>
                    </a:cubicBezTo>
                    <a:cubicBezTo>
                      <a:pt x="166" y="499"/>
                      <a:pt x="166" y="423"/>
                      <a:pt x="226" y="363"/>
                    </a:cubicBezTo>
                    <a:cubicBezTo>
                      <a:pt x="286" y="303"/>
                      <a:pt x="469" y="196"/>
                      <a:pt x="499" y="136"/>
                    </a:cubicBezTo>
                    <a:cubicBezTo>
                      <a:pt x="529" y="76"/>
                      <a:pt x="438" y="0"/>
                      <a:pt x="408" y="0"/>
                    </a:cubicBezTo>
                    <a:cubicBezTo>
                      <a:pt x="378" y="0"/>
                      <a:pt x="362" y="83"/>
                      <a:pt x="317" y="136"/>
                    </a:cubicBezTo>
                    <a:cubicBezTo>
                      <a:pt x="272" y="189"/>
                      <a:pt x="181" y="272"/>
                      <a:pt x="136" y="317"/>
                    </a:cubicBezTo>
                    <a:cubicBezTo>
                      <a:pt x="91" y="362"/>
                      <a:pt x="68" y="385"/>
                      <a:pt x="45" y="408"/>
                    </a:cubicBezTo>
                  </a:path>
                </a:pathLst>
              </a:custGeom>
              <a:solidFill>
                <a:srgbClr val="006600"/>
              </a:solidFill>
              <a:ln w="57150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18" name="Freeform 18"/>
              <p:cNvSpPr>
                <a:spLocks noChangeAspect="1"/>
              </p:cNvSpPr>
              <p:nvPr/>
            </p:nvSpPr>
            <p:spPr bwMode="auto">
              <a:xfrm>
                <a:off x="2782" y="1253"/>
                <a:ext cx="280" cy="272"/>
              </a:xfrm>
              <a:custGeom>
                <a:gdLst>
                  <a:gd name="T0" fmla="*/ 190 w 280"/>
                  <a:gd name="T1" fmla="*/ 0 h 272"/>
                  <a:gd name="T2" fmla="*/ 99 w 280"/>
                  <a:gd name="T3" fmla="*/ 90 h 272"/>
                  <a:gd name="T4" fmla="*/ 53 w 280"/>
                  <a:gd name="T5" fmla="*/ 181 h 272"/>
                  <a:gd name="T6" fmla="*/ 8 w 280"/>
                  <a:gd name="T7" fmla="*/ 272 h 272"/>
                  <a:gd name="T8" fmla="*/ 99 w 280"/>
                  <a:gd name="T9" fmla="*/ 181 h 272"/>
                  <a:gd name="T10" fmla="*/ 280 w 280"/>
                  <a:gd name="T11" fmla="*/ 90 h 2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80" h="272">
                    <a:moveTo>
                      <a:pt x="190" y="0"/>
                    </a:moveTo>
                    <a:cubicBezTo>
                      <a:pt x="156" y="30"/>
                      <a:pt x="122" y="60"/>
                      <a:pt x="99" y="90"/>
                    </a:cubicBezTo>
                    <a:cubicBezTo>
                      <a:pt x="76" y="120"/>
                      <a:pt x="68" y="151"/>
                      <a:pt x="53" y="181"/>
                    </a:cubicBezTo>
                    <a:cubicBezTo>
                      <a:pt x="38" y="211"/>
                      <a:pt x="0" y="272"/>
                      <a:pt x="8" y="272"/>
                    </a:cubicBezTo>
                    <a:cubicBezTo>
                      <a:pt x="16" y="272"/>
                      <a:pt x="54" y="211"/>
                      <a:pt x="99" y="181"/>
                    </a:cubicBezTo>
                    <a:cubicBezTo>
                      <a:pt x="144" y="151"/>
                      <a:pt x="242" y="113"/>
                      <a:pt x="280" y="90"/>
                    </a:cubicBezTo>
                  </a:path>
                </a:pathLst>
              </a:custGeom>
              <a:solidFill>
                <a:srgbClr val="006600"/>
              </a:solidFill>
              <a:ln w="57150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pic>
        <p:nvPicPr>
          <p:cNvPr id="25619" name="Picture 19" descr="gif003[1]">
            <a:hlinkClick action="ppaction://hlinkshowjump?jump=lastslide"/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25" y="4763"/>
            <a:ext cx="681038" cy="68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20" name="WordArt 20"/>
          <p:cNvSpPr>
            <a:spLocks noChangeArrowheads="1" noChangeShapeType="1" noTextEdit="1"/>
          </p:cNvSpPr>
          <p:nvPr/>
        </p:nvSpPr>
        <p:spPr bwMode="auto">
          <a:xfrm>
            <a:off x="4114800" y="0"/>
            <a:ext cx="1776413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9525">
                  <a:solidFill>
                    <a:srgbClr val="FFFF99"/>
                  </a:solidFill>
                  <a:round/>
                </a:ln>
                <a:gradFill rotWithShape="1">
                  <a:gsLst>
                    <a:gs pos="0">
                      <a:srgbClr val="FF9900"/>
                    </a:gs>
                    <a:gs pos="100000">
                      <a:srgbClr val="FFFFFF"/>
                    </a:gs>
                  </a:gsLst>
                  <a:path path="rect">
                    <a:fillToRect r="100000" b="100000"/>
                  </a:path>
                </a:gradFill>
                <a:effectLst>
                  <a:outerShdw dist="35921" dir="2700000" algn="ctr" rotWithShape="0">
                    <a:srgbClr val="C0C0C0">
                      <a:alpha val="80000"/>
                    </a:srgbClr>
                  </a:outerShdw>
                </a:effectLst>
                <a:latin typeface="华文行楷"/>
                <a:ea typeface="华文行楷"/>
              </a:rPr>
              <a:t>随堂练习</a:t>
            </a:r>
          </a:p>
        </p:txBody>
      </p:sp>
      <p:sp>
        <p:nvSpPr>
          <p:cNvPr id="25621" name="Rectangle 21"/>
          <p:cNvSpPr>
            <a:spLocks noChangeArrowheads="1"/>
          </p:cNvSpPr>
          <p:nvPr/>
        </p:nvSpPr>
        <p:spPr bwMode="auto">
          <a:xfrm>
            <a:off x="6162675" y="6119813"/>
            <a:ext cx="12858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2000" b="1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S UI Gothic" pitchFamily="34" charset="-128"/>
                <a:ea typeface="MS UI Gothic" pitchFamily="34" charset="-128"/>
                <a:cs typeface="Arial Unicode MS" pitchFamily="34" charset="-122"/>
                <a:sym typeface="Wingdings" pitchFamily="2" charset="2"/>
              </a:rPr>
              <a:t>1</a:t>
            </a:r>
            <a:endParaRPr lang="en-US" altLang="zh-CN" sz="2000" b="1">
              <a:effectLst>
                <a:outerShdw blurRad="38100" dist="38100" dir="2700000" algn="tl">
                  <a:srgbClr val="FFFFFF"/>
                </a:outerShdw>
              </a:effectLst>
              <a:latin typeface="Times New Roman" charset="0"/>
              <a:ea typeface="MS UI Gothic" pitchFamily="34" charset="-128"/>
              <a:cs typeface="Arial Unicode MS" pitchFamily="34" charset="-122"/>
              <a:sym typeface="Wingdings" pitchFamily="2" charset="2"/>
            </a:endParaRPr>
          </a:p>
        </p:txBody>
      </p:sp>
      <p:sp>
        <p:nvSpPr>
          <p:cNvPr id="25622" name="Rectangle 22"/>
          <p:cNvSpPr>
            <a:spLocks noChangeArrowheads="1"/>
          </p:cNvSpPr>
          <p:nvPr/>
        </p:nvSpPr>
        <p:spPr bwMode="auto">
          <a:xfrm>
            <a:off x="6762750" y="6119813"/>
            <a:ext cx="12858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2000" b="1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S UI Gothic" pitchFamily="34" charset="-128"/>
                <a:ea typeface="MS UI Gothic" pitchFamily="34" charset="-128"/>
                <a:cs typeface="Arial Unicode MS" pitchFamily="34" charset="-122"/>
                <a:sym typeface="Wingdings" pitchFamily="2" charset="2"/>
              </a:rPr>
              <a:t>2</a:t>
            </a:r>
            <a:endParaRPr lang="en-US" altLang="zh-CN" sz="2000" b="1">
              <a:effectLst>
                <a:outerShdw blurRad="38100" dist="38100" dir="2700000" algn="tl">
                  <a:srgbClr val="FFFFFF"/>
                </a:outerShdw>
              </a:effectLst>
              <a:latin typeface="Times New Roman" charset="0"/>
              <a:ea typeface="MS UI Gothic" pitchFamily="34" charset="-128"/>
              <a:cs typeface="Arial Unicode MS" pitchFamily="34" charset="-122"/>
              <a:sym typeface="Wingdings" pitchFamily="2" charset="2"/>
            </a:endParaRPr>
          </a:p>
        </p:txBody>
      </p:sp>
      <p:sp>
        <p:nvSpPr>
          <p:cNvPr id="25623" name="Rectangle 23"/>
          <p:cNvSpPr>
            <a:spLocks noChangeArrowheads="1"/>
          </p:cNvSpPr>
          <p:nvPr/>
        </p:nvSpPr>
        <p:spPr bwMode="auto">
          <a:xfrm>
            <a:off x="7339013" y="6119813"/>
            <a:ext cx="128587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2000" b="1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S UI Gothic" pitchFamily="34" charset="-128"/>
                <a:ea typeface="MS UI Gothic" pitchFamily="34" charset="-128"/>
                <a:cs typeface="Arial Unicode MS" pitchFamily="34" charset="-122"/>
                <a:sym typeface="Wingdings" pitchFamily="2" charset="2"/>
              </a:rPr>
              <a:t>3</a:t>
            </a:r>
            <a:endParaRPr lang="en-US" altLang="zh-CN" sz="2000" b="1">
              <a:effectLst>
                <a:outerShdw blurRad="38100" dist="38100" dir="2700000" algn="tl">
                  <a:srgbClr val="FFFFFF"/>
                </a:outerShdw>
              </a:effectLst>
              <a:latin typeface="Times New Roman" charset="0"/>
              <a:ea typeface="MS UI Gothic" pitchFamily="34" charset="-128"/>
              <a:cs typeface="Arial Unicode MS" pitchFamily="34" charset="-122"/>
              <a:sym typeface="Wingdings" pitchFamily="2" charset="2"/>
            </a:endParaRPr>
          </a:p>
        </p:txBody>
      </p:sp>
      <p:sp>
        <p:nvSpPr>
          <p:cNvPr id="25624" name="Rectangle 24"/>
          <p:cNvSpPr>
            <a:spLocks noChangeArrowheads="1"/>
          </p:cNvSpPr>
          <p:nvPr/>
        </p:nvSpPr>
        <p:spPr bwMode="auto">
          <a:xfrm>
            <a:off x="7913688" y="6119813"/>
            <a:ext cx="128587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2000" b="1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S UI Gothic" pitchFamily="34" charset="-128"/>
                <a:ea typeface="MS UI Gothic" pitchFamily="34" charset="-128"/>
                <a:cs typeface="Arial Unicode MS" pitchFamily="34" charset="-122"/>
                <a:sym typeface="Wingdings" pitchFamily="2" charset="2"/>
              </a:rPr>
              <a:t>4</a:t>
            </a:r>
            <a:endParaRPr lang="en-US" altLang="zh-CN" sz="2000" b="1">
              <a:effectLst>
                <a:outerShdw blurRad="38100" dist="38100" dir="2700000" algn="tl">
                  <a:srgbClr val="FFFFFF"/>
                </a:outerShdw>
              </a:effectLst>
              <a:latin typeface="Times New Roman" charset="0"/>
              <a:ea typeface="MS UI Gothic" pitchFamily="34" charset="-128"/>
              <a:cs typeface="Arial Unicode MS" pitchFamily="34" charset="-122"/>
              <a:sym typeface="Wingdings" pitchFamily="2" charset="2"/>
            </a:endParaRPr>
          </a:p>
        </p:txBody>
      </p:sp>
      <p:sp>
        <p:nvSpPr>
          <p:cNvPr id="25625" name="Line 25"/>
          <p:cNvSpPr>
            <a:spLocks noChangeAspect="1" noChangeShapeType="1"/>
          </p:cNvSpPr>
          <p:nvPr/>
        </p:nvSpPr>
        <p:spPr bwMode="auto">
          <a:xfrm>
            <a:off x="5221288" y="6113463"/>
            <a:ext cx="3738562" cy="1587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headEnd type="none" w="med" len="lg"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26" name="Rectangle 26"/>
          <p:cNvSpPr>
            <a:spLocks noChangeArrowheads="1"/>
          </p:cNvSpPr>
          <p:nvPr/>
        </p:nvSpPr>
        <p:spPr bwMode="auto">
          <a:xfrm>
            <a:off x="8786813" y="6037263"/>
            <a:ext cx="177800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2800" b="1" i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x</a:t>
            </a:r>
            <a:endParaRPr lang="en-US" altLang="zh-CN" sz="2800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charset="0"/>
              <a:ea typeface="Arial Unicode MS" pitchFamily="34" charset="-122"/>
              <a:cs typeface="Arial Unicode MS" pitchFamily="34" charset="-122"/>
              <a:sym typeface="Wingdings" pitchFamily="2" charset="2"/>
            </a:endParaRPr>
          </a:p>
        </p:txBody>
      </p:sp>
      <p:sp>
        <p:nvSpPr>
          <p:cNvPr id="25627" name="Rectangle 27"/>
          <p:cNvSpPr>
            <a:spLocks noChangeArrowheads="1"/>
          </p:cNvSpPr>
          <p:nvPr/>
        </p:nvSpPr>
        <p:spPr bwMode="auto">
          <a:xfrm>
            <a:off x="5394325" y="6088063"/>
            <a:ext cx="128588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2000" b="1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S UI Gothic" pitchFamily="34" charset="-128"/>
                <a:ea typeface="MS UI Gothic" pitchFamily="34" charset="-128"/>
                <a:cs typeface="Arial Unicode MS" pitchFamily="34" charset="-122"/>
                <a:sym typeface="Wingdings" pitchFamily="2" charset="2"/>
              </a:rPr>
              <a:t>0</a:t>
            </a:r>
            <a:endParaRPr lang="en-US" altLang="zh-CN" sz="2000" b="1">
              <a:effectLst>
                <a:outerShdw blurRad="38100" dist="38100" dir="2700000" algn="tl">
                  <a:srgbClr val="FFFFFF"/>
                </a:outerShdw>
              </a:effectLst>
              <a:latin typeface="Times New Roman" charset="0"/>
              <a:ea typeface="MS UI Gothic" pitchFamily="34" charset="-128"/>
              <a:cs typeface="Arial Unicode MS" pitchFamily="34" charset="-122"/>
              <a:sym typeface="Wingdings" pitchFamily="2" charset="2"/>
            </a:endParaRPr>
          </a:p>
        </p:txBody>
      </p:sp>
      <p:sp>
        <p:nvSpPr>
          <p:cNvPr id="25628" name="Line 28"/>
          <p:cNvSpPr>
            <a:spLocks noChangeShapeType="1"/>
          </p:cNvSpPr>
          <p:nvPr/>
        </p:nvSpPr>
        <p:spPr bwMode="auto">
          <a:xfrm flipH="1">
            <a:off x="6248400" y="1752600"/>
            <a:ext cx="0" cy="4319588"/>
          </a:xfrm>
          <a:prstGeom prst="line">
            <a:avLst/>
          </a:prstGeom>
          <a:noFill/>
          <a:ln w="38100">
            <a:solidFill>
              <a:srgbClr val="0033CC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29" name="Rectangle 29"/>
          <p:cNvSpPr>
            <a:spLocks noChangeArrowheads="1"/>
          </p:cNvSpPr>
          <p:nvPr/>
        </p:nvSpPr>
        <p:spPr bwMode="auto">
          <a:xfrm>
            <a:off x="8756650" y="838200"/>
            <a:ext cx="30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2400" b="1" i="1">
                <a:effectLst>
                  <a:outerShdw blurRad="38100" dist="38100" dir="2700000" algn="tl">
                    <a:srgbClr val="FFFFFF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l</a:t>
            </a:r>
            <a:endParaRPr lang="en-US" altLang="zh-CN" sz="2400" b="1" baseline="-25000">
              <a:effectLst>
                <a:outerShdw blurRad="38100" dist="38100" dir="2700000" algn="tl">
                  <a:srgbClr val="FFFFFF"/>
                </a:outerShdw>
              </a:effectLst>
              <a:latin typeface="Book Antiqua" pitchFamily="18" charset="0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25630" name="Text Box 30"/>
          <p:cNvSpPr txBox="1">
            <a:spLocks noChangeArrowheads="1"/>
          </p:cNvSpPr>
          <p:nvPr/>
        </p:nvSpPr>
        <p:spPr bwMode="auto">
          <a:xfrm>
            <a:off x="63500" y="762000"/>
            <a:ext cx="5027613" cy="4159250"/>
          </a:xfrm>
          <a:prstGeom prst="rect">
            <a:avLst/>
          </a:prstGeom>
          <a:noFill/>
          <a:ln w="38100" cap="rnd">
            <a:solidFill>
              <a:schemeClr val="tx1"/>
            </a:solidFill>
            <a:prstDash val="sysDot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lnSpc>
                <a:spcPct val="105000"/>
              </a:lnSpc>
            </a:pPr>
            <a:r>
              <a:rPr kumimoji="1" lang="en-US" altLang="zh-CN" sz="28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        2.  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在弹性限度内，弹簧的长度</a:t>
            </a:r>
            <a:r>
              <a:rPr kumimoji="1" lang="en-US" altLang="zh-CN" sz="2800" b="1" i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y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（厘米）是所挂物体质量</a:t>
            </a:r>
            <a:r>
              <a:rPr kumimoji="1" lang="en-US" altLang="zh-CN" sz="2800" b="1" i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x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（千克）的一次函数</a:t>
            </a:r>
            <a:r>
              <a:rPr kumimoji="1" lang="en-US" altLang="zh-CN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.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当所挂物体的质量为</a:t>
            </a:r>
            <a:r>
              <a:rPr kumimoji="1" lang="en-US" altLang="zh-CN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1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千克时，弹簧长</a:t>
            </a:r>
            <a:r>
              <a:rPr kumimoji="1" lang="en-US" altLang="zh-CN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15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厘米；当所挂物体的质量为</a:t>
            </a:r>
            <a:r>
              <a:rPr kumimoji="1" lang="en-US" altLang="zh-CN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3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千克时，弹簧长</a:t>
            </a:r>
            <a:r>
              <a:rPr kumimoji="1" lang="en-US" altLang="zh-CN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16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厘米</a:t>
            </a:r>
            <a:r>
              <a:rPr kumimoji="1" lang="en-US" altLang="zh-CN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.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写出 </a:t>
            </a:r>
            <a:r>
              <a:rPr kumimoji="1" lang="en-US" altLang="zh-CN" sz="2800" b="1" i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y 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与 </a:t>
            </a:r>
            <a:r>
              <a:rPr kumimoji="1" lang="en-US" altLang="zh-CN" sz="2800" b="1" i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x 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之间的关系式，并求出所挂物体的质量为</a:t>
            </a:r>
            <a:r>
              <a:rPr kumimoji="1" lang="en-US" altLang="zh-CN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4</a:t>
            </a:r>
            <a:r>
              <a:rPr kumimoji="1" lang="zh-CN" altLang="en-US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千克时弹簧的长度</a:t>
            </a:r>
            <a:r>
              <a:rPr kumimoji="1" lang="en-US" altLang="zh-CN" sz="2800" b="1">
                <a:solidFill>
                  <a:srgbClr val="33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</a:rPr>
              <a:t>.</a:t>
            </a:r>
          </a:p>
        </p:txBody>
      </p:sp>
      <p:sp>
        <p:nvSpPr>
          <p:cNvPr id="25631" name="Oval 31"/>
          <p:cNvSpPr>
            <a:spLocks noChangeAspect="1" noChangeArrowheads="1"/>
          </p:cNvSpPr>
          <p:nvPr/>
        </p:nvSpPr>
        <p:spPr bwMode="auto">
          <a:xfrm rot="14019812">
            <a:off x="6184107" y="1716881"/>
            <a:ext cx="107950" cy="106363"/>
          </a:xfrm>
          <a:prstGeom prst="ellipse">
            <a:avLst/>
          </a:prstGeom>
          <a:solidFill>
            <a:schemeClr val="tx2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32" name="Line 32"/>
          <p:cNvSpPr>
            <a:spLocks noChangeShapeType="1"/>
          </p:cNvSpPr>
          <p:nvPr/>
        </p:nvSpPr>
        <p:spPr bwMode="auto">
          <a:xfrm flipH="1">
            <a:off x="5394325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33" name="Line 33"/>
          <p:cNvSpPr>
            <a:spLocks noChangeShapeType="1"/>
          </p:cNvSpPr>
          <p:nvPr/>
        </p:nvSpPr>
        <p:spPr bwMode="auto">
          <a:xfrm flipH="1">
            <a:off x="5681663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34" name="Line 34"/>
          <p:cNvSpPr>
            <a:spLocks noChangeShapeType="1"/>
          </p:cNvSpPr>
          <p:nvPr/>
        </p:nvSpPr>
        <p:spPr bwMode="auto">
          <a:xfrm flipH="1">
            <a:off x="5970588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35" name="Line 35"/>
          <p:cNvSpPr>
            <a:spLocks noChangeShapeType="1"/>
          </p:cNvSpPr>
          <p:nvPr/>
        </p:nvSpPr>
        <p:spPr bwMode="auto">
          <a:xfrm flipH="1">
            <a:off x="6257925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36" name="Line 36"/>
          <p:cNvSpPr>
            <a:spLocks noChangeShapeType="1"/>
          </p:cNvSpPr>
          <p:nvPr/>
        </p:nvSpPr>
        <p:spPr bwMode="auto">
          <a:xfrm flipH="1">
            <a:off x="6546850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37" name="Line 37"/>
          <p:cNvSpPr>
            <a:spLocks noChangeShapeType="1"/>
          </p:cNvSpPr>
          <p:nvPr/>
        </p:nvSpPr>
        <p:spPr bwMode="auto">
          <a:xfrm flipH="1">
            <a:off x="6834188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38" name="Line 38"/>
          <p:cNvSpPr>
            <a:spLocks noChangeShapeType="1"/>
          </p:cNvSpPr>
          <p:nvPr/>
        </p:nvSpPr>
        <p:spPr bwMode="auto">
          <a:xfrm flipH="1">
            <a:off x="7121525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39" name="Line 39"/>
          <p:cNvSpPr>
            <a:spLocks noChangeShapeType="1"/>
          </p:cNvSpPr>
          <p:nvPr/>
        </p:nvSpPr>
        <p:spPr bwMode="auto">
          <a:xfrm flipH="1">
            <a:off x="7410450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40" name="Line 40"/>
          <p:cNvSpPr>
            <a:spLocks noChangeShapeType="1"/>
          </p:cNvSpPr>
          <p:nvPr/>
        </p:nvSpPr>
        <p:spPr bwMode="auto">
          <a:xfrm flipH="1">
            <a:off x="7697788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41" name="Line 41"/>
          <p:cNvSpPr>
            <a:spLocks noChangeShapeType="1"/>
          </p:cNvSpPr>
          <p:nvPr/>
        </p:nvSpPr>
        <p:spPr bwMode="auto">
          <a:xfrm flipH="1">
            <a:off x="7986713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42" name="Line 42"/>
          <p:cNvSpPr>
            <a:spLocks noChangeShapeType="1"/>
          </p:cNvSpPr>
          <p:nvPr/>
        </p:nvSpPr>
        <p:spPr bwMode="auto">
          <a:xfrm flipH="1">
            <a:off x="8274050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43" name="Line 43"/>
          <p:cNvSpPr>
            <a:spLocks noChangeShapeType="1"/>
          </p:cNvSpPr>
          <p:nvPr/>
        </p:nvSpPr>
        <p:spPr bwMode="auto">
          <a:xfrm flipH="1">
            <a:off x="8562975" y="5986463"/>
            <a:ext cx="0" cy="1238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44" name="Line 44"/>
          <p:cNvSpPr>
            <a:spLocks noChangeShapeType="1"/>
          </p:cNvSpPr>
          <p:nvPr/>
        </p:nvSpPr>
        <p:spPr bwMode="auto">
          <a:xfrm flipH="1" flipV="1">
            <a:off x="5667375" y="852488"/>
            <a:ext cx="22225" cy="5689600"/>
          </a:xfrm>
          <a:prstGeom prst="line">
            <a:avLst/>
          </a:prstGeom>
          <a:noFill/>
          <a:ln w="38100">
            <a:solidFill>
              <a:srgbClr val="0033CC"/>
            </a:solidFill>
            <a:round/>
            <a:tailEnd type="arrow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45" name="Rectangle 45"/>
          <p:cNvSpPr>
            <a:spLocks noChangeArrowheads="1"/>
          </p:cNvSpPr>
          <p:nvPr/>
        </p:nvSpPr>
        <p:spPr bwMode="auto">
          <a:xfrm>
            <a:off x="8478838" y="6108700"/>
            <a:ext cx="128587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2000" b="1">
                <a:solidFill>
                  <a:srgbClr val="0000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S UI Gothic" pitchFamily="34" charset="-128"/>
                <a:ea typeface="MS UI Gothic" pitchFamily="34" charset="-128"/>
                <a:cs typeface="Arial Unicode MS" pitchFamily="34" charset="-122"/>
                <a:sym typeface="Wingdings" pitchFamily="2" charset="2"/>
              </a:rPr>
              <a:t>5</a:t>
            </a:r>
            <a:endParaRPr lang="en-US" altLang="zh-CN" sz="2000" b="1">
              <a:effectLst>
                <a:outerShdw blurRad="38100" dist="38100" dir="2700000" algn="tl">
                  <a:srgbClr val="FFFFFF"/>
                </a:outerShdw>
              </a:effectLst>
              <a:latin typeface="Times New Roman" charset="0"/>
              <a:ea typeface="MS UI Gothic" pitchFamily="34" charset="-128"/>
              <a:cs typeface="Arial Unicode MS" pitchFamily="34" charset="-122"/>
              <a:sym typeface="Wingdings" pitchFamily="2" charset="2"/>
            </a:endParaRPr>
          </a:p>
        </p:txBody>
      </p:sp>
      <p:sp>
        <p:nvSpPr>
          <p:cNvPr id="25646" name="Line 46"/>
          <p:cNvSpPr>
            <a:spLocks noChangeShapeType="1"/>
          </p:cNvSpPr>
          <p:nvPr/>
        </p:nvSpPr>
        <p:spPr bwMode="auto">
          <a:xfrm>
            <a:off x="5659438" y="5821363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47" name="Line 47"/>
          <p:cNvSpPr>
            <a:spLocks noChangeShapeType="1"/>
          </p:cNvSpPr>
          <p:nvPr/>
        </p:nvSpPr>
        <p:spPr bwMode="auto">
          <a:xfrm>
            <a:off x="5681663" y="5534025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48" name="Line 48"/>
          <p:cNvSpPr>
            <a:spLocks noChangeShapeType="1"/>
          </p:cNvSpPr>
          <p:nvPr/>
        </p:nvSpPr>
        <p:spPr bwMode="auto">
          <a:xfrm>
            <a:off x="5681663" y="5245100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49" name="Line 49"/>
          <p:cNvSpPr>
            <a:spLocks noChangeShapeType="1"/>
          </p:cNvSpPr>
          <p:nvPr/>
        </p:nvSpPr>
        <p:spPr bwMode="auto">
          <a:xfrm>
            <a:off x="5681663" y="4957763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50" name="Line 50"/>
          <p:cNvSpPr>
            <a:spLocks noChangeShapeType="1"/>
          </p:cNvSpPr>
          <p:nvPr/>
        </p:nvSpPr>
        <p:spPr bwMode="auto">
          <a:xfrm>
            <a:off x="5681663" y="4668838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51" name="Line 51"/>
          <p:cNvSpPr>
            <a:spLocks noChangeShapeType="1"/>
          </p:cNvSpPr>
          <p:nvPr/>
        </p:nvSpPr>
        <p:spPr bwMode="auto">
          <a:xfrm>
            <a:off x="5681663" y="4381500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52" name="Line 52"/>
          <p:cNvSpPr>
            <a:spLocks noChangeShapeType="1"/>
          </p:cNvSpPr>
          <p:nvPr/>
        </p:nvSpPr>
        <p:spPr bwMode="auto">
          <a:xfrm>
            <a:off x="5681663" y="4092575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53" name="Line 53"/>
          <p:cNvSpPr>
            <a:spLocks noChangeShapeType="1"/>
          </p:cNvSpPr>
          <p:nvPr/>
        </p:nvSpPr>
        <p:spPr bwMode="auto">
          <a:xfrm>
            <a:off x="5681663" y="3805238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54" name="Line 54"/>
          <p:cNvSpPr>
            <a:spLocks noChangeShapeType="1"/>
          </p:cNvSpPr>
          <p:nvPr/>
        </p:nvSpPr>
        <p:spPr bwMode="auto">
          <a:xfrm>
            <a:off x="5681663" y="3516313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55" name="Line 55"/>
          <p:cNvSpPr>
            <a:spLocks noChangeShapeType="1"/>
          </p:cNvSpPr>
          <p:nvPr/>
        </p:nvSpPr>
        <p:spPr bwMode="auto">
          <a:xfrm>
            <a:off x="5681663" y="3228975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56" name="Line 56"/>
          <p:cNvSpPr>
            <a:spLocks noChangeShapeType="1"/>
          </p:cNvSpPr>
          <p:nvPr/>
        </p:nvSpPr>
        <p:spPr bwMode="auto">
          <a:xfrm>
            <a:off x="5681663" y="6397625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57" name="Text Box 57"/>
          <p:cNvSpPr txBox="1">
            <a:spLocks noChangeArrowheads="1"/>
          </p:cNvSpPr>
          <p:nvPr/>
        </p:nvSpPr>
        <p:spPr bwMode="auto">
          <a:xfrm>
            <a:off x="5681663" y="620713"/>
            <a:ext cx="43656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en-US" altLang="zh-CN" sz="2800" b="1" i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y</a:t>
            </a:r>
          </a:p>
        </p:txBody>
      </p:sp>
      <p:sp>
        <p:nvSpPr>
          <p:cNvPr id="25658" name="Line 58"/>
          <p:cNvSpPr>
            <a:spLocks noChangeShapeType="1"/>
          </p:cNvSpPr>
          <p:nvPr/>
        </p:nvSpPr>
        <p:spPr bwMode="auto">
          <a:xfrm>
            <a:off x="5681663" y="2941638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59" name="Line 59"/>
          <p:cNvSpPr>
            <a:spLocks noChangeShapeType="1"/>
          </p:cNvSpPr>
          <p:nvPr/>
        </p:nvSpPr>
        <p:spPr bwMode="auto">
          <a:xfrm>
            <a:off x="5681663" y="2652713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0" name="Line 60"/>
          <p:cNvSpPr>
            <a:spLocks noChangeShapeType="1"/>
          </p:cNvSpPr>
          <p:nvPr/>
        </p:nvSpPr>
        <p:spPr bwMode="auto">
          <a:xfrm>
            <a:off x="5681663" y="2365375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1" name="Line 61"/>
          <p:cNvSpPr>
            <a:spLocks noChangeShapeType="1"/>
          </p:cNvSpPr>
          <p:nvPr/>
        </p:nvSpPr>
        <p:spPr bwMode="auto">
          <a:xfrm>
            <a:off x="5681663" y="2076450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2" name="Line 62"/>
          <p:cNvSpPr>
            <a:spLocks noChangeShapeType="1"/>
          </p:cNvSpPr>
          <p:nvPr/>
        </p:nvSpPr>
        <p:spPr bwMode="auto">
          <a:xfrm>
            <a:off x="5681663" y="1789113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3" name="Line 63"/>
          <p:cNvSpPr>
            <a:spLocks noChangeShapeType="1"/>
          </p:cNvSpPr>
          <p:nvPr/>
        </p:nvSpPr>
        <p:spPr bwMode="auto">
          <a:xfrm>
            <a:off x="5681663" y="1500188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4" name="Text Box 64"/>
          <p:cNvSpPr txBox="1">
            <a:spLocks noChangeArrowheads="1"/>
          </p:cNvSpPr>
          <p:nvPr/>
        </p:nvSpPr>
        <p:spPr bwMode="auto">
          <a:xfrm>
            <a:off x="4968875" y="1033463"/>
            <a:ext cx="865188" cy="500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17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16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15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14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13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12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11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10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9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8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7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6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5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4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3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2</a:t>
            </a:r>
          </a:p>
          <a:p>
            <a:pPr algn="ctr" eaLnBrk="0" hangingPunct="0">
              <a:lnSpc>
                <a:spcPct val="95000"/>
              </a:lnSpc>
            </a:pPr>
            <a:r>
              <a:rPr lang="en-US" altLang="zh-CN" sz="2000" b="1">
                <a:solidFill>
                  <a:srgbClr val="0033CC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1</a:t>
            </a:r>
          </a:p>
        </p:txBody>
      </p:sp>
      <p:sp>
        <p:nvSpPr>
          <p:cNvPr id="25665" name="Line 65"/>
          <p:cNvSpPr>
            <a:spLocks noChangeShapeType="1"/>
          </p:cNvSpPr>
          <p:nvPr/>
        </p:nvSpPr>
        <p:spPr bwMode="auto">
          <a:xfrm>
            <a:off x="5681663" y="1787525"/>
            <a:ext cx="576262" cy="1588"/>
          </a:xfrm>
          <a:prstGeom prst="line">
            <a:avLst/>
          </a:prstGeom>
          <a:noFill/>
          <a:ln w="38100">
            <a:solidFill>
              <a:srgbClr val="0033CC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6" name="Line 66"/>
          <p:cNvSpPr>
            <a:spLocks noChangeShapeType="1"/>
          </p:cNvSpPr>
          <p:nvPr/>
        </p:nvSpPr>
        <p:spPr bwMode="auto">
          <a:xfrm flipH="1">
            <a:off x="7410450" y="1427163"/>
            <a:ext cx="0" cy="4681537"/>
          </a:xfrm>
          <a:prstGeom prst="line">
            <a:avLst/>
          </a:prstGeom>
          <a:noFill/>
          <a:ln w="38100">
            <a:solidFill>
              <a:srgbClr val="0033CC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7" name="Oval 67"/>
          <p:cNvSpPr>
            <a:spLocks noChangeAspect="1" noChangeArrowheads="1"/>
          </p:cNvSpPr>
          <p:nvPr/>
        </p:nvSpPr>
        <p:spPr bwMode="auto">
          <a:xfrm rot="14019812">
            <a:off x="7336632" y="1427956"/>
            <a:ext cx="107950" cy="106363"/>
          </a:xfrm>
          <a:prstGeom prst="ellipse">
            <a:avLst/>
          </a:prstGeom>
          <a:solidFill>
            <a:schemeClr val="tx2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8" name="Line 68"/>
          <p:cNvSpPr>
            <a:spLocks noChangeShapeType="1"/>
          </p:cNvSpPr>
          <p:nvPr/>
        </p:nvSpPr>
        <p:spPr bwMode="auto">
          <a:xfrm>
            <a:off x="5681663" y="1211263"/>
            <a:ext cx="12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9" name="Line 69"/>
          <p:cNvSpPr>
            <a:spLocks noChangeShapeType="1"/>
          </p:cNvSpPr>
          <p:nvPr/>
        </p:nvSpPr>
        <p:spPr bwMode="auto">
          <a:xfrm>
            <a:off x="5681663" y="1500188"/>
            <a:ext cx="1728787" cy="4762"/>
          </a:xfrm>
          <a:prstGeom prst="line">
            <a:avLst/>
          </a:prstGeom>
          <a:noFill/>
          <a:ln w="38100">
            <a:solidFill>
              <a:srgbClr val="0033CC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0" name="Line 70"/>
          <p:cNvSpPr>
            <a:spLocks noChangeShapeType="1"/>
          </p:cNvSpPr>
          <p:nvPr/>
        </p:nvSpPr>
        <p:spPr bwMode="auto">
          <a:xfrm flipV="1">
            <a:off x="5689600" y="1117600"/>
            <a:ext cx="3097213" cy="814388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1" name="Line 71"/>
          <p:cNvSpPr>
            <a:spLocks noChangeShapeType="1"/>
          </p:cNvSpPr>
          <p:nvPr/>
        </p:nvSpPr>
        <p:spPr bwMode="auto">
          <a:xfrm flipH="1">
            <a:off x="5092700" y="4868863"/>
            <a:ext cx="0" cy="1873250"/>
          </a:xfrm>
          <a:prstGeom prst="line">
            <a:avLst/>
          </a:prstGeom>
          <a:noFill/>
          <a:ln w="38100" cap="rnd">
            <a:solidFill>
              <a:schemeClr val="tx1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2" name="Line 72"/>
          <p:cNvSpPr>
            <a:spLocks noChangeShapeType="1"/>
          </p:cNvSpPr>
          <p:nvPr/>
        </p:nvSpPr>
        <p:spPr bwMode="auto">
          <a:xfrm flipH="1" flipV="1">
            <a:off x="7986713" y="1289050"/>
            <a:ext cx="0" cy="4826000"/>
          </a:xfrm>
          <a:prstGeom prst="line">
            <a:avLst/>
          </a:prstGeom>
          <a:noFill/>
          <a:ln w="38100">
            <a:solidFill>
              <a:schemeClr val="accent2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3" name="Line 73"/>
          <p:cNvSpPr>
            <a:spLocks noChangeShapeType="1"/>
          </p:cNvSpPr>
          <p:nvPr/>
        </p:nvSpPr>
        <p:spPr bwMode="auto">
          <a:xfrm flipH="1">
            <a:off x="5659438" y="1341438"/>
            <a:ext cx="2327275" cy="0"/>
          </a:xfrm>
          <a:prstGeom prst="line">
            <a:avLst/>
          </a:prstGeom>
          <a:noFill/>
          <a:ln w="38100">
            <a:solidFill>
              <a:schemeClr val="accent2"/>
            </a:solidFill>
            <a:prstDash val="sysDot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4" name="Oval 74"/>
          <p:cNvSpPr>
            <a:spLocks noChangeAspect="1" noChangeArrowheads="1"/>
          </p:cNvSpPr>
          <p:nvPr/>
        </p:nvSpPr>
        <p:spPr bwMode="auto">
          <a:xfrm rot="14019812">
            <a:off x="7920832" y="1269206"/>
            <a:ext cx="107950" cy="106363"/>
          </a:xfrm>
          <a:prstGeom prst="ellipse">
            <a:avLst/>
          </a:prstGeom>
          <a:solidFill>
            <a:schemeClr val="tx2"/>
          </a:solidFill>
          <a:ln w="9525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675" name="Group 75"/>
          <p:cNvGrpSpPr/>
          <p:nvPr/>
        </p:nvGrpSpPr>
        <p:grpSpPr>
          <a:xfrm>
            <a:off x="34925" y="5300663"/>
            <a:ext cx="4595813" cy="576262"/>
            <a:chOff x="22" y="3339"/>
            <a:chExt cx="2895" cy="363"/>
          </a:xfrm>
        </p:grpSpPr>
        <p:grpSp>
          <p:nvGrpSpPr>
            <p:cNvPr id="25676" name="Group 76"/>
            <p:cNvGrpSpPr/>
            <p:nvPr/>
          </p:nvGrpSpPr>
          <p:grpSpPr>
            <a:xfrm>
              <a:off x="22" y="3339"/>
              <a:ext cx="725" cy="363"/>
              <a:chOff x="703" y="1117"/>
              <a:chExt cx="725" cy="363"/>
            </a:xfrm>
          </p:grpSpPr>
          <p:pic>
            <p:nvPicPr>
              <p:cNvPr id="25677" name="Picture 77" descr="钥匙"/>
              <p:cNvPicPr>
                <a:picLocks noChangeAspect="1" noChangeArrowheads="1" noCrop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703" y="1117"/>
                <a:ext cx="725" cy="36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5678" name="WordArt 78" descr="20041213522068548"/>
              <p:cNvSpPr>
                <a:spLocks noChangeAspect="1" noChangeArrowheads="1" noChangeShapeType="1" noTextEdit="1"/>
              </p:cNvSpPr>
              <p:nvPr/>
            </p:nvSpPr>
            <p:spPr bwMode="auto">
              <a:xfrm>
                <a:off x="793" y="1162"/>
                <a:ext cx="545" cy="255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48181"/>
                  </a:avLst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 kern="10">
                    <a:ln w="12700">
                      <a:solidFill>
                        <a:srgbClr val="FFFFCC"/>
                      </a:solidFill>
                      <a:round/>
                    </a:ln>
                    <a:blipFill dpi="0" rotWithShape="0">
                      <a:blip r:embed="rId4"/>
                      <a:stretch>
                        <a:fillRect/>
                      </a:stretch>
                    </a:blipFill>
                    <a:effectLst>
                      <a:outerShdw dist="45791" dir="2021404" algn="ctr" rotWithShape="0">
                        <a:srgbClr val="808080"/>
                      </a:outerShdw>
                    </a:effectLst>
                    <a:latin typeface="华文行楷"/>
                    <a:ea typeface="华文行楷"/>
                  </a:rPr>
                  <a:t>提示</a:t>
                </a:r>
              </a:p>
            </p:txBody>
          </p:sp>
        </p:grpSp>
        <p:sp>
          <p:nvSpPr>
            <p:cNvPr id="25679" name="Text Box 79"/>
            <p:cNvSpPr txBox="1">
              <a:spLocks noChangeArrowheads="1"/>
            </p:cNvSpPr>
            <p:nvPr/>
          </p:nvSpPr>
          <p:spPr bwMode="auto">
            <a:xfrm>
              <a:off x="975" y="3339"/>
              <a:ext cx="1942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pPr eaLnBrk="0" hangingPunct="0">
                <a:spcBef>
                  <a:spcPct val="50000"/>
                </a:spcBef>
              </a:pPr>
              <a:r>
                <a:rPr lang="en-US" altLang="zh-CN" sz="2800" b="1" i="1">
                  <a:solidFill>
                    <a:srgbClr val="FF66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y </a:t>
              </a:r>
              <a:r>
                <a:rPr lang="en-US" altLang="zh-CN" sz="2800" b="1">
                  <a:solidFill>
                    <a:srgbClr val="FF66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= 0.5</a:t>
              </a:r>
              <a:r>
                <a:rPr lang="en-US" altLang="zh-CN" sz="2800" b="1" i="1">
                  <a:solidFill>
                    <a:srgbClr val="FF66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x </a:t>
              </a:r>
              <a:r>
                <a:rPr lang="en-US" altLang="zh-CN" sz="2800" b="1">
                  <a:solidFill>
                    <a:srgbClr val="FF66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Book Antiqua" pitchFamily="18" charset="0"/>
                  <a:ea typeface="Arial Unicode MS" pitchFamily="34" charset="-122"/>
                  <a:cs typeface="Arial Unicode MS" pitchFamily="34" charset="-122"/>
                  <a:sym typeface="Wingdings" pitchFamily="2" charset="2"/>
                </a:rPr>
                <a:t>+ 14.5</a:t>
              </a:r>
            </a:p>
          </p:txBody>
        </p:sp>
      </p:grpSp>
      <p:sp>
        <p:nvSpPr>
          <p:cNvPr id="25680" name="Text Box 80"/>
          <p:cNvSpPr txBox="1">
            <a:spLocks noChangeArrowheads="1"/>
          </p:cNvSpPr>
          <p:nvPr/>
        </p:nvSpPr>
        <p:spPr bwMode="auto">
          <a:xfrm>
            <a:off x="1068388" y="5934075"/>
            <a:ext cx="4440237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8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当 </a:t>
            </a:r>
            <a:r>
              <a:rPr lang="en-US" altLang="zh-CN" sz="2800" b="1" i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x </a:t>
            </a:r>
            <a:r>
              <a:rPr lang="en-US" altLang="zh-CN" sz="28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= 4 </a:t>
            </a:r>
            <a:r>
              <a:rPr lang="zh-CN" altLang="en-US" sz="28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时</a:t>
            </a:r>
            <a:r>
              <a:rPr lang="en-US" altLang="zh-CN" sz="28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,  </a:t>
            </a:r>
            <a:r>
              <a:rPr lang="en-US" altLang="zh-CN" sz="2800" b="1" i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y </a:t>
            </a:r>
            <a:r>
              <a:rPr lang="en-US" altLang="zh-CN" sz="2800" b="1">
                <a:solidFill>
                  <a:srgbClr val="FF6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= 16.5.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5675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6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5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5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5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25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72" grpId="0"/>
      <p:bldP spid="25673" grpId="0"/>
      <p:bldP spid="25674" grpId="0"/>
      <p:bldP spid="2568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730" name="Picture 82" descr="JDSJ6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67200" y="5084763"/>
            <a:ext cx="4876800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152400" y="609600"/>
            <a:ext cx="441960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400" b="1">
                <a:latin typeface="黑体" pitchFamily="2" charset="-122"/>
                <a:ea typeface="黑体" pitchFamily="2" charset="-122"/>
              </a:rPr>
              <a:t> 3. </a:t>
            </a:r>
            <a:r>
              <a:rPr lang="zh-CN" altLang="en-US" sz="2400" b="1">
                <a:latin typeface="黑体" pitchFamily="2" charset="-122"/>
                <a:ea typeface="黑体" pitchFamily="2" charset="-122"/>
              </a:rPr>
              <a:t>下图中 </a:t>
            </a:r>
            <a:r>
              <a:rPr lang="en-US" altLang="zh-CN" sz="2400" b="1">
                <a:latin typeface="黑体" pitchFamily="2" charset="-122"/>
                <a:ea typeface="黑体" pitchFamily="2" charset="-122"/>
              </a:rPr>
              <a:t>l</a:t>
            </a:r>
            <a:r>
              <a:rPr lang="en-US" altLang="zh-CN" sz="2400" b="1" baseline="-25000">
                <a:latin typeface="黑体" pitchFamily="2" charset="-122"/>
                <a:ea typeface="黑体" pitchFamily="2" charset="-122"/>
              </a:rPr>
              <a:t>1</a:t>
            </a:r>
            <a:r>
              <a:rPr lang="en-US" altLang="zh-CN" sz="2400" b="1">
                <a:latin typeface="黑体" pitchFamily="2" charset="-122"/>
                <a:ea typeface="黑体" pitchFamily="2" charset="-122"/>
              </a:rPr>
              <a:t> </a:t>
            </a:r>
            <a:r>
              <a:rPr lang="zh-CN" altLang="en-US" sz="2400" b="1"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400" b="1">
                <a:latin typeface="黑体" pitchFamily="2" charset="-122"/>
                <a:ea typeface="黑体" pitchFamily="2" charset="-122"/>
                <a:cs typeface="Arial Unicode MS" pitchFamily="34" charset="-122"/>
              </a:rPr>
              <a:t>l</a:t>
            </a:r>
            <a:r>
              <a:rPr lang="en-US" altLang="zh-CN" sz="2400" b="1" baseline="-25000">
                <a:latin typeface="黑体" pitchFamily="2" charset="-122"/>
                <a:ea typeface="黑体" pitchFamily="2" charset="-122"/>
              </a:rPr>
              <a:t>2</a:t>
            </a:r>
            <a:r>
              <a:rPr lang="en-US" altLang="zh-CN" sz="2400" b="1">
                <a:latin typeface="黑体" pitchFamily="2" charset="-122"/>
                <a:ea typeface="黑体" pitchFamily="2" charset="-122"/>
              </a:rPr>
              <a:t> </a:t>
            </a:r>
            <a:r>
              <a:rPr lang="zh-CN" altLang="en-US" sz="2400" b="1">
                <a:latin typeface="黑体" pitchFamily="2" charset="-122"/>
                <a:ea typeface="黑体" pitchFamily="2" charset="-122"/>
              </a:rPr>
              <a:t>分别表示</a:t>
            </a:r>
          </a:p>
          <a:p>
            <a:r>
              <a:rPr lang="zh-CN" altLang="en-US" sz="2400" b="1">
                <a:latin typeface="黑体" pitchFamily="2" charset="-122"/>
                <a:ea typeface="黑体" pitchFamily="2" charset="-122"/>
              </a:rPr>
              <a:t> </a:t>
            </a:r>
            <a:r>
              <a:rPr lang="en-US" altLang="zh-CN" sz="2400" b="1">
                <a:latin typeface="黑体" pitchFamily="2" charset="-122"/>
                <a:ea typeface="黑体" pitchFamily="2" charset="-122"/>
              </a:rPr>
              <a:t>B</a:t>
            </a:r>
            <a:r>
              <a:rPr lang="zh-CN" altLang="en-US" sz="2400" b="1">
                <a:latin typeface="黑体" pitchFamily="2" charset="-122"/>
                <a:ea typeface="黑体" pitchFamily="2" charset="-122"/>
              </a:rPr>
              <a:t>，</a:t>
            </a:r>
            <a:r>
              <a:rPr lang="en-US" altLang="zh-CN" sz="2400" b="1">
                <a:latin typeface="黑体" pitchFamily="2" charset="-122"/>
                <a:ea typeface="黑体" pitchFamily="2" charset="-122"/>
              </a:rPr>
              <a:t>A</a:t>
            </a:r>
            <a:r>
              <a:rPr lang="zh-CN" altLang="en-US" sz="2400" b="1">
                <a:latin typeface="黑体" pitchFamily="2" charset="-122"/>
                <a:ea typeface="黑体" pitchFamily="2" charset="-122"/>
              </a:rPr>
              <a:t>两船相对于海岸的距离</a:t>
            </a:r>
          </a:p>
          <a:p>
            <a:r>
              <a:rPr lang="zh-CN" altLang="en-US" sz="2400" b="1">
                <a:latin typeface="黑体" pitchFamily="2" charset="-122"/>
                <a:ea typeface="黑体" pitchFamily="2" charset="-122"/>
              </a:rPr>
              <a:t>ｓ与追赶时间ｔ之间的关系</a:t>
            </a:r>
            <a:r>
              <a:rPr lang="en-US" altLang="zh-CN" sz="2400" b="1">
                <a:latin typeface="黑体" pitchFamily="2" charset="-122"/>
                <a:ea typeface="黑体" pitchFamily="2" charset="-122"/>
              </a:rPr>
              <a:t>.</a:t>
            </a:r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152400" y="1905000"/>
            <a:ext cx="40957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zh-CN" altLang="en-US" sz="2800">
                <a:ea typeface="黑体" pitchFamily="2" charset="-122"/>
              </a:rPr>
              <a:t>根据图象回答下列问题：</a:t>
            </a:r>
          </a:p>
        </p:txBody>
      </p:sp>
      <p:grpSp>
        <p:nvGrpSpPr>
          <p:cNvPr id="27729" name="Group 81"/>
          <p:cNvGrpSpPr/>
          <p:nvPr/>
        </p:nvGrpSpPr>
        <p:grpSpPr>
          <a:xfrm>
            <a:off x="4421188" y="142875"/>
            <a:ext cx="4799012" cy="1990725"/>
            <a:chOff x="3126" y="0"/>
            <a:chExt cx="3023" cy="1254"/>
          </a:xfrm>
        </p:grpSpPr>
        <p:pic>
          <p:nvPicPr>
            <p:cNvPr id="27727" name="Picture 79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216" y="0"/>
              <a:ext cx="2736" cy="1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657" name="Text Box 9"/>
            <p:cNvSpPr txBox="1">
              <a:spLocks noChangeArrowheads="1"/>
            </p:cNvSpPr>
            <p:nvPr/>
          </p:nvSpPr>
          <p:spPr bwMode="auto">
            <a:xfrm>
              <a:off x="3126" y="257"/>
              <a:ext cx="309" cy="518"/>
            </a:xfrm>
            <a:prstGeom prst="rect">
              <a:avLst/>
            </a:prstGeom>
            <a:solidFill>
              <a:schemeClr val="bg1">
                <a:alpha val="50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zh-CN" altLang="en-US" sz="2400" b="1"/>
                <a:t>海</a:t>
              </a:r>
            </a:p>
            <a:p>
              <a:r>
                <a:rPr lang="zh-CN" altLang="en-US" sz="2400" b="1"/>
                <a:t>岸</a:t>
              </a:r>
            </a:p>
          </p:txBody>
        </p:sp>
        <p:sp>
          <p:nvSpPr>
            <p:cNvPr id="27658" name="Text Box 10"/>
            <p:cNvSpPr txBox="1">
              <a:spLocks noChangeArrowheads="1"/>
            </p:cNvSpPr>
            <p:nvPr/>
          </p:nvSpPr>
          <p:spPr bwMode="auto">
            <a:xfrm>
              <a:off x="5808" y="288"/>
              <a:ext cx="341" cy="596"/>
            </a:xfrm>
            <a:prstGeom prst="rect">
              <a:avLst/>
            </a:prstGeom>
            <a:solidFill>
              <a:schemeClr val="bg1">
                <a:alpha val="50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rgbClr val="000000"/>
                  </a:solidFill>
                </a:rPr>
                <a:t>公</a:t>
              </a:r>
            </a:p>
            <a:p>
              <a:r>
                <a:rPr lang="zh-CN" altLang="en-US" sz="2800" b="1">
                  <a:solidFill>
                    <a:srgbClr val="000000"/>
                  </a:solidFill>
                </a:rPr>
                <a:t>海</a:t>
              </a:r>
            </a:p>
          </p:txBody>
        </p:sp>
        <p:sp>
          <p:nvSpPr>
            <p:cNvPr id="27660" name="Text Box 12"/>
            <p:cNvSpPr txBox="1">
              <a:spLocks noChangeArrowheads="1"/>
            </p:cNvSpPr>
            <p:nvPr/>
          </p:nvSpPr>
          <p:spPr bwMode="auto">
            <a:xfrm>
              <a:off x="5280" y="0"/>
              <a:ext cx="25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FFFF00"/>
                  </a:solidFill>
                </a:rPr>
                <a:t>A</a:t>
              </a:r>
            </a:p>
          </p:txBody>
        </p:sp>
        <p:sp>
          <p:nvSpPr>
            <p:cNvPr id="27662" name="Text Box 14"/>
            <p:cNvSpPr txBox="1">
              <a:spLocks noChangeArrowheads="1"/>
            </p:cNvSpPr>
            <p:nvPr/>
          </p:nvSpPr>
          <p:spPr bwMode="auto">
            <a:xfrm>
              <a:off x="3888" y="0"/>
              <a:ext cx="25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bg1">
                      <a:alpha val="50000"/>
                    </a:schemeClr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FFFF00"/>
                  </a:solidFill>
                </a:rPr>
                <a:t>B</a:t>
              </a:r>
            </a:p>
          </p:txBody>
        </p:sp>
      </p:grpSp>
      <p:grpSp>
        <p:nvGrpSpPr>
          <p:cNvPr id="27664" name="Group 16"/>
          <p:cNvGrpSpPr/>
          <p:nvPr/>
        </p:nvGrpSpPr>
        <p:grpSpPr>
          <a:xfrm>
            <a:off x="323850" y="3141663"/>
            <a:ext cx="5616575" cy="3527425"/>
            <a:chOff x="204" y="1979"/>
            <a:chExt cx="3538" cy="2222"/>
          </a:xfrm>
        </p:grpSpPr>
        <p:sp>
          <p:nvSpPr>
            <p:cNvPr id="27665" name="Rectangle 17"/>
            <p:cNvSpPr>
              <a:spLocks noChangeArrowheads="1"/>
            </p:cNvSpPr>
            <p:nvPr/>
          </p:nvSpPr>
          <p:spPr bwMode="auto">
            <a:xfrm>
              <a:off x="204" y="1979"/>
              <a:ext cx="3538" cy="2222"/>
            </a:xfrm>
            <a:prstGeom prst="rect">
              <a:avLst/>
            </a:prstGeom>
            <a:noFill/>
            <a:ln w="9525">
              <a:solidFill>
                <a:srgbClr val="FF3399"/>
              </a:solidFill>
              <a:prstDash val="sysDot"/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7666" name="Group 18"/>
            <p:cNvGrpSpPr/>
            <p:nvPr/>
          </p:nvGrpSpPr>
          <p:grpSpPr>
            <a:xfrm>
              <a:off x="521" y="1979"/>
              <a:ext cx="2858" cy="2222"/>
              <a:chOff x="521" y="2024"/>
              <a:chExt cx="2858" cy="2177"/>
            </a:xfrm>
          </p:grpSpPr>
          <p:sp>
            <p:nvSpPr>
              <p:cNvPr id="27667" name="Line 19"/>
              <p:cNvSpPr>
                <a:spLocks noChangeShapeType="1"/>
              </p:cNvSpPr>
              <p:nvPr/>
            </p:nvSpPr>
            <p:spPr bwMode="auto">
              <a:xfrm flipH="1">
                <a:off x="521" y="2024"/>
                <a:ext cx="0" cy="2177"/>
              </a:xfrm>
              <a:prstGeom prst="line">
                <a:avLst/>
              </a:prstGeom>
              <a:noFill/>
              <a:ln w="9525">
                <a:solidFill>
                  <a:srgbClr val="FF3399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68" name="Line 20"/>
              <p:cNvSpPr>
                <a:spLocks noChangeShapeType="1"/>
              </p:cNvSpPr>
              <p:nvPr/>
            </p:nvSpPr>
            <p:spPr bwMode="auto">
              <a:xfrm flipH="1">
                <a:off x="839" y="2024"/>
                <a:ext cx="0" cy="2177"/>
              </a:xfrm>
              <a:prstGeom prst="line">
                <a:avLst/>
              </a:prstGeom>
              <a:noFill/>
              <a:ln w="9525">
                <a:solidFill>
                  <a:srgbClr val="FF3399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69" name="Line 21"/>
              <p:cNvSpPr>
                <a:spLocks noChangeShapeType="1"/>
              </p:cNvSpPr>
              <p:nvPr/>
            </p:nvSpPr>
            <p:spPr bwMode="auto">
              <a:xfrm flipH="1">
                <a:off x="1156" y="2024"/>
                <a:ext cx="0" cy="2177"/>
              </a:xfrm>
              <a:prstGeom prst="line">
                <a:avLst/>
              </a:prstGeom>
              <a:noFill/>
              <a:ln w="9525">
                <a:solidFill>
                  <a:srgbClr val="FF3399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0" name="Line 22"/>
              <p:cNvSpPr>
                <a:spLocks noChangeShapeType="1"/>
              </p:cNvSpPr>
              <p:nvPr/>
            </p:nvSpPr>
            <p:spPr bwMode="auto">
              <a:xfrm flipH="1">
                <a:off x="1474" y="2024"/>
                <a:ext cx="0" cy="2177"/>
              </a:xfrm>
              <a:prstGeom prst="line">
                <a:avLst/>
              </a:prstGeom>
              <a:noFill/>
              <a:ln w="9525">
                <a:solidFill>
                  <a:srgbClr val="FF3399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1" name="Line 23"/>
              <p:cNvSpPr>
                <a:spLocks noChangeShapeType="1"/>
              </p:cNvSpPr>
              <p:nvPr/>
            </p:nvSpPr>
            <p:spPr bwMode="auto">
              <a:xfrm flipH="1">
                <a:off x="1791" y="2024"/>
                <a:ext cx="0" cy="2177"/>
              </a:xfrm>
              <a:prstGeom prst="line">
                <a:avLst/>
              </a:prstGeom>
              <a:noFill/>
              <a:ln w="9525">
                <a:solidFill>
                  <a:srgbClr val="FF3399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2" name="Line 24"/>
              <p:cNvSpPr>
                <a:spLocks noChangeShapeType="1"/>
              </p:cNvSpPr>
              <p:nvPr/>
            </p:nvSpPr>
            <p:spPr bwMode="auto">
              <a:xfrm flipH="1">
                <a:off x="2109" y="2024"/>
                <a:ext cx="0" cy="2177"/>
              </a:xfrm>
              <a:prstGeom prst="line">
                <a:avLst/>
              </a:prstGeom>
              <a:noFill/>
              <a:ln w="9525">
                <a:solidFill>
                  <a:srgbClr val="FF3399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3" name="Line 25"/>
              <p:cNvSpPr>
                <a:spLocks noChangeShapeType="1"/>
              </p:cNvSpPr>
              <p:nvPr/>
            </p:nvSpPr>
            <p:spPr bwMode="auto">
              <a:xfrm flipH="1">
                <a:off x="2426" y="2024"/>
                <a:ext cx="0" cy="2177"/>
              </a:xfrm>
              <a:prstGeom prst="line">
                <a:avLst/>
              </a:prstGeom>
              <a:noFill/>
              <a:ln w="9525">
                <a:solidFill>
                  <a:srgbClr val="FF3399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4" name="Line 26"/>
              <p:cNvSpPr>
                <a:spLocks noChangeShapeType="1"/>
              </p:cNvSpPr>
              <p:nvPr/>
            </p:nvSpPr>
            <p:spPr bwMode="auto">
              <a:xfrm flipH="1">
                <a:off x="2744" y="2024"/>
                <a:ext cx="0" cy="2177"/>
              </a:xfrm>
              <a:prstGeom prst="line">
                <a:avLst/>
              </a:prstGeom>
              <a:noFill/>
              <a:ln w="9525">
                <a:solidFill>
                  <a:srgbClr val="FF3399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5" name="Line 27"/>
              <p:cNvSpPr>
                <a:spLocks noChangeShapeType="1"/>
              </p:cNvSpPr>
              <p:nvPr/>
            </p:nvSpPr>
            <p:spPr bwMode="auto">
              <a:xfrm flipH="1">
                <a:off x="3061" y="2024"/>
                <a:ext cx="0" cy="2177"/>
              </a:xfrm>
              <a:prstGeom prst="line">
                <a:avLst/>
              </a:prstGeom>
              <a:noFill/>
              <a:ln w="9525">
                <a:solidFill>
                  <a:srgbClr val="FF3399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6" name="Line 28"/>
              <p:cNvSpPr>
                <a:spLocks noChangeShapeType="1"/>
              </p:cNvSpPr>
              <p:nvPr/>
            </p:nvSpPr>
            <p:spPr bwMode="auto">
              <a:xfrm flipH="1">
                <a:off x="3379" y="2024"/>
                <a:ext cx="0" cy="2177"/>
              </a:xfrm>
              <a:prstGeom prst="line">
                <a:avLst/>
              </a:prstGeom>
              <a:noFill/>
              <a:ln w="9525">
                <a:solidFill>
                  <a:srgbClr val="FF3399"/>
                </a:solidFill>
                <a:prstDash val="sysDot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27677" name="Line 29"/>
            <p:cNvSpPr>
              <a:spLocks noChangeShapeType="1"/>
            </p:cNvSpPr>
            <p:nvPr/>
          </p:nvSpPr>
          <p:spPr bwMode="auto">
            <a:xfrm>
              <a:off x="204" y="3884"/>
              <a:ext cx="3538" cy="0"/>
            </a:xfrm>
            <a:prstGeom prst="line">
              <a:avLst/>
            </a:prstGeom>
            <a:noFill/>
            <a:ln w="9525">
              <a:solidFill>
                <a:srgbClr val="FF3399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78" name="Line 30"/>
            <p:cNvSpPr>
              <a:spLocks noChangeShapeType="1"/>
            </p:cNvSpPr>
            <p:nvPr/>
          </p:nvSpPr>
          <p:spPr bwMode="auto">
            <a:xfrm>
              <a:off x="204" y="3566"/>
              <a:ext cx="3538" cy="0"/>
            </a:xfrm>
            <a:prstGeom prst="line">
              <a:avLst/>
            </a:prstGeom>
            <a:noFill/>
            <a:ln w="9525">
              <a:solidFill>
                <a:srgbClr val="FF3399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79" name="Line 31"/>
            <p:cNvSpPr>
              <a:spLocks noChangeShapeType="1"/>
            </p:cNvSpPr>
            <p:nvPr/>
          </p:nvSpPr>
          <p:spPr bwMode="auto">
            <a:xfrm>
              <a:off x="204" y="3249"/>
              <a:ext cx="3538" cy="0"/>
            </a:xfrm>
            <a:prstGeom prst="line">
              <a:avLst/>
            </a:prstGeom>
            <a:noFill/>
            <a:ln w="9525">
              <a:solidFill>
                <a:srgbClr val="FF3399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80" name="Line 32"/>
            <p:cNvSpPr>
              <a:spLocks noChangeShapeType="1"/>
            </p:cNvSpPr>
            <p:nvPr/>
          </p:nvSpPr>
          <p:spPr bwMode="auto">
            <a:xfrm>
              <a:off x="204" y="2931"/>
              <a:ext cx="3538" cy="0"/>
            </a:xfrm>
            <a:prstGeom prst="line">
              <a:avLst/>
            </a:prstGeom>
            <a:noFill/>
            <a:ln w="9525">
              <a:solidFill>
                <a:srgbClr val="FF3399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81" name="Line 33"/>
            <p:cNvSpPr>
              <a:spLocks noChangeShapeType="1"/>
            </p:cNvSpPr>
            <p:nvPr/>
          </p:nvSpPr>
          <p:spPr bwMode="auto">
            <a:xfrm>
              <a:off x="204" y="2614"/>
              <a:ext cx="3538" cy="0"/>
            </a:xfrm>
            <a:prstGeom prst="line">
              <a:avLst/>
            </a:prstGeom>
            <a:noFill/>
            <a:ln w="9525">
              <a:solidFill>
                <a:srgbClr val="FF3399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682" name="Line 34"/>
            <p:cNvSpPr>
              <a:spLocks noChangeShapeType="1"/>
            </p:cNvSpPr>
            <p:nvPr/>
          </p:nvSpPr>
          <p:spPr bwMode="auto">
            <a:xfrm>
              <a:off x="204" y="2296"/>
              <a:ext cx="3538" cy="0"/>
            </a:xfrm>
            <a:prstGeom prst="line">
              <a:avLst/>
            </a:prstGeom>
            <a:noFill/>
            <a:ln w="9525">
              <a:solidFill>
                <a:srgbClr val="FF3399"/>
              </a:solidFill>
              <a:prstDash val="sysDot"/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7683" name="Line 35"/>
          <p:cNvSpPr>
            <a:spLocks noChangeShapeType="1"/>
          </p:cNvSpPr>
          <p:nvPr/>
        </p:nvSpPr>
        <p:spPr bwMode="auto">
          <a:xfrm>
            <a:off x="323850" y="6165850"/>
            <a:ext cx="504031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84" name="Line 36"/>
          <p:cNvSpPr>
            <a:spLocks noChangeShapeType="1"/>
          </p:cNvSpPr>
          <p:nvPr/>
        </p:nvSpPr>
        <p:spPr bwMode="auto">
          <a:xfrm flipH="1" flipV="1">
            <a:off x="827088" y="3573463"/>
            <a:ext cx="0" cy="30241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85" name="Text Box 37"/>
          <p:cNvSpPr txBox="1">
            <a:spLocks noChangeArrowheads="1"/>
          </p:cNvSpPr>
          <p:nvPr/>
        </p:nvSpPr>
        <p:spPr bwMode="auto">
          <a:xfrm>
            <a:off x="1187450" y="6165850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b="1"/>
              <a:t>2</a:t>
            </a:r>
          </a:p>
        </p:txBody>
      </p:sp>
      <p:sp>
        <p:nvSpPr>
          <p:cNvPr id="27686" name="Text Box 38"/>
          <p:cNvSpPr txBox="1">
            <a:spLocks noChangeArrowheads="1"/>
          </p:cNvSpPr>
          <p:nvPr/>
        </p:nvSpPr>
        <p:spPr bwMode="auto">
          <a:xfrm>
            <a:off x="1692275" y="6165850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b="1"/>
              <a:t>4</a:t>
            </a:r>
          </a:p>
        </p:txBody>
      </p:sp>
      <p:sp>
        <p:nvSpPr>
          <p:cNvPr id="27687" name="Text Box 39"/>
          <p:cNvSpPr txBox="1">
            <a:spLocks noChangeArrowheads="1"/>
          </p:cNvSpPr>
          <p:nvPr/>
        </p:nvSpPr>
        <p:spPr bwMode="auto">
          <a:xfrm>
            <a:off x="2195513" y="6165850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b="1"/>
              <a:t>6</a:t>
            </a:r>
          </a:p>
        </p:txBody>
      </p:sp>
      <p:sp>
        <p:nvSpPr>
          <p:cNvPr id="27688" name="Text Box 40"/>
          <p:cNvSpPr txBox="1">
            <a:spLocks noChangeArrowheads="1"/>
          </p:cNvSpPr>
          <p:nvPr/>
        </p:nvSpPr>
        <p:spPr bwMode="auto">
          <a:xfrm>
            <a:off x="2627313" y="6165850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b="1"/>
              <a:t>8</a:t>
            </a:r>
          </a:p>
        </p:txBody>
      </p:sp>
      <p:sp>
        <p:nvSpPr>
          <p:cNvPr id="27689" name="Text Box 41"/>
          <p:cNvSpPr txBox="1">
            <a:spLocks noChangeArrowheads="1"/>
          </p:cNvSpPr>
          <p:nvPr/>
        </p:nvSpPr>
        <p:spPr bwMode="auto">
          <a:xfrm>
            <a:off x="3132138" y="6191250"/>
            <a:ext cx="43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b="1"/>
              <a:t>10</a:t>
            </a:r>
          </a:p>
        </p:txBody>
      </p:sp>
      <p:sp>
        <p:nvSpPr>
          <p:cNvPr id="27690" name="Text Box 42"/>
          <p:cNvSpPr txBox="1">
            <a:spLocks noChangeArrowheads="1"/>
          </p:cNvSpPr>
          <p:nvPr/>
        </p:nvSpPr>
        <p:spPr bwMode="auto">
          <a:xfrm>
            <a:off x="468313" y="6146800"/>
            <a:ext cx="3238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b="1">
                <a:latin typeface="方正姚体" pitchFamily="2" charset="-122"/>
                <a:ea typeface="方正姚体" pitchFamily="2" charset="-122"/>
              </a:rPr>
              <a:t>O</a:t>
            </a:r>
          </a:p>
        </p:txBody>
      </p:sp>
      <p:sp>
        <p:nvSpPr>
          <p:cNvPr id="27691" name="Text Box 43"/>
          <p:cNvSpPr txBox="1">
            <a:spLocks noChangeArrowheads="1"/>
          </p:cNvSpPr>
          <p:nvPr/>
        </p:nvSpPr>
        <p:spPr bwMode="auto">
          <a:xfrm>
            <a:off x="468313" y="547052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b="1"/>
              <a:t>2</a:t>
            </a:r>
          </a:p>
        </p:txBody>
      </p:sp>
      <p:sp>
        <p:nvSpPr>
          <p:cNvPr id="27692" name="Text Box 44"/>
          <p:cNvSpPr txBox="1">
            <a:spLocks noChangeArrowheads="1"/>
          </p:cNvSpPr>
          <p:nvPr/>
        </p:nvSpPr>
        <p:spPr bwMode="auto">
          <a:xfrm>
            <a:off x="468313" y="4967288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b="1"/>
              <a:t>4</a:t>
            </a:r>
          </a:p>
        </p:txBody>
      </p:sp>
      <p:sp>
        <p:nvSpPr>
          <p:cNvPr id="27693" name="Text Box 45"/>
          <p:cNvSpPr txBox="1">
            <a:spLocks noChangeArrowheads="1"/>
          </p:cNvSpPr>
          <p:nvPr/>
        </p:nvSpPr>
        <p:spPr bwMode="auto">
          <a:xfrm>
            <a:off x="468313" y="4462463"/>
            <a:ext cx="311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b="1"/>
              <a:t>6</a:t>
            </a:r>
          </a:p>
        </p:txBody>
      </p:sp>
      <p:sp>
        <p:nvSpPr>
          <p:cNvPr id="27694" name="Text Box 46"/>
          <p:cNvSpPr txBox="1">
            <a:spLocks noChangeArrowheads="1"/>
          </p:cNvSpPr>
          <p:nvPr/>
        </p:nvSpPr>
        <p:spPr bwMode="auto">
          <a:xfrm>
            <a:off x="468313" y="3959225"/>
            <a:ext cx="311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b="1"/>
              <a:t>8</a:t>
            </a:r>
          </a:p>
        </p:txBody>
      </p:sp>
      <p:sp>
        <p:nvSpPr>
          <p:cNvPr id="27695" name="Line 47"/>
          <p:cNvSpPr>
            <a:spLocks noChangeShapeType="1"/>
          </p:cNvSpPr>
          <p:nvPr/>
        </p:nvSpPr>
        <p:spPr bwMode="auto">
          <a:xfrm flipH="1" flipV="1">
            <a:off x="3348038" y="6021388"/>
            <a:ext cx="0" cy="1444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96" name="Line 48"/>
          <p:cNvSpPr>
            <a:spLocks noChangeShapeType="1"/>
          </p:cNvSpPr>
          <p:nvPr/>
        </p:nvSpPr>
        <p:spPr bwMode="auto">
          <a:xfrm flipH="1" flipV="1">
            <a:off x="1331913" y="6021388"/>
            <a:ext cx="0" cy="1444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97" name="Line 49"/>
          <p:cNvSpPr>
            <a:spLocks noChangeShapeType="1"/>
          </p:cNvSpPr>
          <p:nvPr/>
        </p:nvSpPr>
        <p:spPr bwMode="auto">
          <a:xfrm flipH="1" flipV="1">
            <a:off x="1835150" y="6021388"/>
            <a:ext cx="0" cy="1444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98" name="Line 50"/>
          <p:cNvSpPr>
            <a:spLocks noChangeShapeType="1"/>
          </p:cNvSpPr>
          <p:nvPr/>
        </p:nvSpPr>
        <p:spPr bwMode="auto">
          <a:xfrm flipH="1" flipV="1">
            <a:off x="2339975" y="6021388"/>
            <a:ext cx="0" cy="1444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699" name="Line 51"/>
          <p:cNvSpPr>
            <a:spLocks noChangeShapeType="1"/>
          </p:cNvSpPr>
          <p:nvPr/>
        </p:nvSpPr>
        <p:spPr bwMode="auto">
          <a:xfrm flipH="1" flipV="1">
            <a:off x="3851275" y="6021388"/>
            <a:ext cx="0" cy="1444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00" name="Line 52"/>
          <p:cNvSpPr>
            <a:spLocks noChangeShapeType="1"/>
          </p:cNvSpPr>
          <p:nvPr/>
        </p:nvSpPr>
        <p:spPr bwMode="auto">
          <a:xfrm flipH="1" flipV="1">
            <a:off x="4356100" y="6021388"/>
            <a:ext cx="0" cy="1444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01" name="Line 53"/>
          <p:cNvSpPr>
            <a:spLocks noChangeShapeType="1"/>
          </p:cNvSpPr>
          <p:nvPr/>
        </p:nvSpPr>
        <p:spPr bwMode="auto">
          <a:xfrm flipH="1" flipV="1">
            <a:off x="2843213" y="6021388"/>
            <a:ext cx="0" cy="14446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02" name="Line 54"/>
          <p:cNvSpPr>
            <a:spLocks noChangeShapeType="1"/>
          </p:cNvSpPr>
          <p:nvPr/>
        </p:nvSpPr>
        <p:spPr bwMode="auto">
          <a:xfrm>
            <a:off x="827088" y="4400550"/>
            <a:ext cx="1444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03" name="Line 55"/>
          <p:cNvSpPr>
            <a:spLocks noChangeShapeType="1"/>
          </p:cNvSpPr>
          <p:nvPr/>
        </p:nvSpPr>
        <p:spPr bwMode="auto">
          <a:xfrm>
            <a:off x="827088" y="4149725"/>
            <a:ext cx="1444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04" name="Line 56"/>
          <p:cNvSpPr>
            <a:spLocks noChangeShapeType="1"/>
          </p:cNvSpPr>
          <p:nvPr/>
        </p:nvSpPr>
        <p:spPr bwMode="auto">
          <a:xfrm>
            <a:off x="827088" y="4905375"/>
            <a:ext cx="1444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05" name="Line 57"/>
          <p:cNvSpPr>
            <a:spLocks noChangeShapeType="1"/>
          </p:cNvSpPr>
          <p:nvPr/>
        </p:nvSpPr>
        <p:spPr bwMode="auto">
          <a:xfrm>
            <a:off x="827088" y="5408613"/>
            <a:ext cx="1444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06" name="Line 58"/>
          <p:cNvSpPr>
            <a:spLocks noChangeShapeType="1"/>
          </p:cNvSpPr>
          <p:nvPr/>
        </p:nvSpPr>
        <p:spPr bwMode="auto">
          <a:xfrm>
            <a:off x="827088" y="4652963"/>
            <a:ext cx="1444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07" name="Line 59"/>
          <p:cNvSpPr>
            <a:spLocks noChangeShapeType="1"/>
          </p:cNvSpPr>
          <p:nvPr/>
        </p:nvSpPr>
        <p:spPr bwMode="auto">
          <a:xfrm>
            <a:off x="838200" y="5905500"/>
            <a:ext cx="1444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08" name="Line 60"/>
          <p:cNvSpPr>
            <a:spLocks noChangeShapeType="1"/>
          </p:cNvSpPr>
          <p:nvPr/>
        </p:nvSpPr>
        <p:spPr bwMode="auto">
          <a:xfrm>
            <a:off x="838200" y="5661025"/>
            <a:ext cx="1444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09" name="Text Box 61"/>
          <p:cNvSpPr txBox="1">
            <a:spLocks noChangeArrowheads="1"/>
          </p:cNvSpPr>
          <p:nvPr/>
        </p:nvSpPr>
        <p:spPr bwMode="auto">
          <a:xfrm>
            <a:off x="4716463" y="6165850"/>
            <a:ext cx="9223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 sz="2400" b="1"/>
          </a:p>
        </p:txBody>
      </p:sp>
      <p:sp>
        <p:nvSpPr>
          <p:cNvPr id="27710" name="Text Box 62"/>
          <p:cNvSpPr txBox="1">
            <a:spLocks noChangeArrowheads="1"/>
          </p:cNvSpPr>
          <p:nvPr/>
        </p:nvSpPr>
        <p:spPr bwMode="auto">
          <a:xfrm>
            <a:off x="838200" y="3429000"/>
            <a:ext cx="1428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 sz="2400" b="1"/>
          </a:p>
        </p:txBody>
      </p:sp>
      <p:sp>
        <p:nvSpPr>
          <p:cNvPr id="27711" name="Line 63"/>
          <p:cNvSpPr>
            <a:spLocks noChangeShapeType="1"/>
          </p:cNvSpPr>
          <p:nvPr/>
        </p:nvSpPr>
        <p:spPr bwMode="auto">
          <a:xfrm flipV="1">
            <a:off x="825500" y="4187825"/>
            <a:ext cx="3959225" cy="1979613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12" name="Rectangle 64"/>
          <p:cNvSpPr>
            <a:spLocks noChangeArrowheads="1"/>
          </p:cNvSpPr>
          <p:nvPr/>
        </p:nvSpPr>
        <p:spPr bwMode="auto">
          <a:xfrm>
            <a:off x="4054475" y="4419600"/>
            <a:ext cx="3905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800">
                <a:latin typeface="Trebuchet MS" pitchFamily="34" charset="0"/>
                <a:ea typeface="华文行楷" pitchFamily="2" charset="-122"/>
              </a:rPr>
              <a:t>l</a:t>
            </a:r>
            <a:r>
              <a:rPr lang="en-US" altLang="zh-CN" sz="1600">
                <a:latin typeface="BatangChe" pitchFamily="49" charset="-127"/>
                <a:ea typeface="BatangChe" pitchFamily="49" charset="-127"/>
              </a:rPr>
              <a:t>1</a:t>
            </a:r>
          </a:p>
        </p:txBody>
      </p:sp>
      <p:sp>
        <p:nvSpPr>
          <p:cNvPr id="27713" name="Line 65"/>
          <p:cNvSpPr>
            <a:spLocks noChangeShapeType="1"/>
          </p:cNvSpPr>
          <p:nvPr/>
        </p:nvSpPr>
        <p:spPr bwMode="auto">
          <a:xfrm flipV="1">
            <a:off x="825500" y="4111625"/>
            <a:ext cx="3959225" cy="792163"/>
          </a:xfrm>
          <a:prstGeom prst="line">
            <a:avLst/>
          </a:prstGeom>
          <a:noFill/>
          <a:ln w="38100">
            <a:solidFill>
              <a:srgbClr val="993300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14" name="Rectangle 66"/>
          <p:cNvSpPr>
            <a:spLocks noChangeArrowheads="1"/>
          </p:cNvSpPr>
          <p:nvPr/>
        </p:nvSpPr>
        <p:spPr bwMode="auto">
          <a:xfrm>
            <a:off x="3429000" y="3733800"/>
            <a:ext cx="3905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r>
              <a:rPr lang="en-US" altLang="zh-CN" sz="2800">
                <a:latin typeface="Trebuchet MS" pitchFamily="34" charset="0"/>
                <a:ea typeface="华文行楷" pitchFamily="2" charset="-122"/>
              </a:rPr>
              <a:t>l</a:t>
            </a:r>
            <a:r>
              <a:rPr lang="en-US" altLang="zh-CN" sz="1600">
                <a:latin typeface="BatangChe" pitchFamily="49" charset="-127"/>
                <a:ea typeface="BatangChe" pitchFamily="49" charset="-127"/>
              </a:rPr>
              <a:t>2</a:t>
            </a:r>
          </a:p>
        </p:txBody>
      </p:sp>
      <p:sp>
        <p:nvSpPr>
          <p:cNvPr id="27715" name="Text Box 67"/>
          <p:cNvSpPr txBox="1">
            <a:spLocks noChangeArrowheads="1"/>
          </p:cNvSpPr>
          <p:nvPr/>
        </p:nvSpPr>
        <p:spPr bwMode="auto">
          <a:xfrm>
            <a:off x="4495800" y="4419600"/>
            <a:ext cx="6858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3399"/>
                </a:solidFill>
              </a:rPr>
              <a:t>Ｂ</a:t>
            </a:r>
          </a:p>
        </p:txBody>
      </p:sp>
      <p:sp>
        <p:nvSpPr>
          <p:cNvPr id="27716" name="Text Box 68"/>
          <p:cNvSpPr txBox="1">
            <a:spLocks noChangeArrowheads="1"/>
          </p:cNvSpPr>
          <p:nvPr/>
        </p:nvSpPr>
        <p:spPr bwMode="auto">
          <a:xfrm>
            <a:off x="3810000" y="3581400"/>
            <a:ext cx="6858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3399"/>
                </a:solidFill>
              </a:rPr>
              <a:t>Ａ</a:t>
            </a:r>
          </a:p>
        </p:txBody>
      </p:sp>
      <p:sp>
        <p:nvSpPr>
          <p:cNvPr id="27717" name="Oval 69"/>
          <p:cNvSpPr>
            <a:spLocks noChangeArrowheads="1"/>
          </p:cNvSpPr>
          <p:nvPr/>
        </p:nvSpPr>
        <p:spPr bwMode="auto">
          <a:xfrm>
            <a:off x="730250" y="6073775"/>
            <a:ext cx="179388" cy="179388"/>
          </a:xfrm>
          <a:prstGeom prst="ellipse">
            <a:avLst/>
          </a:prstGeom>
          <a:solidFill>
            <a:srgbClr val="FF0000"/>
          </a:solidFill>
          <a:ln w="9525">
            <a:solidFill>
              <a:srgbClr val="FF000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18" name="Line 70"/>
          <p:cNvSpPr>
            <a:spLocks noChangeShapeType="1"/>
          </p:cNvSpPr>
          <p:nvPr/>
        </p:nvSpPr>
        <p:spPr bwMode="auto">
          <a:xfrm>
            <a:off x="827088" y="5156200"/>
            <a:ext cx="1444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19" name="Line 71"/>
          <p:cNvSpPr>
            <a:spLocks noChangeShapeType="1"/>
          </p:cNvSpPr>
          <p:nvPr/>
        </p:nvSpPr>
        <p:spPr bwMode="auto">
          <a:xfrm flipH="1">
            <a:off x="3352800" y="4419600"/>
            <a:ext cx="0" cy="1676400"/>
          </a:xfrm>
          <a:prstGeom prst="line">
            <a:avLst/>
          </a:prstGeom>
          <a:noFill/>
          <a:ln w="38100">
            <a:solidFill>
              <a:schemeClr val="tx1"/>
            </a:solidFill>
            <a:prstDash val="lgDash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20" name="Line 72"/>
          <p:cNvSpPr>
            <a:spLocks noChangeShapeType="1"/>
          </p:cNvSpPr>
          <p:nvPr/>
        </p:nvSpPr>
        <p:spPr bwMode="auto">
          <a:xfrm>
            <a:off x="838200" y="4398963"/>
            <a:ext cx="2514600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dash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21" name="Line 73"/>
          <p:cNvSpPr>
            <a:spLocks noChangeShapeType="1"/>
          </p:cNvSpPr>
          <p:nvPr/>
        </p:nvSpPr>
        <p:spPr bwMode="auto">
          <a:xfrm>
            <a:off x="838200" y="4897438"/>
            <a:ext cx="2514600" cy="0"/>
          </a:xfrm>
          <a:prstGeom prst="line">
            <a:avLst/>
          </a:prstGeom>
          <a:noFill/>
          <a:ln w="38100">
            <a:solidFill>
              <a:schemeClr val="tx1"/>
            </a:solidFill>
            <a:prstDash val="dash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22" name="Text Box 74"/>
          <p:cNvSpPr txBox="1">
            <a:spLocks noChangeArrowheads="1"/>
          </p:cNvSpPr>
          <p:nvPr/>
        </p:nvSpPr>
        <p:spPr bwMode="auto">
          <a:xfrm>
            <a:off x="139700" y="2438400"/>
            <a:ext cx="9296400" cy="518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3300"/>
                </a:solidFill>
              </a:rPr>
              <a:t>当时间</a:t>
            </a:r>
            <a:endParaRPr lang="en-US" altLang="zh-CN" sz="2800" b="1">
              <a:solidFill>
                <a:srgbClr val="FF3300"/>
              </a:solidFill>
            </a:endParaRPr>
          </a:p>
        </p:txBody>
      </p:sp>
      <p:sp>
        <p:nvSpPr>
          <p:cNvPr id="27724" name="Text Box 76"/>
          <p:cNvSpPr txBox="1">
            <a:spLocks noChangeArrowheads="1"/>
          </p:cNvSpPr>
          <p:nvPr/>
        </p:nvSpPr>
        <p:spPr bwMode="auto">
          <a:xfrm>
            <a:off x="6096000" y="3124200"/>
            <a:ext cx="2590800" cy="204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rgbClr val="CC0066"/>
                </a:solidFill>
                <a:ea typeface="华文行楷" pitchFamily="2" charset="-122"/>
              </a:rPr>
              <a:t>你有什么新的方法解决以前的问题吗？</a:t>
            </a:r>
          </a:p>
        </p:txBody>
      </p:sp>
      <p:pic>
        <p:nvPicPr>
          <p:cNvPr id="27728" name="Picture 80" descr="gif003[1]">
            <a:hlinkClick action="ppaction://hlinkshowjump?jump=lastslide"/>
          </p:cNvPr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25" y="4763"/>
            <a:ext cx="681038" cy="68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54" name="Picture 22" descr="hua0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4567238"/>
            <a:ext cx="9144000" cy="229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304800" y="-125413"/>
            <a:ext cx="7772400" cy="1143001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>
              <a:spcAft>
                <a:spcPct val="10000"/>
              </a:spcAft>
            </a:pPr>
            <a:endParaRPr lang="en-US" sz="5400" b="1">
              <a:solidFill>
                <a:srgbClr val="FFFF99"/>
              </a:solidFill>
              <a:effectLst>
                <a:outerShdw blurRad="38100" dist="38100" dir="2700000" algn="tl">
                  <a:srgbClr val="000000"/>
                </a:outerShdw>
              </a:effectLst>
              <a:ea typeface="MS UI Gothic" pitchFamily="34" charset="-128"/>
            </a:endParaRPr>
          </a:p>
        </p:txBody>
      </p:sp>
      <p:sp>
        <p:nvSpPr>
          <p:cNvPr id="18437" name="Text Box 5"/>
          <p:cNvSpPr txBox="1">
            <a:spLocks noChangeArrowheads="1"/>
          </p:cNvSpPr>
          <p:nvPr/>
        </p:nvSpPr>
        <p:spPr bwMode="auto">
          <a:xfrm>
            <a:off x="4800600" y="2057400"/>
            <a:ext cx="26654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57150" algn="ctr">
                <a:solidFill>
                  <a:schemeClr val="accent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algn="ctr" eaLnBrk="0" hangingPunct="0">
              <a:spcBef>
                <a:spcPct val="50000"/>
              </a:spcBef>
            </a:pPr>
            <a:r>
              <a:rPr lang="en-US" altLang="zh-CN" sz="3600" b="1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sym typeface="Wingdings" pitchFamily="2" charset="2"/>
              </a:rPr>
              <a:t>7.8</a:t>
            </a:r>
            <a:endParaRPr lang="en-US" altLang="zh-CN" sz="3600" b="1">
              <a:solidFill>
                <a:srgbClr val="660033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maze" pitchFamily="34" charset="0"/>
              <a:ea typeface="Gulim" pitchFamily="34" charset="-127"/>
              <a:sym typeface="Wingdings" pitchFamily="2" charset="2"/>
            </a:endParaRPr>
          </a:p>
        </p:txBody>
      </p:sp>
      <p:grpSp>
        <p:nvGrpSpPr>
          <p:cNvPr id="18438" name="Group 6"/>
          <p:cNvGrpSpPr>
            <a:grpSpLocks noChangeAspect="1"/>
          </p:cNvGrpSpPr>
          <p:nvPr/>
        </p:nvGrpSpPr>
        <p:grpSpPr>
          <a:xfrm>
            <a:off x="1835150" y="1773238"/>
            <a:ext cx="3586163" cy="1331912"/>
            <a:chOff x="1338" y="2470"/>
            <a:chExt cx="2585" cy="960"/>
          </a:xfrm>
        </p:grpSpPr>
        <p:pic>
          <p:nvPicPr>
            <p:cNvPr id="18439" name="Picture 7" descr="booksandletters13[1]"/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338" y="2470"/>
              <a:ext cx="1306" cy="9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8440" name="Group 8"/>
            <p:cNvGrpSpPr>
              <a:grpSpLocks noChangeAspect="1"/>
            </p:cNvGrpSpPr>
            <p:nvPr/>
          </p:nvGrpSpPr>
          <p:grpSpPr>
            <a:xfrm>
              <a:off x="2620" y="2659"/>
              <a:ext cx="1303" cy="634"/>
              <a:chOff x="2620" y="2659"/>
              <a:chExt cx="1303" cy="634"/>
            </a:xfrm>
          </p:grpSpPr>
          <p:sp>
            <p:nvSpPr>
              <p:cNvPr id="18441" name="Rectangle 9"/>
              <p:cNvSpPr>
                <a:spLocks noChangeAspect="1" noChangeArrowheads="1"/>
              </p:cNvSpPr>
              <p:nvPr/>
            </p:nvSpPr>
            <p:spPr bwMode="auto">
              <a:xfrm>
                <a:off x="3029" y="3154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42" name="Rectangle 10"/>
              <p:cNvSpPr>
                <a:spLocks noChangeAspect="1" noChangeArrowheads="1"/>
              </p:cNvSpPr>
              <p:nvPr/>
            </p:nvSpPr>
            <p:spPr bwMode="auto">
              <a:xfrm>
                <a:off x="3165" y="3154"/>
                <a:ext cx="81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43" name="Rectangle 11"/>
              <p:cNvSpPr>
                <a:spLocks noChangeAspect="1" noChangeArrowheads="1"/>
              </p:cNvSpPr>
              <p:nvPr/>
            </p:nvSpPr>
            <p:spPr bwMode="auto">
              <a:xfrm>
                <a:off x="3300" y="3154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44" name="Rectangle 12"/>
              <p:cNvSpPr>
                <a:spLocks noChangeAspect="1" noChangeArrowheads="1"/>
              </p:cNvSpPr>
              <p:nvPr/>
            </p:nvSpPr>
            <p:spPr bwMode="auto">
              <a:xfrm>
                <a:off x="3435" y="3154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45" name="Rectangle 13"/>
              <p:cNvSpPr>
                <a:spLocks noChangeAspect="1" noChangeArrowheads="1"/>
              </p:cNvSpPr>
              <p:nvPr/>
            </p:nvSpPr>
            <p:spPr bwMode="auto">
              <a:xfrm>
                <a:off x="3571" y="3154"/>
                <a:ext cx="81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46" name="Rectangle 14"/>
              <p:cNvSpPr>
                <a:spLocks noChangeAspect="1" noChangeArrowheads="1"/>
              </p:cNvSpPr>
              <p:nvPr/>
            </p:nvSpPr>
            <p:spPr bwMode="auto">
              <a:xfrm>
                <a:off x="3706" y="3154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47" name="Rectangle 15"/>
              <p:cNvSpPr>
                <a:spLocks noChangeAspect="1" noChangeArrowheads="1"/>
              </p:cNvSpPr>
              <p:nvPr/>
            </p:nvSpPr>
            <p:spPr bwMode="auto">
              <a:xfrm>
                <a:off x="3842" y="3154"/>
                <a:ext cx="81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48" name="WordArt 16" descr="20041213522068548"/>
              <p:cNvSpPr>
                <a:spLocks noChangeAspect="1" noChangeArrowheads="1" noChangeShapeType="1" noTextEdit="1"/>
              </p:cNvSpPr>
              <p:nvPr/>
            </p:nvSpPr>
            <p:spPr bwMode="auto">
              <a:xfrm>
                <a:off x="2699" y="2659"/>
                <a:ext cx="1214" cy="436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pPr algn="ctr"/>
                <a:r>
                  <a:rPr lang="zh-CN" altLang="en-US" sz="3600" b="1" kern="10">
                    <a:ln w="12700">
                      <a:solidFill>
                        <a:srgbClr val="FF0000"/>
                      </a:solidFill>
                      <a:round/>
                    </a:ln>
                    <a:blipFill dpi="0" rotWithShape="0">
                      <a:blip r:embed="rId4"/>
                      <a:stretch>
                        <a:fillRect/>
                      </a:stretch>
                    </a:blipFill>
                    <a:effectLst>
                      <a:outerShdw dist="45791" dir="2021404" algn="ctr" rotWithShape="0">
                        <a:srgbClr val="808080"/>
                      </a:outerShdw>
                    </a:effectLst>
                    <a:latin typeface="华文行楷"/>
                    <a:ea typeface="华文行楷"/>
                  </a:rPr>
                  <a:t>习 题</a:t>
                </a:r>
              </a:p>
            </p:txBody>
          </p:sp>
          <p:sp>
            <p:nvSpPr>
              <p:cNvPr id="18449" name="Rectangle 17"/>
              <p:cNvSpPr>
                <a:spLocks noChangeAspect="1" noChangeArrowheads="1"/>
              </p:cNvSpPr>
              <p:nvPr/>
            </p:nvSpPr>
            <p:spPr bwMode="auto">
              <a:xfrm>
                <a:off x="2620" y="3158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50" name="Rectangle 18"/>
              <p:cNvSpPr>
                <a:spLocks noChangeAspect="1" noChangeArrowheads="1"/>
              </p:cNvSpPr>
              <p:nvPr/>
            </p:nvSpPr>
            <p:spPr bwMode="auto">
              <a:xfrm>
                <a:off x="2756" y="3158"/>
                <a:ext cx="81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51" name="Rectangle 19"/>
              <p:cNvSpPr>
                <a:spLocks noChangeAspect="1" noChangeArrowheads="1"/>
              </p:cNvSpPr>
              <p:nvPr/>
            </p:nvSpPr>
            <p:spPr bwMode="auto">
              <a:xfrm>
                <a:off x="2891" y="3158"/>
                <a:ext cx="82" cy="135"/>
              </a:xfrm>
              <a:prstGeom prst="rect">
                <a:avLst/>
              </a:prstGeom>
              <a:solidFill>
                <a:srgbClr val="006666"/>
              </a:solidFill>
              <a:ln w="12700" algn="ctr">
                <a:solidFill>
                  <a:schemeClr val="hlink"/>
                </a:solidFill>
                <a:miter lim="800000"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/>
                    <a:ea typeface="宋体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452" name="Rectangle 20"/>
          <p:cNvSpPr>
            <a:spLocks noChangeArrowheads="1"/>
          </p:cNvSpPr>
          <p:nvPr/>
        </p:nvSpPr>
        <p:spPr bwMode="auto">
          <a:xfrm>
            <a:off x="3200400" y="2971800"/>
            <a:ext cx="2514600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eaLnBrk="0" hangingPunct="0"/>
            <a:r>
              <a:rPr lang="en-US" altLang="zh-CN" sz="6600" b="1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    </a:t>
            </a:r>
            <a:r>
              <a:rPr lang="en-US" altLang="zh-CN" sz="3200" b="1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1</a:t>
            </a:r>
            <a:r>
              <a:rPr lang="zh-CN" altLang="en-US" sz="3200" b="1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，</a:t>
            </a:r>
            <a:r>
              <a:rPr lang="en-US" altLang="zh-CN" sz="3200" b="1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  <a:ea typeface="Arial Unicode MS" pitchFamily="34" charset="-122"/>
                <a:cs typeface="Arial Unicode MS" pitchFamily="34" charset="-122"/>
                <a:sym typeface="Wingdings" pitchFamily="2" charset="2"/>
              </a:rPr>
              <a:t>2</a:t>
            </a:r>
          </a:p>
        </p:txBody>
      </p:sp>
      <p:sp>
        <p:nvSpPr>
          <p:cNvPr id="18453" name="Text Box 21"/>
          <p:cNvSpPr txBox="1">
            <a:spLocks noChangeArrowheads="1"/>
          </p:cNvSpPr>
          <p:nvPr/>
        </p:nvSpPr>
        <p:spPr bwMode="auto">
          <a:xfrm>
            <a:off x="3124200" y="533400"/>
            <a:ext cx="4038600" cy="1098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solidFill>
                  <a:srgbClr val="FF3300"/>
                </a:solidFill>
                <a:ea typeface="华文彩云" pitchFamily="2" charset="-122"/>
              </a:rPr>
              <a:t>作业：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64" name="Picture 4" descr="hua00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601913"/>
            <a:ext cx="9144000" cy="4256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533400" y="762000"/>
            <a:ext cx="8229600" cy="344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8800">
                <a:solidFill>
                  <a:srgbClr val="FF3300"/>
                </a:solidFill>
                <a:ea typeface="华文新魏" pitchFamily="2" charset="-122"/>
              </a:rPr>
              <a:t>谢谢你的合作！</a:t>
            </a:r>
          </a:p>
          <a:p>
            <a:pPr>
              <a:spcBef>
                <a:spcPct val="50000"/>
              </a:spcBef>
            </a:pPr>
            <a:r>
              <a:rPr lang="zh-CN" altLang="en-US" sz="8800">
                <a:solidFill>
                  <a:srgbClr val="FF3300"/>
                </a:solidFill>
                <a:ea typeface="华文行楷" pitchFamily="2" charset="-122"/>
              </a:rPr>
              <a:t>       再见！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3" name="Text Box 3"/>
          <p:cNvSpPr txBox="1">
            <a:spLocks noChangeArrowheads="1"/>
          </p:cNvSpPr>
          <p:nvPr/>
        </p:nvSpPr>
        <p:spPr bwMode="auto">
          <a:xfrm>
            <a:off x="1558925" y="1700213"/>
            <a:ext cx="6134100" cy="221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zh-CN" altLang="en-US" sz="6600" b="1">
                <a:solidFill>
                  <a:srgbClr val="F550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itchFamily="2" charset="-122"/>
                <a:ea typeface="华文中宋" pitchFamily="2" charset="-122"/>
              </a:rPr>
              <a:t>二元一次方程</a:t>
            </a:r>
            <a:r>
              <a:rPr kumimoji="1" lang="zh-CN" altLang="en-US" sz="6000" b="1">
                <a:solidFill>
                  <a:srgbClr val="F550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itchFamily="2" charset="-122"/>
                <a:ea typeface="华文中宋" pitchFamily="2" charset="-122"/>
              </a:rPr>
              <a:t>与</a:t>
            </a:r>
            <a:r>
              <a:rPr kumimoji="1" lang="zh-CN" altLang="en-US" sz="7200" b="1">
                <a:solidFill>
                  <a:srgbClr val="F550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中宋" pitchFamily="2" charset="-122"/>
                <a:ea typeface="华文中宋" pitchFamily="2" charset="-122"/>
              </a:rPr>
              <a:t>一次函数</a:t>
            </a:r>
          </a:p>
        </p:txBody>
      </p:sp>
      <p:sp>
        <p:nvSpPr>
          <p:cNvPr id="5" name="矩形 4"/>
          <p:cNvSpPr/>
          <p:nvPr/>
        </p:nvSpPr>
        <p:spPr>
          <a:xfrm>
            <a:off x="4551715" y="5619750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/>
                <a:cs typeface="+mn-cs"/>
              </a:defRPr>
            </a:lvl9pPr>
          </a:lstStyle>
          <a:p>
            <a:pPr marL="342900" indent="-342900" algn="ctr">
              <a:lnSpc>
                <a:spcPct val="110000"/>
              </a:lnSpc>
              <a:defRPr/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https://d.book118.com/327161033156006046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45">
      <vt:lpstr>Arial</vt:lpstr>
      <vt:lpstr>Calibri</vt:lpstr>
      <vt:lpstr>宋体</vt:lpstr>
      <vt:lpstr>华文行楷</vt:lpstr>
      <vt:lpstr>微软雅黑</vt:lpstr>
      <vt:lpstr>Book Antiqua</vt:lpstr>
      <vt:lpstr>黑体</vt:lpstr>
      <vt:lpstr>Arial Unicode MS</vt:lpstr>
      <vt:lpstr>Wingdings</vt:lpstr>
      <vt:lpstr>Times New Roman</vt:lpstr>
      <vt:lpstr>新宋体</vt:lpstr>
      <vt:lpstr>MS UI Gothic</vt:lpstr>
      <vt:lpstr>Symbol</vt:lpstr>
      <vt:lpstr>华文新魏</vt:lpstr>
      <vt:lpstr>MS PGothic</vt:lpstr>
      <vt:lpstr>幼圆</vt:lpstr>
      <vt:lpstr>楷体_GB2312</vt:lpstr>
      <vt:lpstr>方正姚体</vt:lpstr>
      <vt:lpstr>Trebuchet MS</vt:lpstr>
      <vt:lpstr>BatangChe</vt:lpstr>
      <vt:lpstr>Amaze</vt:lpstr>
      <vt:lpstr>Gulim</vt:lpstr>
      <vt:lpstr>Monotype Corsiva</vt:lpstr>
      <vt:lpstr>华文彩云</vt:lpstr>
      <vt:lpstr>华文中宋</vt:lpstr>
      <vt:lpstr>Office Theme</vt:lpstr>
      <vt:lpstr>PowerPoint Presentation</vt:lpstr>
      <vt:lpstr>PowerPoint Presentation</vt:lpstr>
      <vt:lpstr>PowerPoint Presentation</vt:lpstr>
      <vt:lpstr>PowerPoint Presentation</vt:lpstr>
      <vt:lpstr>用图象法 解 行程问题</vt:lpstr>
      <vt:lpstr>用方程 解 行程问题</vt:lpstr>
      <vt:lpstr>求出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2024-09-22T04:53:17.255</cp:lastPrinted>
  <dcterms:created xsi:type="dcterms:W3CDTF">2024-09-21T20:53:17Z</dcterms:created>
  <dcterms:modified xsi:type="dcterms:W3CDTF">2024-09-21T20:53:19Z</dcterms:modified>
</cp:coreProperties>
</file>