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9427464" cy="7070598"/>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2E5463-AA49-4D5D-8DDE-06222BFB9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82B1B-0EE5-470E-9877-9DC632FE3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93A7C6-8D18-4AB1-9579-3D2359640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6DFE73-CD78-4780-B29B-4D42C346D3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6FCEAC-7594-4234-8826-9A66E951CC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7522AA-C8BD-49E8-AE74-C48976D000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B78322-E12C-4DA1-8780-3F75A9C882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451165-B5E9-45BC-8213-45744B6A24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6B9BBD-EF9D-4F2B-8990-F4FCFA212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3648E8-3327-44B2-8218-2DC3627E0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90CA5-92C2-47D7-9041-4A2EB5C9D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9" name="标题 8"/>
          <p:cNvSpPr>
            <a:spLocks noGrp="1"/>
          </p:cNvSpPr>
          <p:nvPr>
            <p:ph type="ctrTitle"/>
          </p:nvPr>
        </p:nvSpPr>
        <p:spPr>
          <a:xfrm>
            <a:off x="549935" y="1414119"/>
            <a:ext cx="8095049" cy="1885493"/>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774"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zh-CN" altLang="en-US"/>
              <a:t>单击此处编辑母版标题样式</a:t>
            </a:r>
            <a:endParaRPr kumimoji="0" lang="en-US"/>
          </a:p>
        </p:txBody>
      </p:sp>
      <p:sp>
        <p:nvSpPr>
          <p:cNvPr id="17" name="副标题 16"/>
          <p:cNvSpPr>
            <a:spLocks noGrp="1"/>
          </p:cNvSpPr>
          <p:nvPr>
            <p:ph type="subTitle" idx="1"/>
          </p:nvPr>
        </p:nvSpPr>
        <p:spPr>
          <a:xfrm>
            <a:off x="549935" y="3328621"/>
            <a:ext cx="8098192" cy="1806931"/>
          </a:xfrm>
        </p:spPr>
        <p:txBody>
          <a:bodyPr lIns="0" rIns="18288"/>
          <a:lstStyle>
            <a:lvl1pPr marL="0" marR="47137" indent="0" algn="r">
              <a:buNone/>
              <a:defRPr>
                <a:solidFill>
                  <a:schemeClr val="tx1"/>
                </a:solidFill>
              </a:defRPr>
            </a:lvl1pPr>
            <a:lvl2pPr marL="471373" indent="0" algn="ctr">
              <a:buNone/>
            </a:lvl2pPr>
            <a:lvl3pPr marL="942746" indent="0" algn="ctr">
              <a:buNone/>
            </a:lvl3pPr>
            <a:lvl4pPr marL="1414120" indent="0" algn="ctr">
              <a:buNone/>
            </a:lvl4pPr>
            <a:lvl5pPr marL="1885493" indent="0" algn="ctr">
              <a:buNone/>
            </a:lvl5pPr>
            <a:lvl6pPr marL="2356866" indent="0" algn="ctr">
              <a:buNone/>
            </a:lvl6pPr>
            <a:lvl7pPr marL="2828239" indent="0" algn="ctr">
              <a:buNone/>
            </a:lvl7pPr>
            <a:lvl8pPr marL="3299613" indent="0" algn="ctr">
              <a:buNone/>
            </a:lvl8pPr>
            <a:lvl9pPr marL="3770986" indent="0" algn="ctr">
              <a:buNone/>
            </a:lvl9pPr>
          </a:lstStyle>
          <a:p>
            <a:r>
              <a:rPr kumimoji="0" lang="zh-CN" altLang="en-US"/>
              <a:t>单击此处编辑母版副标题样式</a:t>
            </a:r>
            <a:endParaRPr kumimoji="0" lang="en-US"/>
          </a:p>
        </p:txBody>
      </p:sp>
      <p:sp>
        <p:nvSpPr>
          <p:cNvPr id="30" name="日期占位符 29"/>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19" name="页脚占位符 18"/>
          <p:cNvSpPr>
            <a:spLocks noGrp="1"/>
          </p:cNvSpPr>
          <p:nvPr>
            <p:ph type="ftr" sz="quarter" idx="11"/>
          </p:nvPr>
        </p:nvSpPr>
        <p:spPr/>
        <p:txBody>
          <a:bodyPr/>
          <a:lstStyle/>
          <a:p>
            <a:endParaRPr lang="zh-CN" altLang="en-US"/>
          </a:p>
        </p:txBody>
      </p:sp>
      <p:sp>
        <p:nvSpPr>
          <p:cNvPr id="27" name="灯片编号占位符 2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546793" y="1357555"/>
            <a:ext cx="8013344" cy="1404692"/>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774" b="1" cap="none" baseline="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zh-CN" altLang="en-US"/>
              <a:t>单击此处编辑母版标题样式</a:t>
            </a:r>
            <a:endParaRPr kumimoji="0" lang="en-US"/>
          </a:p>
        </p:txBody>
      </p:sp>
      <p:sp>
        <p:nvSpPr>
          <p:cNvPr id="3" name="文本占位符 2"/>
          <p:cNvSpPr>
            <a:spLocks noGrp="1"/>
          </p:cNvSpPr>
          <p:nvPr>
            <p:ph type="body" idx="1"/>
          </p:nvPr>
        </p:nvSpPr>
        <p:spPr>
          <a:xfrm>
            <a:off x="546793" y="2788508"/>
            <a:ext cx="8013344" cy="1556513"/>
          </a:xfrm>
        </p:spPr>
        <p:txBody>
          <a:bodyPr lIns="45720" rIns="45720" anchor="t"/>
          <a:lstStyle>
            <a:lvl1pPr marL="0" indent="0">
              <a:buNone/>
              <a:defRPr sz="2268">
                <a:solidFill>
                  <a:schemeClr val="tx1"/>
                </a:solidFill>
              </a:defRPr>
            </a:lvl1pPr>
            <a:lvl2pPr>
              <a:buNone/>
              <a:defRPr sz="1856">
                <a:solidFill>
                  <a:schemeClr val="tx1">
                    <a:tint val="75000"/>
                  </a:schemeClr>
                </a:solidFill>
              </a:defRPr>
            </a:lvl2pPr>
            <a:lvl3pPr>
              <a:buNone/>
              <a:defRPr sz="1650">
                <a:solidFill>
                  <a:schemeClr val="tx1">
                    <a:tint val="75000"/>
                  </a:schemeClr>
                </a:solidFill>
              </a:defRPr>
            </a:lvl3pPr>
            <a:lvl4pPr>
              <a:buNone/>
              <a:defRPr sz="1443">
                <a:solidFill>
                  <a:schemeClr val="tx1">
                    <a:tint val="75000"/>
                  </a:schemeClr>
                </a:solidFill>
              </a:defRPr>
            </a:lvl4pPr>
            <a:lvl5pPr>
              <a:buNone/>
              <a:defRPr sz="1443">
                <a:solidFill>
                  <a:schemeClr val="tx1">
                    <a:tint val="75000"/>
                  </a:schemeClr>
                </a:solidFill>
              </a:defRPr>
            </a:lvl5pPr>
          </a:lstStyle>
          <a:p>
            <a:pPr lvl="0" eaLnBrk="1" latinLnBrk="0" hangingPunct="1"/>
            <a:r>
              <a:rPr kumimoji="0" lang="zh-CN" altLang="en-US"/>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704088"/>
            <a:ext cx="8229600" cy="1143000"/>
          </a:xfrm>
        </p:spPr>
        <p:txBody>
          <a:bodyPr/>
          <a:lstStyle/>
          <a:p>
            <a:r>
              <a:rPr kumimoji="0" lang="zh-CN" altLang="en-US"/>
              <a:t>单击此处编辑母版标题样式</a:t>
            </a:r>
            <a:endParaRPr kumimoji="0" lang="en-US"/>
          </a:p>
        </p:txBody>
      </p:sp>
      <p:sp>
        <p:nvSpPr>
          <p:cNvPr id="3" name="内容占位符 2"/>
          <p:cNvSpPr>
            <a:spLocks noGrp="1"/>
          </p:cNvSpPr>
          <p:nvPr>
            <p:ph sz="half" idx="1"/>
          </p:nvPr>
        </p:nvSpPr>
        <p:spPr>
          <a:xfrm>
            <a:off x="471373" y="1979607"/>
            <a:ext cx="4163797" cy="4572320"/>
          </a:xfrm>
        </p:spPr>
        <p:txBody>
          <a:bodyPr/>
          <a:lstStyle>
            <a:lvl1pPr>
              <a:defRPr sz="2681"/>
            </a:lvl1pPr>
            <a:lvl2pPr>
              <a:defRPr sz="2474"/>
            </a:lvl2pPr>
            <a:lvl3pPr>
              <a:defRPr sz="2062"/>
            </a:lvl3pPr>
            <a:lvl4pPr>
              <a:defRPr sz="1856"/>
            </a:lvl4pPr>
            <a:lvl5pPr>
              <a:defRPr sz="1856"/>
            </a:lvl5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4" name="内容占位符 3"/>
          <p:cNvSpPr>
            <a:spLocks noGrp="1"/>
          </p:cNvSpPr>
          <p:nvPr>
            <p:ph sz="half" idx="2"/>
          </p:nvPr>
        </p:nvSpPr>
        <p:spPr>
          <a:xfrm>
            <a:off x="4792294" y="1979607"/>
            <a:ext cx="4163797" cy="4572320"/>
          </a:xfrm>
        </p:spPr>
        <p:txBody>
          <a:bodyPr/>
          <a:lstStyle>
            <a:lvl1pPr>
              <a:defRPr sz="2681"/>
            </a:lvl1pPr>
            <a:lvl2pPr>
              <a:defRPr sz="2474"/>
            </a:lvl2pPr>
            <a:lvl3pPr>
              <a:defRPr sz="2062"/>
            </a:lvl3pPr>
            <a:lvl4pPr>
              <a:defRPr sz="1856"/>
            </a:lvl4pPr>
            <a:lvl5pPr>
              <a:defRPr sz="1856"/>
            </a:lvl5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704088"/>
            <a:ext cx="8229600" cy="1143000"/>
          </a:xfrm>
        </p:spPr>
        <p:txBody>
          <a:bodyPr tIns="45720" anchor="b"/>
          <a:lstStyle>
            <a:lvl1pPr>
              <a:defRPr/>
            </a:lvl1pPr>
          </a:lstStyle>
          <a:p>
            <a:r>
              <a:rPr kumimoji="0" lang="zh-CN" altLang="en-US"/>
              <a:t>单击此处编辑母版标题样式</a:t>
            </a:r>
            <a:endParaRPr kumimoji="0" lang="en-US"/>
          </a:p>
        </p:txBody>
      </p:sp>
      <p:sp>
        <p:nvSpPr>
          <p:cNvPr id="3" name="文本占位符 2"/>
          <p:cNvSpPr>
            <a:spLocks noGrp="1"/>
          </p:cNvSpPr>
          <p:nvPr>
            <p:ph type="body" idx="1"/>
          </p:nvPr>
        </p:nvSpPr>
        <p:spPr>
          <a:xfrm>
            <a:off x="471373" y="1912761"/>
            <a:ext cx="4165434" cy="679792"/>
          </a:xfrm>
        </p:spPr>
        <p:txBody>
          <a:bodyPr lIns="45720" tIns="0" rIns="45720" bIns="0" anchor="ctr">
            <a:noAutofit/>
          </a:bodyPr>
          <a:lstStyle>
            <a:lvl1pPr marL="0" indent="0">
              <a:buNone/>
              <a:defRPr sz="2474" b="1" cap="none" baseline="0">
                <a:solidFill>
                  <a:schemeClr val="tx2"/>
                </a:solidFill>
                <a:effectLst/>
              </a:defRPr>
            </a:lvl1pPr>
            <a:lvl2pPr>
              <a:buNone/>
              <a:defRPr sz="2062" b="1"/>
            </a:lvl2pPr>
            <a:lvl3pPr>
              <a:buNone/>
              <a:defRPr sz="1856" b="1"/>
            </a:lvl3pPr>
            <a:lvl4pPr>
              <a:buNone/>
              <a:defRPr sz="1650" b="1"/>
            </a:lvl4pPr>
            <a:lvl5pPr>
              <a:buNone/>
              <a:defRPr sz="1650" b="1"/>
            </a:lvl5pPr>
          </a:lstStyle>
          <a:p>
            <a:pPr lvl="0" eaLnBrk="1" latinLnBrk="0" hangingPunct="1"/>
            <a:r>
              <a:rPr kumimoji="0" lang="zh-CN" altLang="en-US"/>
              <a:t>单击此处编辑母版文本样式</a:t>
            </a:r>
          </a:p>
        </p:txBody>
      </p:sp>
      <p:sp>
        <p:nvSpPr>
          <p:cNvPr id="4" name="文本占位符 3"/>
          <p:cNvSpPr>
            <a:spLocks noGrp="1"/>
          </p:cNvSpPr>
          <p:nvPr>
            <p:ph type="body" sz="half" idx="3"/>
          </p:nvPr>
        </p:nvSpPr>
        <p:spPr>
          <a:xfrm>
            <a:off x="4789021" y="1917410"/>
            <a:ext cx="4167070" cy="675143"/>
          </a:xfrm>
        </p:spPr>
        <p:txBody>
          <a:bodyPr lIns="45720" tIns="0" rIns="45720" bIns="0" anchor="ctr"/>
          <a:lstStyle>
            <a:lvl1pPr marL="0" indent="0">
              <a:buNone/>
              <a:defRPr sz="2474" b="1" cap="none" baseline="0">
                <a:solidFill>
                  <a:schemeClr val="tx2"/>
                </a:solidFill>
                <a:effectLst/>
              </a:defRPr>
            </a:lvl1pPr>
            <a:lvl2pPr>
              <a:buNone/>
              <a:defRPr sz="2062" b="1"/>
            </a:lvl2pPr>
            <a:lvl3pPr>
              <a:buNone/>
              <a:defRPr sz="1856" b="1"/>
            </a:lvl3pPr>
            <a:lvl4pPr>
              <a:buNone/>
              <a:defRPr sz="1650" b="1"/>
            </a:lvl4pPr>
            <a:lvl5pPr>
              <a:buNone/>
              <a:defRPr sz="1650" b="1"/>
            </a:lvl5pPr>
          </a:lstStyle>
          <a:p>
            <a:pPr lvl="0" eaLnBrk="1" latinLnBrk="0" hangingPunct="1"/>
            <a:r>
              <a:rPr kumimoji="0" lang="zh-CN" altLang="en-US"/>
              <a:t>单击此处编辑母版文本样式</a:t>
            </a:r>
          </a:p>
        </p:txBody>
      </p:sp>
      <p:sp>
        <p:nvSpPr>
          <p:cNvPr id="5" name="内容占位符 4"/>
          <p:cNvSpPr>
            <a:spLocks noGrp="1"/>
          </p:cNvSpPr>
          <p:nvPr>
            <p:ph sz="quarter" idx="2"/>
          </p:nvPr>
        </p:nvSpPr>
        <p:spPr>
          <a:xfrm>
            <a:off x="471373" y="2592553"/>
            <a:ext cx="4165434" cy="3964937"/>
          </a:xfrm>
        </p:spPr>
        <p:txBody>
          <a:bodyPr tIns="0"/>
          <a:lstStyle>
            <a:lvl1pPr>
              <a:defRPr sz="2268"/>
            </a:lvl1pPr>
            <a:lvl2pPr>
              <a:defRPr sz="2062"/>
            </a:lvl2pPr>
            <a:lvl3pPr>
              <a:defRPr sz="1856"/>
            </a:lvl3pPr>
            <a:lvl4pPr>
              <a:defRPr sz="1650"/>
            </a:lvl4pPr>
            <a:lvl5pPr>
              <a:defRPr sz="1650"/>
            </a:lvl5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6" name="内容占位符 5"/>
          <p:cNvSpPr>
            <a:spLocks noGrp="1"/>
          </p:cNvSpPr>
          <p:nvPr>
            <p:ph sz="quarter" idx="4"/>
          </p:nvPr>
        </p:nvSpPr>
        <p:spPr>
          <a:xfrm>
            <a:off x="4789021" y="2592553"/>
            <a:ext cx="4167070" cy="3964937"/>
          </a:xfrm>
        </p:spPr>
        <p:txBody>
          <a:bodyPr tIns="0"/>
          <a:lstStyle>
            <a:lvl1pPr>
              <a:defRPr sz="2268"/>
            </a:lvl1pPr>
            <a:lvl2pPr>
              <a:defRPr sz="2062"/>
            </a:lvl2pPr>
            <a:lvl3pPr>
              <a:defRPr sz="1856"/>
            </a:lvl3pPr>
            <a:lvl4pPr>
              <a:defRPr sz="1650"/>
            </a:lvl4pPr>
            <a:lvl5pPr>
              <a:defRPr sz="1650"/>
            </a:lvl5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71373" y="725915"/>
            <a:ext cx="8563280" cy="1178433"/>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155" b="0">
                <a:ln>
                  <a:noFill/>
                </a:ln>
                <a:solidFill>
                  <a:schemeClr val="tx2"/>
                </a:solidFill>
                <a:effectLst/>
                <a:latin typeface="+mj-lt"/>
                <a:ea typeface="+mj-ea"/>
                <a:cs typeface="+mj-cs"/>
              </a:defRPr>
            </a:lvl1pPr>
          </a:lstStyle>
          <a:p>
            <a:r>
              <a:rPr kumimoji="0" lang="zh-CN" altLang="en-US"/>
              <a:t>单击此处编辑母版标题样式</a:t>
            </a:r>
            <a:endParaRPr kumimoji="0" 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07060" y="530297"/>
            <a:ext cx="2828239" cy="1198074"/>
          </a:xfrm>
        </p:spPr>
        <p:txBody>
          <a:bodyPr lIns="0" anchor="b">
            <a:noAutofit/>
          </a:bodyPr>
          <a:lstStyle>
            <a:lvl1pPr algn="l" rtl="0">
              <a:spcBef>
                <a:spcPct val="0"/>
              </a:spcBef>
              <a:buNone/>
              <a:defRPr sz="2681" b="0">
                <a:ln>
                  <a:noFill/>
                </a:ln>
                <a:solidFill>
                  <a:schemeClr val="tx2"/>
                </a:solidFill>
                <a:effectLst/>
                <a:latin typeface="+mj-lt"/>
                <a:ea typeface="+mj-ea"/>
                <a:cs typeface="+mj-cs"/>
              </a:defRPr>
            </a:lvl1pPr>
          </a:lstStyle>
          <a:p>
            <a:r>
              <a:rPr kumimoji="0" lang="zh-CN" altLang="en-US"/>
              <a:t>单击此处编辑母版标题样式</a:t>
            </a:r>
            <a:endParaRPr kumimoji="0" lang="en-US"/>
          </a:p>
        </p:txBody>
      </p:sp>
      <p:sp>
        <p:nvSpPr>
          <p:cNvPr id="3" name="文本占位符 2"/>
          <p:cNvSpPr>
            <a:spLocks noGrp="1"/>
          </p:cNvSpPr>
          <p:nvPr>
            <p:ph type="body" idx="2"/>
          </p:nvPr>
        </p:nvSpPr>
        <p:spPr>
          <a:xfrm>
            <a:off x="707060" y="1728368"/>
            <a:ext cx="2828239" cy="4713732"/>
          </a:xfrm>
        </p:spPr>
        <p:txBody>
          <a:bodyPr lIns="18288" rIns="18288"/>
          <a:lstStyle>
            <a:lvl1pPr marL="0" indent="0" algn="l">
              <a:buNone/>
              <a:defRPr sz="1443"/>
            </a:lvl1pPr>
            <a:lvl2pPr indent="0" algn="l">
              <a:buNone/>
              <a:defRPr sz="1237"/>
            </a:lvl2pPr>
            <a:lvl3pPr indent="0" algn="l">
              <a:buNone/>
              <a:defRPr sz="1031"/>
            </a:lvl3pPr>
            <a:lvl4pPr indent="0" algn="l">
              <a:buNone/>
              <a:defRPr sz="928"/>
            </a:lvl4pPr>
            <a:lvl5pPr indent="0" algn="l">
              <a:buNone/>
              <a:defRPr sz="928"/>
            </a:lvl5pPr>
          </a:lstStyle>
          <a:p>
            <a:pPr lvl="0" eaLnBrk="1" latinLnBrk="0" hangingPunct="1"/>
            <a:r>
              <a:rPr kumimoji="0" lang="zh-CN" altLang="en-US"/>
              <a:t>单击此处编辑母版文本样式</a:t>
            </a:r>
          </a:p>
        </p:txBody>
      </p:sp>
      <p:sp>
        <p:nvSpPr>
          <p:cNvPr id="4" name="内容占位符 3"/>
          <p:cNvSpPr>
            <a:spLocks noGrp="1"/>
          </p:cNvSpPr>
          <p:nvPr>
            <p:ph sz="half" idx="1"/>
          </p:nvPr>
        </p:nvSpPr>
        <p:spPr>
          <a:xfrm>
            <a:off x="3685877" y="1728368"/>
            <a:ext cx="5270214" cy="4713732"/>
          </a:xfrm>
        </p:spPr>
        <p:txBody>
          <a:bodyPr tIns="0"/>
          <a:lstStyle>
            <a:lvl1pPr>
              <a:defRPr sz="2887"/>
            </a:lvl1pPr>
            <a:lvl2pPr>
              <a:defRPr sz="2681"/>
            </a:lvl2pPr>
            <a:lvl3pPr>
              <a:defRPr sz="2474"/>
            </a:lvl3pPr>
            <a:lvl4pPr>
              <a:defRPr sz="2062"/>
            </a:lvl4pPr>
            <a:lvl5pPr>
              <a:defRPr sz="1856"/>
            </a:lvl5pPr>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9" name="单圆角矩形 8"/>
          <p:cNvSpPr/>
          <p:nvPr/>
        </p:nvSpPr>
        <p:spPr>
          <a:xfrm rot="420000" flipV="1">
            <a:off x="3263892" y="1142428"/>
            <a:ext cx="5420792" cy="4242359"/>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pPr algn="ctr" eaLnBrk="1" latinLnBrk="0" hangingPunct="1"/>
            <a:endParaRPr kumimoji="0" lang="en-US"/>
          </a:p>
        </p:txBody>
      </p:sp>
      <p:sp>
        <p:nvSpPr>
          <p:cNvPr id="12" name="直角三角形 11"/>
          <p:cNvSpPr/>
          <p:nvPr/>
        </p:nvSpPr>
        <p:spPr>
          <a:xfrm rot="420000" flipV="1">
            <a:off x="8252262" y="5525922"/>
            <a:ext cx="160267" cy="160267"/>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pPr algn="ctr" eaLnBrk="1" latinLnBrk="0" hangingPunct="1"/>
            <a:endParaRPr kumimoji="0" lang="en-US"/>
          </a:p>
        </p:txBody>
      </p:sp>
      <p:sp>
        <p:nvSpPr>
          <p:cNvPr id="2" name="标题 1"/>
          <p:cNvSpPr>
            <a:spLocks noGrp="1"/>
          </p:cNvSpPr>
          <p:nvPr>
            <p:ph type="title"/>
          </p:nvPr>
        </p:nvSpPr>
        <p:spPr>
          <a:xfrm>
            <a:off x="628497" y="1213483"/>
            <a:ext cx="2281446" cy="1631682"/>
          </a:xfrm>
        </p:spPr>
        <p:txBody>
          <a:bodyPr vert="horz" lIns="45720" tIns="45720" rIns="45720" bIns="45720" anchor="b"/>
          <a:lstStyle>
            <a:lvl1pPr algn="l">
              <a:buNone/>
              <a:defRPr sz="2062" b="1">
                <a:solidFill>
                  <a:schemeClr val="tx2"/>
                </a:solidFill>
              </a:defRPr>
            </a:lvl1pPr>
          </a:lstStyle>
          <a:p>
            <a:r>
              <a:rPr kumimoji="0" lang="zh-CN" altLang="en-US"/>
              <a:t>单击此处编辑母版标题样式</a:t>
            </a:r>
            <a:endParaRPr kumimoji="0" lang="en-US"/>
          </a:p>
        </p:txBody>
      </p:sp>
      <p:sp>
        <p:nvSpPr>
          <p:cNvPr id="4" name="文本占位符 3"/>
          <p:cNvSpPr>
            <a:spLocks noGrp="1"/>
          </p:cNvSpPr>
          <p:nvPr>
            <p:ph type="body" sz="half" idx="2"/>
          </p:nvPr>
        </p:nvSpPr>
        <p:spPr>
          <a:xfrm>
            <a:off x="628498" y="2916477"/>
            <a:ext cx="2278304" cy="2246879"/>
          </a:xfrm>
        </p:spPr>
        <p:txBody>
          <a:bodyPr lIns="64008" rIns="45720" bIns="45720" anchor="t"/>
          <a:lstStyle>
            <a:lvl1pPr marL="0" indent="0" algn="l">
              <a:spcBef>
                <a:spcPts val="258"/>
              </a:spcBef>
              <a:buFontTx/>
              <a:buNone/>
              <a:defRPr sz="1340"/>
            </a:lvl1pPr>
            <a:lvl2pPr>
              <a:defRPr sz="1237"/>
            </a:lvl2pPr>
            <a:lvl3pPr>
              <a:defRPr sz="1031"/>
            </a:lvl3pPr>
            <a:lvl4pPr>
              <a:defRPr sz="928"/>
            </a:lvl4pPr>
            <a:lvl5pPr>
              <a:defRPr sz="928"/>
            </a:lvl5pPr>
          </a:lstStyle>
          <a:p>
            <a:pPr lvl="0" eaLnBrk="1" latinLnBrk="0" hangingPunct="1"/>
            <a:r>
              <a:rPr kumimoji="0"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a:xfrm>
            <a:off x="8327593" y="6553397"/>
            <a:ext cx="628498" cy="376444"/>
          </a:xfrm>
        </p:spPr>
        <p:txBody>
          <a:bodyPr/>
          <a:lstStyle/>
          <a:p>
            <a:fld id="{0C913308-F349-4B6D-A68A-DD1791B4A57B}" type="slidenum">
              <a:rPr lang="zh-CN" altLang="en-US" smtClean="0"/>
              <a:t>‹#›</a:t>
            </a:fld>
            <a:endParaRPr lang="zh-CN" altLang="en-US"/>
          </a:p>
        </p:txBody>
      </p:sp>
      <p:sp>
        <p:nvSpPr>
          <p:cNvPr id="3" name="图片占位符 2"/>
          <p:cNvSpPr>
            <a:spLocks noGrp="1"/>
          </p:cNvSpPr>
          <p:nvPr>
            <p:ph type="pic" idx="1"/>
          </p:nvPr>
        </p:nvSpPr>
        <p:spPr>
          <a:xfrm rot="420000">
            <a:off x="3593854" y="1236702"/>
            <a:ext cx="4760869" cy="4053810"/>
          </a:xfrm>
          <a:prstGeom prst="rect">
            <a:avLst/>
          </a:prstGeom>
          <a:solidFill>
            <a:schemeClr val="bg2"/>
          </a:solidFill>
          <a:ln w="3000" cap="rnd">
            <a:solidFill>
              <a:srgbClr val="C0C0C0"/>
            </a:solidFill>
            <a:round/>
          </a:ln>
          <a:effectLst/>
        </p:spPr>
        <p:txBody>
          <a:bodyPr/>
          <a:lstStyle>
            <a:lvl1pPr marL="0" indent="0">
              <a:buNone/>
              <a:defRPr sz="3299"/>
            </a:lvl1pPr>
          </a:lstStyle>
          <a:p>
            <a:r>
              <a:rPr kumimoji="0" lang="zh-CN" altLang="en-US"/>
              <a:t>单击图标添加图片</a:t>
            </a:r>
            <a:endParaRPr kumimoji="0" lang="en-US"/>
          </a:p>
        </p:txBody>
      </p:sp>
      <p:sp>
        <p:nvSpPr>
          <p:cNvPr id="10" name="任意多边形 9"/>
          <p:cNvSpPr/>
          <p:nvPr/>
        </p:nvSpPr>
        <p:spPr bwMode="auto">
          <a:xfrm flipV="1">
            <a:off x="-9820" y="5996915"/>
            <a:ext cx="9447105" cy="1073683"/>
          </a:xfrm>
          <a:custGeom>
            <a:avLst>
              <a:gd name="A1" fmla="val 0"/>
              <a:gd name="A2" fmla="val 0"/>
              <a:gd name="A3" fmla="val 0"/>
              <a:gd name="A4" fmla="val 0"/>
              <a:gd name="A5" fmla="val 0"/>
              <a:gd name="A6" fmla="val 0"/>
              <a:gd name="A7" fmla="val 0"/>
              <a:gd name="A8" fmla="val 0"/>
            </a:av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pPr marL="0" algn="l" rtl="0" eaLnBrk="1" latinLnBrk="0" hangingPunct="1"/>
            <a:endParaRPr kumimoji="0" lang="en-US">
              <a:solidFill>
                <a:schemeClr val="tx1"/>
              </a:solidFill>
              <a:latin typeface="+mn-lt"/>
              <a:ea typeface="+mn-ea"/>
              <a:cs typeface="+mn-cs"/>
            </a:endParaRPr>
          </a:p>
        </p:txBody>
      </p:sp>
      <p:sp>
        <p:nvSpPr>
          <p:cNvPr id="11" name="任意多边形 10"/>
          <p:cNvSpPr/>
          <p:nvPr/>
        </p:nvSpPr>
        <p:spPr bwMode="auto">
          <a:xfrm flipV="1">
            <a:off x="4517327" y="6412640"/>
            <a:ext cx="4910138" cy="657958"/>
          </a:xfrm>
          <a:custGeom>
            <a:avLst>
              <a:gd name="A1" fmla="val 0"/>
              <a:gd name="A2" fmla="val 0"/>
              <a:gd name="A3" fmla="val 0"/>
              <a:gd name="A4" fmla="val 0"/>
              <a:gd name="A5" fmla="val 0"/>
              <a:gd name="A6" fmla="val 0"/>
              <a:gd name="A7" fmla="val 0"/>
              <a:gd name="A8" fmla="val 0"/>
            </a:av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834911" y="942747"/>
            <a:ext cx="2121179" cy="5373327"/>
          </a:xfrm>
        </p:spPr>
        <p:txBody>
          <a:bodyPr vert="eaVert"/>
          <a:lstStyle/>
          <a:p>
            <a:r>
              <a:rPr kumimoji="0" lang="zh-CN" altLang="en-US"/>
              <a:t>单击此处编辑母版标题样式</a:t>
            </a:r>
            <a:endParaRPr kumimoji="0" lang="en-US"/>
          </a:p>
        </p:txBody>
      </p:sp>
      <p:sp>
        <p:nvSpPr>
          <p:cNvPr id="3" name="竖排文字占位符 2"/>
          <p:cNvSpPr>
            <a:spLocks noGrp="1"/>
          </p:cNvSpPr>
          <p:nvPr>
            <p:ph type="body" orient="vert" idx="1"/>
          </p:nvPr>
        </p:nvSpPr>
        <p:spPr>
          <a:xfrm>
            <a:off x="471373" y="942747"/>
            <a:ext cx="6206414" cy="5373327"/>
          </a:xfrm>
        </p:spPr>
        <p:txBody>
          <a:bodyPr vert="eaVert"/>
          <a:lstStyle/>
          <a:p>
            <a:pPr lvl="0" eaLnBrk="1" latinLnBrk="0" hangingPunct="1"/>
            <a:r>
              <a:rPr lang="zh-CN" altLang="en-US"/>
              <a:t>单击此处编辑母版文本样式</a:t>
            </a:r>
          </a:p>
          <a:p>
            <a:pPr lvl="1" eaLnBrk="1" latinLnBrk="0" hangingPunct="1"/>
            <a:r>
              <a:rPr lang="zh-CN" altLang="en-US"/>
              <a:t>第二级</a:t>
            </a:r>
          </a:p>
          <a:p>
            <a:pPr lvl="2" eaLnBrk="1" latinLnBrk="0" hangingPunct="1"/>
            <a:r>
              <a:rPr lang="zh-CN" altLang="en-US"/>
              <a:t>第三级</a:t>
            </a:r>
          </a:p>
          <a:p>
            <a:pPr lvl="3" eaLnBrk="1" latinLnBrk="0" hangingPunct="1"/>
            <a:r>
              <a:rPr lang="zh-CN" altLang="en-US"/>
              <a:t>第四级</a:t>
            </a:r>
          </a:p>
          <a:p>
            <a:pPr lvl="4" eaLnBrk="1" latinLnBrk="0" hangingPunct="1"/>
            <a:r>
              <a:rPr lang="zh-CN" altLang="en-US"/>
              <a:t>第五级</a:t>
            </a:r>
            <a:endParaRPr kumimoji="0" 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a:xfrm>
          <a:off x="0" y="0"/>
          <a:ext cx="0" cy="0"/>
        </a:xfrm>
      </p:grpSpPr>
      <p:sp>
        <p:nvSpPr>
          <p:cNvPr id="7" name="任意多边形 6"/>
          <p:cNvSpPr/>
          <p:nvPr/>
        </p:nvSpPr>
        <p:spPr bwMode="auto">
          <a:xfrm>
            <a:off x="-9820" y="-7365"/>
            <a:ext cx="9447105" cy="1073683"/>
          </a:xfrm>
          <a:custGeom>
            <a:avLst>
              <a:gd name="A1" fmla="val 0"/>
              <a:gd name="A2" fmla="val 0"/>
              <a:gd name="A3" fmla="val 0"/>
              <a:gd name="A4" fmla="val 0"/>
              <a:gd name="A5" fmla="val 0"/>
              <a:gd name="A6" fmla="val 0"/>
              <a:gd name="A7" fmla="val 0"/>
              <a:gd name="A8" fmla="val 0"/>
            </a:av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pPr marL="0" algn="l" rtl="0" eaLnBrk="1" latinLnBrk="0" hangingPunct="1"/>
            <a:endParaRPr kumimoji="0" lang="en-US">
              <a:solidFill>
                <a:schemeClr val="tx1"/>
              </a:solidFill>
              <a:latin typeface="+mn-lt"/>
              <a:ea typeface="+mn-ea"/>
              <a:cs typeface="+mn-cs"/>
            </a:endParaRPr>
          </a:p>
        </p:txBody>
      </p:sp>
      <p:sp>
        <p:nvSpPr>
          <p:cNvPr id="8" name="任意多边形 7"/>
          <p:cNvSpPr/>
          <p:nvPr/>
        </p:nvSpPr>
        <p:spPr bwMode="auto">
          <a:xfrm>
            <a:off x="4517327" y="-7365"/>
            <a:ext cx="4910138" cy="657958"/>
          </a:xfrm>
          <a:custGeom>
            <a:avLst>
              <a:gd name="A1" fmla="val 0"/>
              <a:gd name="A2" fmla="val 0"/>
              <a:gd name="A3" fmla="val 0"/>
              <a:gd name="A4" fmla="val 0"/>
              <a:gd name="A5" fmla="val 0"/>
              <a:gd name="A6" fmla="val 0"/>
              <a:gd name="A7" fmla="val 0"/>
              <a:gd name="A8" fmla="val 0"/>
            </a:av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pPr marL="0" algn="l" rtl="0" eaLnBrk="1" latinLnBrk="0" hangingPunct="1"/>
            <a:endParaRPr kumimoji="0" lang="en-US">
              <a:solidFill>
                <a:schemeClr val="tx1"/>
              </a:solidFill>
              <a:latin typeface="+mn-lt"/>
              <a:ea typeface="+mn-ea"/>
              <a:cs typeface="+mn-cs"/>
            </a:endParaRPr>
          </a:p>
        </p:txBody>
      </p:sp>
      <p:sp>
        <p:nvSpPr>
          <p:cNvPr id="9" name="标题占位符 8"/>
          <p:cNvSpPr>
            <a:spLocks noGrp="1"/>
          </p:cNvSpPr>
          <p:nvPr>
            <p:ph type="title"/>
          </p:nvPr>
        </p:nvSpPr>
        <p:spPr>
          <a:xfrm>
            <a:off x="471373" y="725915"/>
            <a:ext cx="8484718" cy="1178433"/>
          </a:xfrm>
          <a:prstGeom prst="rect">
            <a:avLst/>
          </a:prstGeom>
        </p:spPr>
        <p:txBody>
          <a:bodyPr vert="horz" lIns="0" rIns="0" bIns="0" anchor="b">
            <a:normAutofit/>
          </a:bodyPr>
          <a:lstStyle/>
          <a:p>
            <a:r>
              <a:rPr kumimoji="0" lang="zh-CN" altLang="en-US"/>
              <a:t>单击此处编辑母版标题样式</a:t>
            </a:r>
            <a:endParaRPr kumimoji="0" lang="en-US"/>
          </a:p>
        </p:txBody>
      </p:sp>
      <p:sp>
        <p:nvSpPr>
          <p:cNvPr id="30" name="文本占位符 29"/>
          <p:cNvSpPr>
            <a:spLocks noGrp="1"/>
          </p:cNvSpPr>
          <p:nvPr>
            <p:ph type="body" idx="1"/>
          </p:nvPr>
        </p:nvSpPr>
        <p:spPr>
          <a:xfrm>
            <a:off x="471373" y="1995480"/>
            <a:ext cx="8484718" cy="4525183"/>
          </a:xfrm>
          <a:prstGeom prst="rect">
            <a:avLst/>
          </a:prstGeom>
        </p:spPr>
        <p:txBody>
          <a:bodyPr vert="horz">
            <a:normAutofit/>
          </a:bodyPr>
          <a:lstStyle/>
          <a:p>
            <a:pPr lvl="0" eaLnBrk="1" latinLnBrk="0" hangingPunct="1"/>
            <a:r>
              <a:rPr kumimoji="0" lang="zh-CN" altLang="en-US"/>
              <a:t>单击此处编辑母版文本样式</a:t>
            </a:r>
          </a:p>
          <a:p>
            <a:pPr lvl="1" eaLnBrk="1" latinLnBrk="0" hangingPunct="1"/>
            <a:r>
              <a:rPr kumimoji="0" lang="zh-CN" altLang="en-US"/>
              <a:t>第二级</a:t>
            </a:r>
          </a:p>
          <a:p>
            <a:pPr lvl="2" eaLnBrk="1" latinLnBrk="0" hangingPunct="1"/>
            <a:r>
              <a:rPr kumimoji="0" lang="zh-CN" altLang="en-US"/>
              <a:t>第三级</a:t>
            </a:r>
          </a:p>
          <a:p>
            <a:pPr lvl="3" eaLnBrk="1" latinLnBrk="0" hangingPunct="1"/>
            <a:r>
              <a:rPr kumimoji="0" lang="zh-CN" altLang="en-US"/>
              <a:t>第四级</a:t>
            </a:r>
          </a:p>
          <a:p>
            <a:pPr lvl="4" eaLnBrk="1" latinLnBrk="0" hangingPunct="1"/>
            <a:r>
              <a:rPr kumimoji="0" lang="zh-CN" altLang="en-US"/>
              <a:t>第五级</a:t>
            </a:r>
            <a:endParaRPr kumimoji="0" lang="en-US"/>
          </a:p>
        </p:txBody>
      </p:sp>
      <p:sp>
        <p:nvSpPr>
          <p:cNvPr id="10" name="日期占位符 9"/>
          <p:cNvSpPr>
            <a:spLocks noGrp="1"/>
          </p:cNvSpPr>
          <p:nvPr>
            <p:ph type="dt" sz="half" idx="2"/>
          </p:nvPr>
        </p:nvSpPr>
        <p:spPr>
          <a:xfrm>
            <a:off x="471373" y="6553397"/>
            <a:ext cx="2199742" cy="376444"/>
          </a:xfrm>
          <a:prstGeom prst="rect">
            <a:avLst/>
          </a:prstGeom>
        </p:spPr>
        <p:txBody>
          <a:bodyPr vert="horz" lIns="0" tIns="0" rIns="0" bIns="0" anchor="b"/>
          <a:lstStyle>
            <a:defPPr>
              <a:defRPr lang="zh-CN"/>
            </a:defPPr>
            <a:lvl1pPr marL="0" algn="l" defTabSz="942746" rtl="0" eaLnBrk="1" latinLnBrk="0" hangingPunct="1">
              <a:defRPr kumimoji="0" sz="1237" kern="1200">
                <a:solidFill>
                  <a:schemeClr val="tx2">
                    <a:shade val="90000"/>
                  </a:schemeClr>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fld id="{530820CF-B880-4189-942D-D702A7CBA730}" type="datetimeFigureOut">
              <a:rPr lang="zh-CN" altLang="en-US" smtClean="0"/>
              <a:t>2021/2/26</a:t>
            </a:fld>
            <a:endParaRPr lang="zh-CN" altLang="en-US"/>
          </a:p>
        </p:txBody>
      </p:sp>
      <p:sp>
        <p:nvSpPr>
          <p:cNvPr id="22" name="页脚占位符 21"/>
          <p:cNvSpPr>
            <a:spLocks noGrp="1"/>
          </p:cNvSpPr>
          <p:nvPr>
            <p:ph type="ftr" sz="quarter" idx="3"/>
          </p:nvPr>
        </p:nvSpPr>
        <p:spPr>
          <a:xfrm>
            <a:off x="2749677" y="6553397"/>
            <a:ext cx="3456737" cy="376444"/>
          </a:xfrm>
          <a:prstGeom prst="rect">
            <a:avLst/>
          </a:prstGeom>
        </p:spPr>
        <p:txBody>
          <a:bodyPr vert="horz" lIns="0" tIns="0" rIns="0" bIns="0" anchor="b"/>
          <a:lstStyle>
            <a:defPPr>
              <a:defRPr lang="zh-CN"/>
            </a:defPPr>
            <a:lvl1pPr marL="0" algn="l" defTabSz="942746" rtl="0" eaLnBrk="1" latinLnBrk="0" hangingPunct="1">
              <a:defRPr kumimoji="0" sz="1237" kern="1200">
                <a:solidFill>
                  <a:schemeClr val="tx2">
                    <a:shade val="90000"/>
                  </a:schemeClr>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endParaRPr lang="zh-CN" altLang="en-US"/>
          </a:p>
        </p:txBody>
      </p:sp>
      <p:sp>
        <p:nvSpPr>
          <p:cNvPr id="18" name="灯片编号占位符 17"/>
          <p:cNvSpPr>
            <a:spLocks noGrp="1"/>
          </p:cNvSpPr>
          <p:nvPr>
            <p:ph type="sldNum" sz="quarter" idx="4"/>
          </p:nvPr>
        </p:nvSpPr>
        <p:spPr>
          <a:xfrm>
            <a:off x="8170469" y="6553397"/>
            <a:ext cx="785622" cy="376444"/>
          </a:xfrm>
          <a:prstGeom prst="rect">
            <a:avLst/>
          </a:prstGeom>
        </p:spPr>
        <p:txBody>
          <a:bodyPr vert="horz" lIns="0" tIns="0" rIns="0" bIns="0" anchor="b"/>
          <a:lstStyle>
            <a:defPPr>
              <a:defRPr lang="zh-CN"/>
            </a:defPPr>
            <a:lvl1pPr marL="0" algn="r" defTabSz="942746" rtl="0" eaLnBrk="1" latinLnBrk="0" hangingPunct="1">
              <a:defRPr kumimoji="0" sz="1237" kern="1200">
                <a:solidFill>
                  <a:schemeClr val="tx2">
                    <a:shade val="90000"/>
                  </a:schemeClr>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grpSp>
        <p:nvGrpSpPr>
          <p:cNvPr id="2" name="组合 1"/>
          <p:cNvGrpSpPr/>
          <p:nvPr/>
        </p:nvGrpSpPr>
        <p:grpSpPr>
          <a:xfrm>
            <a:off x="-19607" y="208683"/>
            <a:ext cx="9465145" cy="669350"/>
            <a:chOff x="-19634" y="222825"/>
            <a:chExt cx="9465145" cy="669350"/>
          </a:xfrm>
        </p:grpSpPr>
        <p:sp>
          <p:nvSpPr>
            <p:cNvPr id="12" name="任意多边形 11"/>
            <p:cNvSpPr/>
            <p:nvPr/>
          </p:nvSpPr>
          <p:spPr bwMode="auto">
            <a:xfrm rot="21435692">
              <a:off x="-19634" y="222825"/>
              <a:ext cx="9447105" cy="669350"/>
            </a:xfrm>
            <a:custGeom>
              <a:avLst>
                <a:gd name="A1" fmla="val 0"/>
                <a:gd name="A2" fmla="val 0"/>
                <a:gd name="A3" fmla="val 0"/>
                <a:gd name="A4" fmla="val 0"/>
                <a:gd name="A5" fmla="val 0"/>
                <a:gd name="A6" fmla="val 0"/>
                <a:gd name="A7" fmla="val 0"/>
                <a:gd name="A8" fmla="val 0"/>
              </a:av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endParaRPr kumimoji="0" lang="en-US"/>
            </a:p>
          </p:txBody>
        </p:sp>
        <p:sp>
          <p:nvSpPr>
            <p:cNvPr id="13" name="任意多边形 12"/>
            <p:cNvSpPr/>
            <p:nvPr/>
          </p:nvSpPr>
          <p:spPr bwMode="auto">
            <a:xfrm rot="21435692">
              <a:off x="-14751" y="298555"/>
              <a:ext cx="9460262" cy="546793"/>
            </a:xfrm>
            <a:custGeom>
              <a:avLst>
                <a:gd name="A1" fmla="val 0"/>
                <a:gd name="A2" fmla="val 0"/>
                <a:gd name="A3" fmla="val 0"/>
                <a:gd name="A4" fmla="val 0"/>
                <a:gd name="A5" fmla="val 0"/>
                <a:gd name="A6" fmla="val 0"/>
                <a:gd name="A7" fmla="val 0"/>
                <a:gd name="A8" fmla="val 0"/>
              </a:av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endParaRPr kumimoji="0" lang="en-US"/>
            </a:p>
          </p:txBody>
        </p:sp>
      </p:gr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rtl="0" eaLnBrk="1" latinLnBrk="0" hangingPunct="1">
        <a:spcBef>
          <a:spcPct val="0"/>
        </a:spcBef>
        <a:buNone/>
        <a:defRPr kumimoji="0" sz="5155" b="0" kern="1200">
          <a:ln>
            <a:noFill/>
          </a:ln>
          <a:solidFill>
            <a:schemeClr val="tx2"/>
          </a:solidFill>
          <a:effectLst/>
          <a:latin typeface="+mj-lt"/>
          <a:ea typeface="+mj-ea"/>
          <a:cs typeface="+mj-cs"/>
        </a:defRPr>
      </a:lvl1pPr>
    </p:titleStyle>
    <p:bodyStyle>
      <a:lvl1pPr marL="282824" indent="-282824" algn="l" rtl="0" eaLnBrk="1" latinLnBrk="0" hangingPunct="1">
        <a:spcBef>
          <a:spcPct val="20000"/>
        </a:spcBef>
        <a:buClr>
          <a:schemeClr val="accent3"/>
        </a:buClr>
        <a:buSzPct val="95000"/>
        <a:buFont typeface="Wingdings 2"/>
        <a:buChar char=""/>
        <a:defRPr kumimoji="0" sz="2681" kern="1200">
          <a:solidFill>
            <a:schemeClr val="tx1"/>
          </a:solidFill>
          <a:latin typeface="+mn-lt"/>
          <a:ea typeface="+mn-ea"/>
          <a:cs typeface="+mn-cs"/>
        </a:defRPr>
      </a:lvl1pPr>
      <a:lvl2pPr marL="659923" indent="-254542" algn="l" rtl="0" eaLnBrk="1" latinLnBrk="0" hangingPunct="1">
        <a:spcBef>
          <a:spcPct val="20000"/>
        </a:spcBef>
        <a:buClr>
          <a:schemeClr val="accent1"/>
        </a:buClr>
        <a:buSzPct val="85000"/>
        <a:buFont typeface="Wingdings 2"/>
        <a:buChar char=""/>
        <a:defRPr kumimoji="0" sz="2474" kern="1200">
          <a:solidFill>
            <a:schemeClr val="tx1"/>
          </a:solidFill>
          <a:latin typeface="+mn-lt"/>
          <a:ea typeface="+mn-ea"/>
          <a:cs typeface="+mn-cs"/>
        </a:defRPr>
      </a:lvl2pPr>
      <a:lvl3pPr marL="942746" indent="-254542" algn="l" rtl="0" eaLnBrk="1" latinLnBrk="0" hangingPunct="1">
        <a:spcBef>
          <a:spcPct val="20000"/>
        </a:spcBef>
        <a:buClr>
          <a:schemeClr val="accent2"/>
        </a:buClr>
        <a:buSzPct val="70000"/>
        <a:buFont typeface="Wingdings 2"/>
        <a:buChar char=""/>
        <a:defRPr kumimoji="0" sz="2165" kern="1200">
          <a:solidFill>
            <a:schemeClr val="tx1"/>
          </a:solidFill>
          <a:latin typeface="+mn-lt"/>
          <a:ea typeface="+mn-ea"/>
          <a:cs typeface="+mn-cs"/>
        </a:defRPr>
      </a:lvl3pPr>
      <a:lvl4pPr marL="1225570" indent="-216832" algn="l" rtl="0" eaLnBrk="1" latinLnBrk="0" hangingPunct="1">
        <a:spcBef>
          <a:spcPct val="20000"/>
        </a:spcBef>
        <a:buClr>
          <a:schemeClr val="accent3"/>
        </a:buClr>
        <a:buSzPct val="65000"/>
        <a:buFont typeface="Wingdings 2"/>
        <a:buChar char=""/>
        <a:defRPr kumimoji="0" sz="2062" kern="1200">
          <a:solidFill>
            <a:schemeClr val="tx1"/>
          </a:solidFill>
          <a:latin typeface="+mn-lt"/>
          <a:ea typeface="+mn-ea"/>
          <a:cs typeface="+mn-cs"/>
        </a:defRPr>
      </a:lvl4pPr>
      <a:lvl5pPr marL="1508394" indent="-216832" algn="l" rtl="0" eaLnBrk="1" latinLnBrk="0" hangingPunct="1">
        <a:spcBef>
          <a:spcPct val="20000"/>
        </a:spcBef>
        <a:buClr>
          <a:schemeClr val="accent4"/>
        </a:buClr>
        <a:buSzPct val="65000"/>
        <a:buFont typeface="Wingdings 2"/>
        <a:buChar char=""/>
        <a:defRPr kumimoji="0" sz="2062" kern="1200">
          <a:solidFill>
            <a:schemeClr val="tx1"/>
          </a:solidFill>
          <a:latin typeface="+mn-lt"/>
          <a:ea typeface="+mn-ea"/>
          <a:cs typeface="+mn-cs"/>
        </a:defRPr>
      </a:lvl5pPr>
      <a:lvl6pPr marL="1791218" indent="-216832" algn="l" rtl="0" eaLnBrk="1" latinLnBrk="0" hangingPunct="1">
        <a:spcBef>
          <a:spcPct val="20000"/>
        </a:spcBef>
        <a:buClr>
          <a:schemeClr val="accent5"/>
        </a:buClr>
        <a:buSzPct val="80000"/>
        <a:buFont typeface="Wingdings 2"/>
        <a:buChar char=""/>
        <a:defRPr kumimoji="0" sz="1856" kern="1200">
          <a:solidFill>
            <a:schemeClr val="tx1"/>
          </a:solidFill>
          <a:latin typeface="+mn-lt"/>
          <a:ea typeface="+mn-ea"/>
          <a:cs typeface="+mn-cs"/>
        </a:defRPr>
      </a:lvl6pPr>
      <a:lvl7pPr marL="1979768" indent="-188549" algn="l" rtl="0" eaLnBrk="1" latinLnBrk="0" hangingPunct="1">
        <a:spcBef>
          <a:spcPct val="20000"/>
        </a:spcBef>
        <a:buClr>
          <a:schemeClr val="accent6"/>
        </a:buClr>
        <a:buSzPct val="80000"/>
        <a:buFont typeface="Wingdings 2"/>
        <a:buChar char=""/>
        <a:defRPr kumimoji="0" sz="1650" kern="1200" baseline="0">
          <a:solidFill>
            <a:schemeClr val="tx1"/>
          </a:solidFill>
          <a:latin typeface="+mn-lt"/>
          <a:ea typeface="+mn-ea"/>
          <a:cs typeface="+mn-cs"/>
        </a:defRPr>
      </a:lvl7pPr>
      <a:lvl8pPr marL="2262591" indent="-188549" algn="l" rtl="0" eaLnBrk="1" latinLnBrk="0" hangingPunct="1">
        <a:spcBef>
          <a:spcPct val="20000"/>
        </a:spcBef>
        <a:buClr>
          <a:schemeClr val="tx2"/>
        </a:buClr>
        <a:buChar char="•"/>
        <a:defRPr kumimoji="0" sz="1650" kern="1200">
          <a:solidFill>
            <a:schemeClr val="tx1"/>
          </a:solidFill>
          <a:latin typeface="+mn-lt"/>
          <a:ea typeface="+mn-ea"/>
          <a:cs typeface="+mn-cs"/>
        </a:defRPr>
      </a:lvl8pPr>
      <a:lvl9pPr marL="2545415" indent="-188549" algn="l" rtl="0" eaLnBrk="1" latinLnBrk="0" hangingPunct="1">
        <a:spcBef>
          <a:spcPct val="20000"/>
        </a:spcBef>
        <a:buClr>
          <a:schemeClr val="tx2"/>
        </a:buClr>
        <a:buFontTx/>
        <a:buChar char="•"/>
        <a:defRPr kumimoji="0" sz="1443"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71373" algn="l" rtl="0" eaLnBrk="1" latinLnBrk="0" hangingPunct="1">
        <a:defRPr kumimoji="0" kern="1200">
          <a:solidFill>
            <a:schemeClr val="tx1"/>
          </a:solidFill>
          <a:latin typeface="+mn-lt"/>
          <a:ea typeface="+mn-ea"/>
          <a:cs typeface="+mn-cs"/>
        </a:defRPr>
      </a:lvl2pPr>
      <a:lvl3pPr marL="942746" algn="l" rtl="0" eaLnBrk="1" latinLnBrk="0" hangingPunct="1">
        <a:defRPr kumimoji="0" kern="1200">
          <a:solidFill>
            <a:schemeClr val="tx1"/>
          </a:solidFill>
          <a:latin typeface="+mn-lt"/>
          <a:ea typeface="+mn-ea"/>
          <a:cs typeface="+mn-cs"/>
        </a:defRPr>
      </a:lvl3pPr>
      <a:lvl4pPr marL="1414120" algn="l" rtl="0" eaLnBrk="1" latinLnBrk="0" hangingPunct="1">
        <a:defRPr kumimoji="0" kern="1200">
          <a:solidFill>
            <a:schemeClr val="tx1"/>
          </a:solidFill>
          <a:latin typeface="+mn-lt"/>
          <a:ea typeface="+mn-ea"/>
          <a:cs typeface="+mn-cs"/>
        </a:defRPr>
      </a:lvl4pPr>
      <a:lvl5pPr marL="1885493" algn="l" rtl="0" eaLnBrk="1" latinLnBrk="0" hangingPunct="1">
        <a:defRPr kumimoji="0" kern="1200">
          <a:solidFill>
            <a:schemeClr val="tx1"/>
          </a:solidFill>
          <a:latin typeface="+mn-lt"/>
          <a:ea typeface="+mn-ea"/>
          <a:cs typeface="+mn-cs"/>
        </a:defRPr>
      </a:lvl5pPr>
      <a:lvl6pPr marL="2356866" algn="l" rtl="0" eaLnBrk="1" latinLnBrk="0" hangingPunct="1">
        <a:defRPr kumimoji="0" kern="1200">
          <a:solidFill>
            <a:schemeClr val="tx1"/>
          </a:solidFill>
          <a:latin typeface="+mn-lt"/>
          <a:ea typeface="+mn-ea"/>
          <a:cs typeface="+mn-cs"/>
        </a:defRPr>
      </a:lvl6pPr>
      <a:lvl7pPr marL="2828239" algn="l" rtl="0" eaLnBrk="1" latinLnBrk="0" hangingPunct="1">
        <a:defRPr kumimoji="0" kern="1200">
          <a:solidFill>
            <a:schemeClr val="tx1"/>
          </a:solidFill>
          <a:latin typeface="+mn-lt"/>
          <a:ea typeface="+mn-ea"/>
          <a:cs typeface="+mn-cs"/>
        </a:defRPr>
      </a:lvl7pPr>
      <a:lvl8pPr marL="3299613" algn="l" rtl="0" eaLnBrk="1" latinLnBrk="0" hangingPunct="1">
        <a:defRPr kumimoji="0" kern="1200">
          <a:solidFill>
            <a:schemeClr val="tx1"/>
          </a:solidFill>
          <a:latin typeface="+mn-lt"/>
          <a:ea typeface="+mn-ea"/>
          <a:cs typeface="+mn-cs"/>
        </a:defRPr>
      </a:lvl8pPr>
      <a:lvl9pPr marL="3770986"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 Id="rId3" Type="http://schemas.openxmlformats.org/officeDocument/2006/relationships/image" Target="../media/image1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jpeg" /><Relationship Id="rId3" Type="http://schemas.openxmlformats.org/officeDocument/2006/relationships/image" Target="../media/image2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jpeg" /><Relationship Id="rId3" Type="http://schemas.openxmlformats.org/officeDocument/2006/relationships/image" Target="../media/image26.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63103056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a:extLst>
              <a:ext uri="{FF2B5EF4-FFF2-40B4-BE49-F238E27FC236}">
                <a16:creationId xmlns:a16="http://schemas.microsoft.com/office/drawing/2014/main" id="{FF7BE00A-1E5F-40B4-A0A3-099453A2B884}"/>
              </a:ext>
            </a:extLst>
          </p:cNvPr>
          <p:cNvSpPr>
            <a:spLocks noGrp="1"/>
          </p:cNvSpPr>
          <p:nvPr>
            <p:ph type="ctrTitle"/>
          </p:nvPr>
        </p:nvSpPr>
        <p:spPr/>
        <p:txBody>
          <a:bodyPr/>
          <a:lstStyle/>
          <a:p>
            <a:r>
              <a:rPr lang="zh-CN" altLang="en-US"/>
              <a:t>新生儿转运的现状与挑战</a:t>
            </a:r>
          </a:p>
        </p:txBody>
      </p:sp>
      <p:sp>
        <p:nvSpPr>
          <p:cNvPr id="3" name="副标题 2">
            <a:extLst>
              <a:ext uri="{FF2B5EF4-FFF2-40B4-BE49-F238E27FC236}">
                <a16:creationId xmlns:a16="http://schemas.microsoft.com/office/drawing/2014/main" id="{F5B50F7F-A4C4-43F5-87C0-066583128DFA}"/>
              </a:ext>
            </a:extLst>
          </p:cNvPr>
          <p:cNvSpPr>
            <a:spLocks noGrp="1"/>
          </p:cNvSpPr>
          <p:nvPr>
            <p:ph type="subTitle" idx="1"/>
          </p:nvPr>
        </p:nvSpPr>
        <p:spPr/>
        <p:txBody>
          <a:bodyPr/>
          <a:lstStyle/>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现在学习的是第1页，共45页</a:t>
            </a:r>
          </a:p>
        </p:txBody>
      </p:sp>
    </p:spTree>
    <p:extLst>
      <p:ext uri="{BB962C8B-B14F-4D97-AF65-F5344CB8AC3E}">
        <p14:creationId xmlns:p14="http://schemas.microsoft.com/office/powerpoint/2010/main" val="305904838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j-ea"/>
              </a:rPr>
              <a:t>新生儿转运的概念</a:t>
            </a:r>
            <a:endParaRPr lang="zh-CN" altLang="en-US"/>
          </a:p>
        </p:txBody>
      </p:sp>
      <p:sp>
        <p:nvSpPr>
          <p:cNvPr id="3" name="内容占位符 2"/>
          <p:cNvSpPr>
            <a:spLocks noGrp="1"/>
          </p:cNvSpPr>
          <p:nvPr>
            <p:ph idx="1"/>
          </p:nvPr>
        </p:nvSpPr>
        <p:spPr/>
        <p:txBody>
          <a:bodyPr/>
          <a:lstStyle/>
          <a:p>
            <a:r>
              <a:rPr lang="zh-CN" altLang="en-US" sz="2787">
                <a:latin typeface="隶书" pitchFamily="49" charset="-122"/>
                <a:ea typeface="隶书" pitchFamily="49" charset="-122"/>
              </a:rPr>
              <a:t>新生儿转运（</a:t>
            </a:r>
            <a:r>
              <a:rPr lang="en-US" altLang="zh-CN" sz="2487">
                <a:latin typeface="隶书" pitchFamily="49" charset="-122"/>
                <a:ea typeface="隶书" pitchFamily="49" charset="-122"/>
              </a:rPr>
              <a:t>neonatal trasport</a:t>
            </a:r>
            <a:r>
              <a:rPr lang="zh-CN" altLang="en-US" sz="2687">
                <a:latin typeface="隶书" pitchFamily="49" charset="-122"/>
                <a:ea typeface="隶书" pitchFamily="49" charset="-122"/>
              </a:rPr>
              <a:t>，</a:t>
            </a:r>
            <a:r>
              <a:rPr lang="en-US" altLang="zh-CN" sz="2787">
                <a:latin typeface="隶书" pitchFamily="49" charset="-122"/>
                <a:ea typeface="隶书" pitchFamily="49" charset="-122"/>
              </a:rPr>
              <a:t>NT</a:t>
            </a:r>
            <a:r>
              <a:rPr lang="zh-CN" altLang="en-US" sz="2587">
                <a:latin typeface="隶书" pitchFamily="49" charset="-122"/>
                <a:ea typeface="隶书" pitchFamily="49" charset="-122"/>
              </a:rPr>
              <a:t>）是新生儿重症监护病房（</a:t>
            </a:r>
            <a:r>
              <a:rPr lang="en-US" altLang="zh-CN" sz="2787">
                <a:latin typeface="隶书" pitchFamily="49" charset="-122"/>
                <a:ea typeface="隶书" pitchFamily="49" charset="-122"/>
              </a:rPr>
              <a:t>neonatal intensive care unit</a:t>
            </a:r>
            <a:r>
              <a:rPr lang="zh-CN" altLang="en-US" sz="2487">
                <a:latin typeface="隶书" pitchFamily="49" charset="-122"/>
                <a:ea typeface="隶书" pitchFamily="49" charset="-122"/>
              </a:rPr>
              <a:t>，</a:t>
            </a:r>
            <a:r>
              <a:rPr lang="en-US" altLang="zh-CN" sz="2787">
                <a:latin typeface="隶书" pitchFamily="49" charset="-122"/>
                <a:ea typeface="隶书" pitchFamily="49" charset="-122"/>
              </a:rPr>
              <a:t>NICU</a:t>
            </a:r>
            <a:r>
              <a:rPr lang="zh-CN" altLang="en-US" sz="2787">
                <a:latin typeface="隶书" pitchFamily="49" charset="-122"/>
                <a:ea typeface="隶书" pitchFamily="49" charset="-122"/>
              </a:rPr>
              <a:t>）的重要工作内容之一，目的是安全地将高危新生儿转运到</a:t>
            </a:r>
            <a:r>
              <a:rPr lang="en-US" altLang="zh-CN" sz="2687">
                <a:latin typeface="隶书" pitchFamily="49" charset="-122"/>
                <a:ea typeface="隶书" pitchFamily="49" charset="-122"/>
              </a:rPr>
              <a:t>NICU</a:t>
            </a:r>
            <a:r>
              <a:rPr lang="zh-CN" altLang="en-US" sz="2787">
                <a:latin typeface="隶书" pitchFamily="49" charset="-122"/>
                <a:ea typeface="隶书" pitchFamily="49" charset="-122"/>
              </a:rPr>
              <a:t>进行救治，充分发挥优质卫生资源的作用。然而，转运工作也可能存在患儿出现病情变化和死亡的风险，要实现安全、快速的转运，必须规范和优化</a:t>
            </a:r>
            <a:r>
              <a:rPr lang="en-US" altLang="zh-CN" sz="2587">
                <a:latin typeface="隶书" pitchFamily="49" charset="-122"/>
                <a:ea typeface="隶书" pitchFamily="49" charset="-122"/>
              </a:rPr>
              <a:t>NT</a:t>
            </a:r>
            <a:r>
              <a:rPr lang="zh-CN" altLang="en-US" sz="2687">
                <a:latin typeface="隶书" pitchFamily="49" charset="-122"/>
                <a:ea typeface="隶书" pitchFamily="49" charset="-122"/>
              </a:rPr>
              <a:t>工作，充分防范转运风险，以达到降低新生儿病死率的目的。</a:t>
            </a:r>
            <a:endParaRPr lang="en-US" altLang="zh-CN" sz="2887">
              <a:latin typeface="隶书" pitchFamily="49" charset="-122"/>
              <a:ea typeface="隶书" pitchFamily="49" charset="-122"/>
            </a:endParaRP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现在学习的是第2页，共45页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5367">
                <a:latin typeface="+mj-ea"/>
              </a:rPr>
              <a:t>新生儿转运的历史</a:t>
            </a:r>
            <a:endParaRPr lang="zh-CN" altLang="en-US"/>
          </a:p>
        </p:txBody>
      </p:sp>
      <p:sp>
        <p:nvSpPr>
          <p:cNvPr id="3" name="内容占位符 2"/>
          <p:cNvSpPr>
            <a:spLocks noGrp="1"/>
          </p:cNvSpPr>
          <p:nvPr>
            <p:ph idx="1"/>
          </p:nvPr>
        </p:nvSpPr>
        <p:spPr>
          <a:xfrm>
            <a:off x="471373" y="2283205"/>
            <a:ext cx="8484718" cy="4237458"/>
          </a:xfrm>
        </p:spPr>
        <p:txBody>
          <a:bodyPr/>
          <a:lstStyle/>
          <a:p>
            <a:pPr>
              <a:lnSpc>
                <a:spcPct val="80000"/>
              </a:lnSpc>
            </a:pPr>
            <a:r>
              <a:rPr lang="en-US" altLang="zh-CN" sz="2487">
                <a:latin typeface="隶书" pitchFamily="49" charset="-122"/>
                <a:ea typeface="隶书" pitchFamily="49" charset="-122"/>
              </a:rPr>
              <a:t>1900</a:t>
            </a:r>
            <a:r>
              <a:rPr lang="zh-CN" altLang="en-US" sz="2487">
                <a:latin typeface="隶书" pitchFamily="49" charset="-122"/>
                <a:ea typeface="隶书" pitchFamily="49" charset="-122"/>
              </a:rPr>
              <a:t>年，美国芝加哥</a:t>
            </a:r>
            <a:r>
              <a:rPr lang="en-US" altLang="zh-CN" sz="2587">
                <a:latin typeface="隶书" pitchFamily="49" charset="-122"/>
                <a:ea typeface="隶书" pitchFamily="49" charset="-122"/>
              </a:rPr>
              <a:t>Lying-In</a:t>
            </a:r>
            <a:r>
              <a:rPr lang="zh-CN" altLang="en-US" sz="2787">
                <a:latin typeface="隶书" pitchFamily="49" charset="-122"/>
                <a:ea typeface="隶书" pitchFamily="49" charset="-122"/>
              </a:rPr>
              <a:t>医院报道了首例用可移动暖箱转运病危的早产儿。</a:t>
            </a:r>
          </a:p>
          <a:p>
            <a:pPr>
              <a:lnSpc>
                <a:spcPct val="80000"/>
              </a:lnSpc>
            </a:pPr>
            <a:endParaRPr lang="zh-CN" altLang="en-US" sz="2887">
              <a:latin typeface="隶书" pitchFamily="49" charset="-122"/>
              <a:ea typeface="隶书" pitchFamily="49" charset="-122"/>
            </a:endParaRPr>
          </a:p>
          <a:p>
            <a:pPr>
              <a:lnSpc>
                <a:spcPct val="80000"/>
              </a:lnSpc>
            </a:pPr>
            <a:r>
              <a:rPr lang="en-US" altLang="zh-CN" sz="2587">
                <a:latin typeface="隶书" pitchFamily="49" charset="-122"/>
                <a:ea typeface="隶书" pitchFamily="49" charset="-122"/>
              </a:rPr>
              <a:t>1950</a:t>
            </a:r>
            <a:r>
              <a:rPr lang="zh-CN" altLang="en-US" sz="2787">
                <a:latin typeface="隶书" pitchFamily="49" charset="-122"/>
                <a:ea typeface="隶书" pitchFamily="49" charset="-122"/>
              </a:rPr>
              <a:t>年美国成立了新生儿转运系统（</a:t>
            </a:r>
            <a:r>
              <a:rPr lang="en-US" altLang="zh-CN" sz="2687">
                <a:latin typeface="隶书" pitchFamily="49" charset="-122"/>
                <a:ea typeface="隶书" pitchFamily="49" charset="-122"/>
              </a:rPr>
              <a:t>neonatal emergency transport system</a:t>
            </a:r>
            <a:r>
              <a:rPr lang="zh-CN" altLang="en-US" sz="2787">
                <a:latin typeface="隶书" pitchFamily="49" charset="-122"/>
                <a:ea typeface="隶书" pitchFamily="49" charset="-122"/>
              </a:rPr>
              <a:t>，</a:t>
            </a:r>
            <a:r>
              <a:rPr lang="en-US" altLang="zh-CN" sz="2687">
                <a:latin typeface="隶书" pitchFamily="49" charset="-122"/>
                <a:ea typeface="隶书" pitchFamily="49" charset="-122"/>
              </a:rPr>
              <a:t>NETS</a:t>
            </a:r>
            <a:r>
              <a:rPr lang="zh-CN" altLang="en-US" sz="2687">
                <a:latin typeface="隶书" pitchFamily="49" charset="-122"/>
                <a:ea typeface="隶书" pitchFamily="49" charset="-122"/>
              </a:rPr>
              <a:t>）。</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现在学习的是第3页，共45页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US" altLang="zh-CN" sz="2787">
                <a:latin typeface="隶书" pitchFamily="49" charset="-122"/>
                <a:ea typeface="隶书" pitchFamily="49" charset="-122"/>
              </a:rPr>
              <a:t>NETS—</a:t>
            </a:r>
            <a:r>
              <a:rPr lang="zh-CN" altLang="en-US" sz="2787">
                <a:latin typeface="隶书" pitchFamily="49" charset="-122"/>
                <a:ea typeface="隶书" pitchFamily="49" charset="-122"/>
              </a:rPr>
              <a:t>是一项由接收医院主动把“流动的新生儿重症监护中心（</a:t>
            </a:r>
            <a:r>
              <a:rPr lang="en-US" altLang="zh-CN" sz="2587">
                <a:latin typeface="隶书" pitchFamily="49" charset="-122"/>
                <a:ea typeface="隶书" pitchFamily="49" charset="-122"/>
              </a:rPr>
              <a:t>neonatal intensive care unit</a:t>
            </a:r>
            <a:r>
              <a:rPr lang="zh-CN" altLang="en-US" sz="2787">
                <a:latin typeface="隶书" pitchFamily="49" charset="-122"/>
                <a:ea typeface="隶书" pitchFamily="49" charset="-122"/>
              </a:rPr>
              <a:t>，</a:t>
            </a:r>
            <a:r>
              <a:rPr lang="en-US" altLang="zh-CN" sz="2787">
                <a:latin typeface="隶书" pitchFamily="49" charset="-122"/>
                <a:ea typeface="隶书" pitchFamily="49" charset="-122"/>
              </a:rPr>
              <a:t>NICU</a:t>
            </a:r>
            <a:r>
              <a:rPr lang="zh-CN" altLang="en-US" sz="2487">
                <a:latin typeface="隶书" pitchFamily="49" charset="-122"/>
                <a:ea typeface="隶书" pitchFamily="49" charset="-122"/>
              </a:rPr>
              <a:t>）”送到危重患儿身边的双程转运系统，是以</a:t>
            </a:r>
            <a:r>
              <a:rPr lang="en-US" altLang="zh-CN" sz="2787">
                <a:latin typeface="隶书" pitchFamily="49" charset="-122"/>
                <a:ea typeface="隶书" pitchFamily="49" charset="-122"/>
              </a:rPr>
              <a:t>1</a:t>
            </a:r>
            <a:r>
              <a:rPr lang="zh-CN" altLang="en-US" sz="2787">
                <a:latin typeface="隶书" pitchFamily="49" charset="-122"/>
                <a:ea typeface="隶书" pitchFamily="49" charset="-122"/>
              </a:rPr>
              <a:t>个三级医院为中心，向周围辐射，集转运、通讯联络和培训为一整体的特殊医疗系统，主要通过有计划、有组织地对基层医院中的高危新生儿进行就地抢救，待病情稳定后再转送</a:t>
            </a:r>
            <a:r>
              <a:rPr lang="en-US" altLang="zh-CN" sz="2587">
                <a:latin typeface="隶书" pitchFamily="49" charset="-122"/>
                <a:ea typeface="隶书" pitchFamily="49" charset="-122"/>
              </a:rPr>
              <a:t>NICU</a:t>
            </a:r>
            <a:r>
              <a:rPr lang="zh-CN" altLang="en-US" sz="2587">
                <a:latin typeface="隶书" pitchFamily="49" charset="-122"/>
                <a:ea typeface="隶书" pitchFamily="49" charset="-122"/>
              </a:rPr>
              <a:t>，使危重患儿得到更好地诊疗与护理，从而降低新生儿病死率与致残率。</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现在学习的是第4页，共45页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latin typeface="隶书" pitchFamily="49" charset="-122"/>
                <a:ea typeface="隶书" pitchFamily="49" charset="-122"/>
              </a:rPr>
              <a:t>我国的新生儿转运工作起步较晚，转运体系尚未完善。</a:t>
            </a:r>
            <a:r>
              <a:rPr lang="en-US" altLang="zh-CN">
                <a:latin typeface="隶书" pitchFamily="49" charset="-122"/>
                <a:ea typeface="隶书" pitchFamily="49" charset="-122"/>
              </a:rPr>
              <a:t>20</a:t>
            </a:r>
            <a:r>
              <a:rPr lang="zh-CN" altLang="en-US">
                <a:latin typeface="隶书" pitchFamily="49" charset="-122"/>
                <a:ea typeface="隶书" pitchFamily="49" charset="-122"/>
              </a:rPr>
              <a:t>世纪</a:t>
            </a:r>
            <a:r>
              <a:rPr lang="en-US" altLang="zh-CN">
                <a:latin typeface="隶书" pitchFamily="49" charset="-122"/>
                <a:ea typeface="隶书" pitchFamily="49" charset="-122"/>
              </a:rPr>
              <a:t>80</a:t>
            </a:r>
            <a:r>
              <a:rPr lang="zh-CN" altLang="en-US">
                <a:latin typeface="隶书" pitchFamily="49" charset="-122"/>
                <a:ea typeface="隶书" pitchFamily="49" charset="-122"/>
              </a:rPr>
              <a:t>年代后期和</a:t>
            </a:r>
            <a:r>
              <a:rPr lang="en-US" altLang="zh-CN">
                <a:latin typeface="隶书" pitchFamily="49" charset="-122"/>
                <a:ea typeface="隶书" pitchFamily="49" charset="-122"/>
              </a:rPr>
              <a:t>90</a:t>
            </a:r>
            <a:r>
              <a:rPr lang="zh-CN" altLang="en-US">
                <a:latin typeface="隶书" pitchFamily="49" charset="-122"/>
                <a:ea typeface="隶书" pitchFamily="49" charset="-122"/>
              </a:rPr>
              <a:t>年代初，随着国内</a:t>
            </a:r>
            <a:r>
              <a:rPr lang="en-US" altLang="zh-CN">
                <a:latin typeface="隶书" pitchFamily="49" charset="-122"/>
                <a:ea typeface="隶书" pitchFamily="49" charset="-122"/>
              </a:rPr>
              <a:t>NICU</a:t>
            </a:r>
            <a:r>
              <a:rPr lang="zh-CN" altLang="en-US">
                <a:latin typeface="隶书" pitchFamily="49" charset="-122"/>
                <a:ea typeface="隶书" pitchFamily="49" charset="-122"/>
              </a:rPr>
              <a:t>的建立，我国新生儿转运逐步开始实行，近十几年得到快速发展，目前我国许多大中城市均开展了新生儿转运工作，且转运规模不断扩大，转运技术不断完善和提高已成为本世纪新生儿抢救工作中的重点内容。</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现在学习的是第5页，共45页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589188" y="441891"/>
            <a:ext cx="8484718" cy="1178433"/>
          </a:xfrm>
        </p:spPr>
        <p:txBody>
          <a:bodyPr/>
          <a:lstStyle/>
          <a:p>
            <a:r>
              <a:rPr lang="en-US" altLang="zh-CN">
                <a:latin typeface="+mj-ea"/>
              </a:rPr>
              <a:t>NT</a:t>
            </a:r>
            <a:r>
              <a:rPr lang="zh-CN" altLang="en-US">
                <a:latin typeface="+mj-ea"/>
              </a:rPr>
              <a:t>的分类</a:t>
            </a:r>
            <a:endParaRPr lang="zh-CN" altLang="en-US"/>
          </a:p>
        </p:txBody>
      </p:sp>
      <p:sp>
        <p:nvSpPr>
          <p:cNvPr id="3" name="内容占位符 2"/>
          <p:cNvSpPr>
            <a:spLocks noGrp="1"/>
          </p:cNvSpPr>
          <p:nvPr>
            <p:ph idx="1"/>
          </p:nvPr>
        </p:nvSpPr>
        <p:spPr>
          <a:xfrm>
            <a:off x="471373" y="1841290"/>
            <a:ext cx="8484718" cy="4679373"/>
          </a:xfrm>
        </p:spPr>
        <p:txBody>
          <a:bodyPr/>
          <a:lstStyle/>
          <a:p>
            <a:r>
              <a:rPr lang="zh-CN" altLang="en-US" sz="2487" b="1">
                <a:latin typeface="隶书" pitchFamily="49" charset="-122"/>
                <a:ea typeface="隶书" pitchFamily="49" charset="-122"/>
              </a:rPr>
              <a:t>单程转运：</a:t>
            </a:r>
            <a:r>
              <a:rPr lang="zh-CN" altLang="en-US" sz="2787">
                <a:latin typeface="隶书" pitchFamily="49" charset="-122"/>
                <a:ea typeface="隶书" pitchFamily="49" charset="-122"/>
              </a:rPr>
              <a:t>由基层单位转运患儿至</a:t>
            </a:r>
            <a:r>
              <a:rPr lang="en-US" altLang="zh-CN" sz="2587">
                <a:latin typeface="隶书" pitchFamily="49" charset="-122"/>
                <a:ea typeface="隶书" pitchFamily="49" charset="-122"/>
              </a:rPr>
              <a:t>NICU</a:t>
            </a:r>
            <a:r>
              <a:rPr lang="zh-CN" altLang="en-US" sz="2487">
                <a:latin typeface="隶书" pitchFamily="49" charset="-122"/>
                <a:ea typeface="隶书" pitchFamily="49" charset="-122"/>
              </a:rPr>
              <a:t>，称单程   </a:t>
            </a:r>
          </a:p>
          <a:p>
            <a:r>
              <a:rPr lang="zh-CN" altLang="en-US" sz="2587">
                <a:latin typeface="隶书" pitchFamily="49" charset="-122"/>
                <a:ea typeface="隶书" pitchFamily="49" charset="-122"/>
              </a:rPr>
              <a:t>          转运（</a:t>
            </a:r>
            <a:r>
              <a:rPr lang="en-US" altLang="zh-CN" sz="2687">
                <a:latin typeface="隶书" pitchFamily="49" charset="-122"/>
                <a:ea typeface="隶书" pitchFamily="49" charset="-122"/>
              </a:rPr>
              <a:t>one-way thansport</a:t>
            </a:r>
            <a:r>
              <a:rPr lang="zh-CN" altLang="en-US" sz="2587">
                <a:latin typeface="隶书" pitchFamily="49" charset="-122"/>
                <a:ea typeface="隶书" pitchFamily="49" charset="-122"/>
              </a:rPr>
              <a:t>）。</a:t>
            </a:r>
          </a:p>
          <a:p>
            <a:endParaRPr lang="zh-CN" altLang="en-US" sz="2887">
              <a:latin typeface="隶书" pitchFamily="49" charset="-122"/>
              <a:ea typeface="隶书" pitchFamily="49" charset="-122"/>
            </a:endParaRPr>
          </a:p>
          <a:p>
            <a:r>
              <a:rPr lang="zh-CN" altLang="en-US" sz="2787" b="1">
                <a:latin typeface="隶书" pitchFamily="49" charset="-122"/>
                <a:ea typeface="隶书" pitchFamily="49" charset="-122"/>
              </a:rPr>
              <a:t>双程转运</a:t>
            </a:r>
            <a:r>
              <a:rPr lang="zh-CN" altLang="en-US" sz="2587">
                <a:latin typeface="隶书" pitchFamily="49" charset="-122"/>
                <a:ea typeface="隶书" pitchFamily="49" charset="-122"/>
              </a:rPr>
              <a:t>：由三级医院</a:t>
            </a:r>
            <a:r>
              <a:rPr lang="en-US" altLang="zh-CN" sz="2487">
                <a:latin typeface="隶书" pitchFamily="49" charset="-122"/>
                <a:ea typeface="隶书" pitchFamily="49" charset="-122"/>
              </a:rPr>
              <a:t>NICU</a:t>
            </a:r>
            <a:r>
              <a:rPr lang="zh-CN" altLang="en-US" sz="2487">
                <a:latin typeface="隶书" pitchFamily="49" charset="-122"/>
                <a:ea typeface="隶书" pitchFamily="49" charset="-122"/>
              </a:rPr>
              <a:t>到基层医院去接患儿，  </a:t>
            </a:r>
          </a:p>
          <a:p>
            <a:r>
              <a:rPr lang="zh-CN" altLang="en-US" sz="2587">
                <a:latin typeface="隶书" pitchFamily="49" charset="-122"/>
                <a:ea typeface="隶书" pitchFamily="49" charset="-122"/>
              </a:rPr>
              <a:t>          称双程转运（</a:t>
            </a:r>
            <a:r>
              <a:rPr lang="en-US" altLang="zh-CN" sz="2487">
                <a:latin typeface="隶书" pitchFamily="49" charset="-122"/>
                <a:ea typeface="隶书" pitchFamily="49" charset="-122"/>
              </a:rPr>
              <a:t>two-way transport</a:t>
            </a:r>
            <a:r>
              <a:rPr lang="zh-CN" altLang="en-US" sz="2587">
                <a:latin typeface="隶书" pitchFamily="49" charset="-122"/>
                <a:ea typeface="隶书" pitchFamily="49" charset="-122"/>
              </a:rPr>
              <a:t>）。</a:t>
            </a:r>
          </a:p>
          <a:p>
            <a:endParaRPr lang="zh-CN" altLang="en-US" sz="2887">
              <a:latin typeface="隶书" pitchFamily="49" charset="-122"/>
              <a:ea typeface="隶书" pitchFamily="49" charset="-122"/>
            </a:endParaRPr>
          </a:p>
          <a:p>
            <a:r>
              <a:rPr lang="zh-CN" altLang="en-US" sz="2074">
                <a:latin typeface="隶书" pitchFamily="49" charset="-122"/>
                <a:ea typeface="隶书" pitchFamily="49" charset="-122"/>
              </a:rPr>
              <a:t>双程转运能有计划、有组织地将基层医院与</a:t>
            </a:r>
            <a:r>
              <a:rPr lang="en-US" altLang="zh-CN" sz="2374">
                <a:latin typeface="隶书" pitchFamily="49" charset="-122"/>
                <a:ea typeface="隶书" pitchFamily="49" charset="-122"/>
              </a:rPr>
              <a:t>NICU</a:t>
            </a:r>
            <a:r>
              <a:rPr lang="zh-CN" altLang="en-US" sz="2374">
                <a:latin typeface="隶书" pitchFamily="49" charset="-122"/>
                <a:ea typeface="隶书" pitchFamily="49" charset="-122"/>
              </a:rPr>
              <a:t>建立关系，在</a:t>
            </a:r>
            <a:r>
              <a:rPr lang="en-US" altLang="zh-CN" sz="2374">
                <a:latin typeface="隶书" pitchFamily="49" charset="-122"/>
                <a:ea typeface="隶书" pitchFamily="49" charset="-122"/>
              </a:rPr>
              <a:t>NICU</a:t>
            </a:r>
            <a:r>
              <a:rPr lang="zh-CN" altLang="en-US" sz="2074">
                <a:latin typeface="隶书" pitchFamily="49" charset="-122"/>
                <a:ea typeface="隶书" pitchFamily="49" charset="-122"/>
              </a:rPr>
              <a:t>指导及参与下，将基层医院的高危新生儿经就地抢救，病情稳定后转入</a:t>
            </a:r>
            <a:r>
              <a:rPr lang="en-US" altLang="zh-CN" sz="2374">
                <a:latin typeface="隶书" pitchFamily="49" charset="-122"/>
                <a:ea typeface="隶书" pitchFamily="49" charset="-122"/>
              </a:rPr>
              <a:t>NICU</a:t>
            </a:r>
            <a:r>
              <a:rPr lang="zh-CN" altLang="en-US" sz="2374">
                <a:latin typeface="隶书" pitchFamily="49" charset="-122"/>
                <a:ea typeface="隶书" pitchFamily="49" charset="-122"/>
              </a:rPr>
              <a:t>，能有效降低病死率及致残率。</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现在学习的是第6页，共45页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t>NT</a:t>
            </a:r>
            <a:r>
              <a:rPr lang="zh-CN" altLang="en-US"/>
              <a:t>的方式</a:t>
            </a:r>
          </a:p>
        </p:txBody>
      </p:sp>
      <p:sp>
        <p:nvSpPr>
          <p:cNvPr id="3" name="内容占位符 2"/>
          <p:cNvSpPr>
            <a:spLocks noGrp="1"/>
          </p:cNvSpPr>
          <p:nvPr>
            <p:ph idx="1"/>
          </p:nvPr>
        </p:nvSpPr>
        <p:spPr/>
        <p:txBody>
          <a:bodyPr/>
          <a:lstStyle/>
          <a:p>
            <a:pPr>
              <a:defRPr/>
            </a:pPr>
            <a:r>
              <a:rPr lang="zh-CN" altLang="en-US">
                <a:latin typeface="+mj-ea"/>
                <a:ea typeface="+mj-ea"/>
              </a:rPr>
              <a:t>目前国内的转运模式有两种：</a:t>
            </a:r>
            <a:endParaRPr lang="en-US" altLang="zh-CN">
              <a:latin typeface="+mj-ea"/>
              <a:ea typeface="+mj-ea"/>
            </a:endParaRPr>
          </a:p>
          <a:p>
            <a:pPr>
              <a:defRPr/>
            </a:pPr>
            <a:r>
              <a:rPr lang="en-US" altLang="zh-CN">
                <a:latin typeface="+mj-ea"/>
                <a:ea typeface="+mj-ea"/>
              </a:rPr>
              <a:t>1</a:t>
            </a:r>
            <a:r>
              <a:rPr lang="zh-CN" altLang="en-US">
                <a:latin typeface="+mj-ea"/>
                <a:ea typeface="+mj-ea"/>
              </a:rPr>
              <a:t>、地方</a:t>
            </a:r>
            <a:r>
              <a:rPr lang="en-US" altLang="zh-CN">
                <a:latin typeface="+mj-ea"/>
                <a:ea typeface="+mj-ea"/>
              </a:rPr>
              <a:t>120</a:t>
            </a:r>
            <a:r>
              <a:rPr lang="zh-CN" altLang="en-US">
                <a:latin typeface="+mj-ea"/>
                <a:ea typeface="+mj-ea"/>
              </a:rPr>
              <a:t>急救中心统一转运。</a:t>
            </a:r>
            <a:endParaRPr lang="en-US" altLang="zh-CN">
              <a:latin typeface="+mj-ea"/>
              <a:ea typeface="+mj-ea"/>
            </a:endParaRPr>
          </a:p>
          <a:p>
            <a:pPr>
              <a:defRPr/>
            </a:pPr>
            <a:r>
              <a:rPr lang="en-US" altLang="zh-CN">
                <a:latin typeface="+mj-ea"/>
                <a:ea typeface="+mj-ea"/>
              </a:rPr>
              <a:t>2</a:t>
            </a:r>
            <a:r>
              <a:rPr lang="zh-CN" altLang="en-US">
                <a:latin typeface="+mj-ea"/>
                <a:ea typeface="+mj-ea"/>
              </a:rPr>
              <a:t>、医院转运系统：部分三级医院拥有转运车、转运队伍，直接到基层医院进行转运。</a:t>
            </a:r>
            <a:endParaRPr lang="en-US" altLang="zh-CN">
              <a:latin typeface="+mj-ea"/>
              <a:ea typeface="+mj-ea"/>
            </a:endParaRPr>
          </a:p>
          <a:p>
            <a:pPr>
              <a:defRPr/>
            </a:pPr>
            <a:endParaRPr lang="en-US" altLang="zh-CN">
              <a:latin typeface="+mj-ea"/>
              <a:ea typeface="+mj-ea"/>
            </a:endParaRPr>
          </a:p>
          <a:p>
            <a:pPr>
              <a:defRPr/>
            </a:pPr>
            <a:r>
              <a:rPr lang="zh-CN" altLang="en-US">
                <a:latin typeface="+mj-ea"/>
                <a:ea typeface="+mj-ea"/>
              </a:rPr>
              <a:t>交通方式有陆路、空运两种。合适的转运方式取决于现有资源、地理环境、患儿病情紧急程度及工作人员的经验等。</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现在学习的是第7页，共45页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lnSpcReduction="10000"/>
          </a:bodyPr>
          <a:lstStyle/>
          <a:p>
            <a:pPr>
              <a:defRPr/>
            </a:pPr>
            <a:r>
              <a:rPr lang="en-US" altLang="zh-CN">
                <a:latin typeface="+mj-ea"/>
                <a:ea typeface="+mj-ea"/>
              </a:rPr>
              <a:t>1</a:t>
            </a:r>
            <a:r>
              <a:rPr lang="zh-CN" altLang="en-US">
                <a:latin typeface="+mj-ea"/>
                <a:ea typeface="+mj-ea"/>
              </a:rPr>
              <a:t>、地面救护车：</a:t>
            </a:r>
            <a:endParaRPr lang="en-US" altLang="zh-CN">
              <a:latin typeface="+mj-ea"/>
              <a:ea typeface="+mj-ea"/>
            </a:endParaRPr>
          </a:p>
          <a:p>
            <a:pPr>
              <a:defRPr/>
            </a:pPr>
            <a:r>
              <a:rPr lang="zh-CN" altLang="en-US">
                <a:latin typeface="+mj-ea"/>
                <a:ea typeface="+mj-ea"/>
              </a:rPr>
              <a:t>目前我国新生儿转运以陆路为主，以救护车转运最为常用。</a:t>
            </a:r>
            <a:endParaRPr lang="en-US" altLang="zh-CN">
              <a:latin typeface="+mj-ea"/>
              <a:ea typeface="+mj-ea"/>
            </a:endParaRPr>
          </a:p>
          <a:p>
            <a:pPr>
              <a:defRPr/>
            </a:pPr>
            <a:endParaRPr lang="en-US" altLang="zh-CN">
              <a:latin typeface="+mj-ea"/>
              <a:ea typeface="+mj-ea"/>
            </a:endParaRPr>
          </a:p>
          <a:p>
            <a:pPr>
              <a:defRPr/>
            </a:pPr>
            <a:r>
              <a:rPr lang="en-US" altLang="zh-CN">
                <a:latin typeface="+mj-ea"/>
                <a:ea typeface="+mj-ea"/>
              </a:rPr>
              <a:t>2</a:t>
            </a:r>
            <a:r>
              <a:rPr lang="zh-CN" altLang="en-US">
                <a:latin typeface="+mj-ea"/>
                <a:ea typeface="+mj-ea"/>
              </a:rPr>
              <a:t>、空运：</a:t>
            </a:r>
            <a:endParaRPr lang="en-US" altLang="zh-CN">
              <a:latin typeface="+mj-ea"/>
              <a:ea typeface="+mj-ea"/>
            </a:endParaRPr>
          </a:p>
          <a:p>
            <a:pPr>
              <a:defRPr/>
            </a:pPr>
            <a:r>
              <a:rPr lang="zh-CN" altLang="en-US">
                <a:latin typeface="+mj-ea"/>
                <a:ea typeface="+mj-ea"/>
              </a:rPr>
              <a:t>国外经常用专用急救直升机转运新生儿，我国目前还很少，只能借用民航班机和包租空军飞机。空中转运要比陆路转运难度大，需要更多的组织工作以及空中转运技能的工作人员，并且必须考虑到飞行所致缺氧、气压下降、温度变化、重力、噪音、震动等对生理的影响。</a:t>
            </a:r>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现在学习的是第8页，共45页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4236"/>
              <a:t>建立区域性新生儿转运网络</a:t>
            </a:r>
            <a:br>
              <a:rPr lang="en-US" altLang="zh-CN" sz="4336"/>
            </a:br>
            <a:r>
              <a:rPr lang="zh-CN" altLang="en-US" sz="3412"/>
              <a:t>（</a:t>
            </a:r>
            <a:r>
              <a:rPr lang="en-US" altLang="zh-CN" sz="3312"/>
              <a:t>regional neonatal transport network</a:t>
            </a:r>
            <a:r>
              <a:rPr lang="zh-CN" altLang="en-US" sz="3512"/>
              <a:t>，</a:t>
            </a:r>
            <a:r>
              <a:rPr lang="en-US" altLang="zh-CN" sz="3312"/>
              <a:t>RNTN</a:t>
            </a:r>
            <a:r>
              <a:rPr lang="zh-CN" altLang="en-US" sz="3612"/>
              <a:t>）</a:t>
            </a:r>
          </a:p>
        </p:txBody>
      </p:sp>
      <p:sp>
        <p:nvSpPr>
          <p:cNvPr id="3" name="内容占位符 2"/>
          <p:cNvSpPr>
            <a:spLocks noGrp="1"/>
          </p:cNvSpPr>
          <p:nvPr>
            <p:ph idx="1"/>
          </p:nvPr>
        </p:nvSpPr>
        <p:spPr>
          <a:xfrm>
            <a:off x="471373" y="2430510"/>
            <a:ext cx="8484718" cy="4090152"/>
          </a:xfrm>
        </p:spPr>
        <p:txBody>
          <a:bodyPr>
            <a:normAutofit/>
          </a:bodyPr>
          <a:lstStyle/>
          <a:p>
            <a:r>
              <a:rPr lang="zh-CN" altLang="en-US" sz="2587">
                <a:solidFill>
                  <a:srgbClr val="FF0000"/>
                </a:solidFill>
                <a:latin typeface="+mj-ea"/>
                <a:ea typeface="+mj-ea"/>
              </a:rPr>
              <a:t>区域性新生儿转运网络</a:t>
            </a:r>
            <a:r>
              <a:rPr lang="zh-CN" altLang="en-US" sz="2587">
                <a:latin typeface="+mj-ea"/>
                <a:ea typeface="+mj-ea"/>
              </a:rPr>
              <a:t>是以</a:t>
            </a:r>
            <a:r>
              <a:rPr lang="en-US" altLang="zh-CN" sz="2587">
                <a:latin typeface="+mj-ea"/>
                <a:ea typeface="+mj-ea"/>
              </a:rPr>
              <a:t>NICU</a:t>
            </a:r>
            <a:r>
              <a:rPr lang="zh-CN" altLang="en-US" sz="2787">
                <a:latin typeface="+mj-ea"/>
                <a:ea typeface="+mj-ea"/>
              </a:rPr>
              <a:t>为中心或枢纽，向周围一定范围辐射，集转运、救治、研究和培训为一体的特殊医疗服务系统。</a:t>
            </a:r>
          </a:p>
        </p:txBody>
      </p:sp>
      <p:pic>
        <p:nvPicPr>
          <p:cNvPr id="4098" name="Picture 2" descr="C:\Documents and Settings\Administrator\My Documents\My Pictures\1294-130601122450-50.jpg"/>
          <p:cNvPicPr>
            <a:picLocks noChangeAspect="1" noChangeArrowheads="1"/>
          </p:cNvPicPr>
          <p:nvPr/>
        </p:nvPicPr>
        <p:blipFill>
          <a:blip r:embed="rId2"/>
          <a:stretch>
            <a:fillRect/>
          </a:stretch>
        </p:blipFill>
        <p:spPr bwMode="auto">
          <a:xfrm>
            <a:off x="5818520" y="4492783"/>
            <a:ext cx="3402077" cy="2265217"/>
          </a:xfrm>
          <a:prstGeom prst="rect">
            <a:avLst/>
          </a:prstGeom>
          <a:noFill/>
        </p:spPr>
      </p:pic>
      <p:sp>
        <p:nvSpPr>
          <p:cNvPr id="4099"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现在学习的是第9页，共45页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新生儿转运的范围</a:t>
            </a:r>
          </a:p>
        </p:txBody>
      </p:sp>
      <p:sp>
        <p:nvSpPr>
          <p:cNvPr id="3" name="内容占位符 2"/>
          <p:cNvSpPr>
            <a:spLocks noGrp="1"/>
          </p:cNvSpPr>
          <p:nvPr>
            <p:ph idx="1"/>
          </p:nvPr>
        </p:nvSpPr>
        <p:spPr>
          <a:xfrm>
            <a:off x="471373" y="2430510"/>
            <a:ext cx="8484718" cy="4090152"/>
          </a:xfrm>
        </p:spPr>
        <p:txBody>
          <a:bodyPr/>
          <a:lstStyle/>
          <a:p>
            <a:r>
              <a:rPr lang="zh-CN" altLang="en-US">
                <a:latin typeface="+mj-ea"/>
                <a:ea typeface="+mj-ea"/>
              </a:rPr>
              <a:t>确定新生儿转运范围应以</a:t>
            </a:r>
            <a:r>
              <a:rPr lang="zh-CN" altLang="en-US">
                <a:solidFill>
                  <a:schemeClr val="accent1"/>
                </a:solidFill>
                <a:latin typeface="+mj-ea"/>
                <a:ea typeface="+mj-ea"/>
              </a:rPr>
              <a:t>“适宜、就近”</a:t>
            </a:r>
            <a:r>
              <a:rPr lang="zh-CN" altLang="en-US">
                <a:latin typeface="+mj-ea"/>
                <a:ea typeface="+mj-ea"/>
              </a:rPr>
              <a:t>为原则。采用救护车通过陆路转运，服务半径一般以</a:t>
            </a:r>
            <a:r>
              <a:rPr lang="en-US" altLang="zh-CN">
                <a:latin typeface="+mj-ea"/>
                <a:ea typeface="+mj-ea"/>
              </a:rPr>
              <a:t>200 km </a:t>
            </a:r>
            <a:r>
              <a:rPr lang="zh-CN" altLang="en-US">
                <a:latin typeface="+mj-ea"/>
                <a:ea typeface="+mj-ea"/>
              </a:rPr>
              <a:t>以内为宜，除非患儿特殊病情并确认病情许可且必须转运者外，超出此范围应选用其他更高速的交通工具。</a:t>
            </a:r>
          </a:p>
        </p:txBody>
      </p:sp>
      <p:pic>
        <p:nvPicPr>
          <p:cNvPr id="3074" name="Picture 2" descr="C:\Documents and Settings\Administrator\My Documents\My Pictures\4c2347e9ba353d6676f15761b0b28d79201311270959187275.jpg"/>
          <p:cNvPicPr>
            <a:picLocks noChangeAspect="1" noChangeArrowheads="1"/>
          </p:cNvPicPr>
          <p:nvPr/>
        </p:nvPicPr>
        <p:blipFill>
          <a:blip r:embed="rId2"/>
          <a:stretch>
            <a:fillRect/>
          </a:stretch>
        </p:blipFill>
        <p:spPr bwMode="auto">
          <a:xfrm>
            <a:off x="5867606" y="4400705"/>
            <a:ext cx="3559858" cy="2669893"/>
          </a:xfrm>
          <a:prstGeom prst="rect">
            <a:avLst/>
          </a:prstGeom>
          <a:noFill/>
        </p:spPr>
      </p:pic>
      <p:sp>
        <p:nvSpPr>
          <p:cNvPr id="3075"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现在学习的是第10页，共45页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441882" y="441891"/>
            <a:ext cx="8484718" cy="1178433"/>
          </a:xfrm>
        </p:spPr>
        <p:txBody>
          <a:bodyPr/>
          <a:lstStyle/>
          <a:p>
            <a:r>
              <a:rPr lang="zh-CN" altLang="en-US"/>
              <a:t>新生儿转运的队伍建设</a:t>
            </a:r>
          </a:p>
        </p:txBody>
      </p:sp>
      <p:sp>
        <p:nvSpPr>
          <p:cNvPr id="3" name="内容占位符 2"/>
          <p:cNvSpPr>
            <a:spLocks noGrp="1"/>
          </p:cNvSpPr>
          <p:nvPr>
            <p:ph idx="1"/>
          </p:nvPr>
        </p:nvSpPr>
        <p:spPr/>
        <p:txBody>
          <a:bodyPr>
            <a:normAutofit lnSpcReduction="10000"/>
          </a:bodyPr>
          <a:lstStyle/>
          <a:p>
            <a:r>
              <a:rPr lang="en-US" altLang="zh-CN"/>
              <a:t> </a:t>
            </a:r>
            <a:r>
              <a:rPr lang="en-US" altLang="zh-CN">
                <a:latin typeface="+mj-ea"/>
                <a:ea typeface="+mj-ea"/>
              </a:rPr>
              <a:t>1</a:t>
            </a:r>
            <a:r>
              <a:rPr lang="zh-CN" altLang="en-US">
                <a:latin typeface="+mj-ea"/>
                <a:ea typeface="+mj-ea"/>
              </a:rPr>
              <a:t>、队伍的设立</a:t>
            </a:r>
            <a:endParaRPr lang="en-US" altLang="zh-CN">
              <a:latin typeface="+mj-ea"/>
              <a:ea typeface="+mj-ea"/>
            </a:endParaRPr>
          </a:p>
          <a:p>
            <a:r>
              <a:rPr lang="zh-CN" altLang="en-US">
                <a:latin typeface="+mj-ea"/>
                <a:ea typeface="+mj-ea"/>
              </a:rPr>
              <a:t>新生儿转运队伍应由新生儿科医师、注册护士和司机组成。</a:t>
            </a:r>
            <a:endParaRPr lang="en-US" altLang="zh-CN">
              <a:latin typeface="+mj-ea"/>
              <a:ea typeface="+mj-ea"/>
            </a:endParaRPr>
          </a:p>
          <a:p>
            <a:endParaRPr lang="en-US" altLang="zh-CN">
              <a:latin typeface="+mj-ea"/>
              <a:ea typeface="+mj-ea"/>
            </a:endParaRPr>
          </a:p>
          <a:p>
            <a:r>
              <a:rPr lang="en-US" altLang="zh-CN">
                <a:latin typeface="+mj-ea"/>
                <a:ea typeface="+mj-ea"/>
              </a:rPr>
              <a:t>2</a:t>
            </a:r>
            <a:r>
              <a:rPr lang="zh-CN" altLang="en-US">
                <a:latin typeface="+mj-ea"/>
                <a:ea typeface="+mj-ea"/>
              </a:rPr>
              <a:t>、人员要求</a:t>
            </a:r>
            <a:endParaRPr lang="en-US" altLang="zh-CN">
              <a:latin typeface="+mj-ea"/>
              <a:ea typeface="+mj-ea"/>
            </a:endParaRPr>
          </a:p>
          <a:p>
            <a:r>
              <a:rPr lang="zh-CN" altLang="en-US">
                <a:latin typeface="+mj-ea"/>
                <a:ea typeface="+mj-ea"/>
              </a:rPr>
              <a:t>医师在转运小组中起主导作用，不仅是转运的执行者，也是组织者和决策者。</a:t>
            </a:r>
            <a:endParaRPr lang="en-US" altLang="zh-CN">
              <a:latin typeface="+mj-ea"/>
              <a:ea typeface="+mj-ea"/>
            </a:endParaRPr>
          </a:p>
          <a:p>
            <a:r>
              <a:rPr lang="zh-CN" altLang="en-US">
                <a:latin typeface="+mj-ea"/>
                <a:ea typeface="+mj-ea"/>
              </a:rPr>
              <a:t>负责转运的医师和护士应接受专业化的培训，不但要有丰富的专业知识和操作技能，还应具有良好的团队组织、协调和沟通能力。</a:t>
            </a:r>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现在学习的是第11页，共45页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1252069"/>
            <a:ext cx="8484718" cy="5268594"/>
          </a:xfrm>
        </p:spPr>
        <p:txBody>
          <a:bodyPr/>
          <a:lstStyle/>
          <a:p>
            <a:r>
              <a:rPr lang="en-US" altLang="zh-CN">
                <a:latin typeface="+mj-ea"/>
                <a:ea typeface="+mj-ea"/>
              </a:rPr>
              <a:t>3</a:t>
            </a:r>
            <a:r>
              <a:rPr lang="zh-CN" altLang="en-US">
                <a:latin typeface="+mj-ea"/>
                <a:ea typeface="+mj-ea"/>
              </a:rPr>
              <a:t>、转运医师和护士必须掌握的技术</a:t>
            </a:r>
            <a:endParaRPr lang="en-US" altLang="zh-CN">
              <a:latin typeface="+mj-ea"/>
              <a:ea typeface="+mj-ea"/>
            </a:endParaRPr>
          </a:p>
          <a:p>
            <a:r>
              <a:rPr lang="zh-CN" altLang="en-US">
                <a:latin typeface="+mj-ea"/>
                <a:ea typeface="+mj-ea"/>
              </a:rPr>
              <a:t>⑴能识别潜在的呼吸衰竭，掌握气管插管和</a:t>
            </a:r>
            <a:r>
              <a:rPr lang="en-US" altLang="zh-CN">
                <a:latin typeface="+mj-ea"/>
                <a:ea typeface="+mj-ea"/>
              </a:rPr>
              <a:t>T-</a:t>
            </a:r>
            <a:r>
              <a:rPr lang="zh-CN" altLang="en-US">
                <a:latin typeface="+mj-ea"/>
                <a:ea typeface="+mj-ea"/>
              </a:rPr>
              <a:t>组合复苏器的使用技术；</a:t>
            </a:r>
            <a:endParaRPr lang="en-US" altLang="zh-CN">
              <a:latin typeface="+mj-ea"/>
              <a:ea typeface="+mj-ea"/>
            </a:endParaRPr>
          </a:p>
          <a:p>
            <a:r>
              <a:rPr lang="zh-CN" altLang="en-US">
                <a:latin typeface="+mj-ea"/>
                <a:ea typeface="+mj-ea"/>
              </a:rPr>
              <a:t>⑵熟练掌握转运呼吸机的使用与管理；</a:t>
            </a:r>
            <a:endParaRPr lang="en-US" altLang="zh-CN">
              <a:latin typeface="+mj-ea"/>
              <a:ea typeface="+mj-ea"/>
            </a:endParaRPr>
          </a:p>
          <a:p>
            <a:r>
              <a:rPr lang="zh-CN" altLang="en-US">
                <a:latin typeface="+mj-ea"/>
                <a:ea typeface="+mj-ea"/>
              </a:rPr>
              <a:t>⑶能熟练建立周围静脉通道；</a:t>
            </a:r>
            <a:endParaRPr lang="en-US" altLang="zh-CN">
              <a:latin typeface="+mj-ea"/>
              <a:ea typeface="+mj-ea"/>
            </a:endParaRPr>
          </a:p>
          <a:p>
            <a:r>
              <a:rPr lang="zh-CN" altLang="en-US">
                <a:latin typeface="+mj-ea"/>
                <a:ea typeface="+mj-ea"/>
              </a:rPr>
              <a:t>⑷能识别早期休克征象，掌握纠酸、扩容等技术；</a:t>
            </a:r>
            <a:endParaRPr lang="en-US" altLang="zh-CN">
              <a:latin typeface="+mj-ea"/>
              <a:ea typeface="+mj-ea"/>
            </a:endParaRPr>
          </a:p>
          <a:p>
            <a:r>
              <a:rPr lang="zh-CN" altLang="en-US">
                <a:latin typeface="+mj-ea"/>
                <a:ea typeface="+mj-ea"/>
              </a:rPr>
              <a:t>⑸能正确处理气胸、窒息、惊厥、低血糖、发热、呕吐等常见问题；</a:t>
            </a:r>
            <a:endParaRPr lang="en-US" altLang="zh-CN">
              <a:latin typeface="+mj-ea"/>
              <a:ea typeface="+mj-ea"/>
            </a:endParaRPr>
          </a:p>
          <a:p>
            <a:r>
              <a:rPr lang="zh-CN" altLang="en-US">
                <a:latin typeface="+mj-ea"/>
                <a:ea typeface="+mj-ea"/>
              </a:rPr>
              <a:t>⑹能熟练掌握新生儿科急救用药的剂量和方法；</a:t>
            </a:r>
            <a:endParaRPr lang="en-US" altLang="zh-CN">
              <a:latin typeface="+mj-ea"/>
              <a:ea typeface="+mj-ea"/>
            </a:endParaRPr>
          </a:p>
          <a:p>
            <a:r>
              <a:rPr lang="zh-CN" altLang="en-US">
                <a:latin typeface="+mj-ea"/>
                <a:ea typeface="+mj-ea"/>
              </a:rPr>
              <a:t>⑺掌握转运所需监护、治疗仪器的应用和数据评估。</a:t>
            </a:r>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现在学习的是第12页，共45页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441882" y="441891"/>
            <a:ext cx="8484718" cy="1178433"/>
          </a:xfrm>
        </p:spPr>
        <p:txBody>
          <a:bodyPr/>
          <a:lstStyle/>
          <a:p>
            <a:r>
              <a:rPr lang="zh-CN" altLang="en-US"/>
              <a:t>新生儿转运设备及用品</a:t>
            </a:r>
          </a:p>
        </p:txBody>
      </p:sp>
      <p:sp>
        <p:nvSpPr>
          <p:cNvPr id="3" name="内容占位符 2"/>
          <p:cNvSpPr>
            <a:spLocks noGrp="1"/>
          </p:cNvSpPr>
          <p:nvPr>
            <p:ph idx="1"/>
          </p:nvPr>
        </p:nvSpPr>
        <p:spPr/>
        <p:txBody>
          <a:bodyPr/>
          <a:lstStyle/>
          <a:p>
            <a:r>
              <a:rPr lang="zh-CN" altLang="en-US">
                <a:latin typeface="+mj-ea"/>
                <a:ea typeface="+mj-ea"/>
              </a:rPr>
              <a:t>危重新生儿的转运实际上是将所有的抢救、监护设备、用品及药物放置于交通工具上，如同一个流动的</a:t>
            </a:r>
            <a:r>
              <a:rPr lang="en-US" altLang="zh-CN">
                <a:latin typeface="+mj-ea"/>
                <a:ea typeface="+mj-ea"/>
              </a:rPr>
              <a:t>NICU</a:t>
            </a:r>
            <a:r>
              <a:rPr lang="zh-CN" altLang="en-US">
                <a:latin typeface="+mj-ea"/>
                <a:ea typeface="+mj-ea"/>
              </a:rPr>
              <a:t>。所以耗电设备要求稳定、抗震及抗干扰性能好，并要求有内置电池可供</a:t>
            </a:r>
            <a:r>
              <a:rPr lang="en-US" altLang="zh-CN">
                <a:latin typeface="+mj-ea"/>
                <a:ea typeface="+mj-ea"/>
              </a:rPr>
              <a:t>2</a:t>
            </a:r>
            <a:r>
              <a:rPr lang="en-US" altLang="zh-CN">
                <a:latin typeface="Times New Roman"/>
                <a:ea typeface="+mj-ea"/>
                <a:cs typeface="Times New Roman"/>
              </a:rPr>
              <a:t>~</a:t>
            </a:r>
            <a:r>
              <a:rPr lang="en-US" altLang="zh-CN">
                <a:latin typeface="+mj-ea"/>
                <a:ea typeface="+mj-ea"/>
                <a:cs typeface="Times New Roman"/>
              </a:rPr>
              <a:t>4</a:t>
            </a:r>
            <a:r>
              <a:rPr lang="zh-CN" altLang="en-US">
                <a:latin typeface="+mj-ea"/>
                <a:ea typeface="+mj-ea"/>
                <a:cs typeface="Times New Roman"/>
              </a:rPr>
              <a:t>小时使用，可接汽车</a:t>
            </a:r>
            <a:r>
              <a:rPr lang="en-US" altLang="zh-CN">
                <a:latin typeface="+mj-ea"/>
                <a:ea typeface="+mj-ea"/>
                <a:cs typeface="Times New Roman"/>
              </a:rPr>
              <a:t>12V</a:t>
            </a:r>
            <a:r>
              <a:rPr lang="zh-CN" altLang="en-US">
                <a:latin typeface="+mj-ea"/>
                <a:ea typeface="+mj-ea"/>
                <a:cs typeface="Times New Roman"/>
              </a:rPr>
              <a:t>电池或外置式</a:t>
            </a:r>
            <a:r>
              <a:rPr lang="en-US" altLang="zh-CN">
                <a:latin typeface="+mj-ea"/>
                <a:ea typeface="+mj-ea"/>
                <a:cs typeface="Times New Roman"/>
              </a:rPr>
              <a:t>12</a:t>
            </a:r>
            <a:r>
              <a:rPr lang="en-US" altLang="zh-CN">
                <a:latin typeface="Times New Roman"/>
                <a:ea typeface="+mj-ea"/>
                <a:cs typeface="Times New Roman"/>
              </a:rPr>
              <a:t>~</a:t>
            </a:r>
            <a:r>
              <a:rPr lang="en-US" altLang="zh-CN">
                <a:latin typeface="+mj-ea"/>
                <a:ea typeface="+mj-ea"/>
                <a:cs typeface="Times New Roman"/>
              </a:rPr>
              <a:t>24V</a:t>
            </a:r>
            <a:r>
              <a:rPr lang="zh-CN" altLang="en-US">
                <a:latin typeface="+mj-ea"/>
                <a:ea typeface="+mj-ea"/>
                <a:cs typeface="Times New Roman"/>
              </a:rPr>
              <a:t>蓄电池以保证正常工作。</a:t>
            </a:r>
            <a:endParaRPr lang="en-US" altLang="zh-CN">
              <a:latin typeface="+mj-ea"/>
              <a:ea typeface="+mj-ea"/>
            </a:endParaRPr>
          </a:p>
          <a:p>
            <a:endParaRPr lang="zh-CN" altLang="en-US"/>
          </a:p>
        </p:txBody>
      </p:sp>
      <p:pic>
        <p:nvPicPr>
          <p:cNvPr id="2050" name="Picture 2" descr="C:\Documents and Settings\Administrator\My Documents\My Pictures\2010928140014712.jpg"/>
          <p:cNvPicPr>
            <a:picLocks noChangeAspect="1" noChangeArrowheads="1"/>
          </p:cNvPicPr>
          <p:nvPr/>
        </p:nvPicPr>
        <p:blipFill>
          <a:blip r:embed="rId2"/>
          <a:stretch>
            <a:fillRect/>
          </a:stretch>
        </p:blipFill>
        <p:spPr bwMode="auto">
          <a:xfrm>
            <a:off x="5906890" y="4271825"/>
            <a:ext cx="3520574" cy="2608541"/>
          </a:xfrm>
          <a:prstGeom prst="rect">
            <a:avLst/>
          </a:prstGeom>
          <a:noFill/>
        </p:spPr>
      </p:pic>
      <p:sp>
        <p:nvSpPr>
          <p:cNvPr id="2051"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现在学习的是第13页，共45页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883806"/>
            <a:ext cx="8484718" cy="5636856"/>
          </a:xfrm>
        </p:spPr>
        <p:txBody>
          <a:bodyPr/>
          <a:lstStyle/>
          <a:p>
            <a:r>
              <a:rPr lang="en-US" altLang="zh-CN">
                <a:latin typeface="+mj-ea"/>
                <a:ea typeface="+mj-ea"/>
              </a:rPr>
              <a:t>1</a:t>
            </a:r>
            <a:r>
              <a:rPr lang="zh-CN" altLang="en-US">
                <a:latin typeface="+mj-ea"/>
                <a:ea typeface="+mj-ea"/>
              </a:rPr>
              <a:t>、交通工具</a:t>
            </a:r>
            <a:endParaRPr lang="en-US" altLang="zh-CN">
              <a:latin typeface="+mj-ea"/>
              <a:ea typeface="+mj-ea"/>
            </a:endParaRPr>
          </a:p>
          <a:p>
            <a:r>
              <a:rPr lang="zh-CN" altLang="en-US">
                <a:latin typeface="+mj-ea"/>
                <a:ea typeface="+mj-ea"/>
              </a:rPr>
              <a:t>转运车</a:t>
            </a:r>
            <a:r>
              <a:rPr lang="en-US" altLang="zh-CN">
                <a:latin typeface="+mj-ea"/>
                <a:ea typeface="+mj-ea"/>
              </a:rPr>
              <a:t>—</a:t>
            </a:r>
            <a:r>
              <a:rPr lang="zh-CN" altLang="en-US">
                <a:latin typeface="+mj-ea"/>
                <a:ea typeface="+mj-ea"/>
              </a:rPr>
              <a:t>要求基本同一般救护车，但应配备可升降、固定转运暖箱的装置。</a:t>
            </a:r>
            <a:endParaRPr lang="en-US" altLang="zh-CN">
              <a:latin typeface="+mj-ea"/>
              <a:ea typeface="+mj-ea"/>
            </a:endParaRPr>
          </a:p>
          <a:p>
            <a:r>
              <a:rPr lang="zh-CN" altLang="en-US">
                <a:latin typeface="+mj-ea"/>
                <a:ea typeface="+mj-ea"/>
              </a:rPr>
              <a:t>飞机</a:t>
            </a:r>
            <a:r>
              <a:rPr lang="en-US" altLang="zh-CN">
                <a:latin typeface="+mj-ea"/>
                <a:ea typeface="+mj-ea"/>
              </a:rPr>
              <a:t>—</a:t>
            </a:r>
            <a:r>
              <a:rPr lang="zh-CN" altLang="en-US">
                <a:latin typeface="+mj-ea"/>
                <a:ea typeface="+mj-ea"/>
              </a:rPr>
              <a:t>为了实现更快速、较长距离转运，有条件的可开展航空转运（如直升机或民航班机），以直升机或固定翼飞机包机座位转运工具应该是未来我国新生儿转运的发展趋势。</a:t>
            </a:r>
          </a:p>
        </p:txBody>
      </p:sp>
      <p:pic>
        <p:nvPicPr>
          <p:cNvPr id="4" name="图片 3" descr="1436940699185768.jpg"/>
          <p:cNvPicPr>
            <a:picLocks noChangeAspect="1"/>
          </p:cNvPicPr>
          <p:nvPr/>
        </p:nvPicPr>
        <p:blipFill>
          <a:blip r:embed="rId2"/>
          <a:stretch>
            <a:fillRect/>
          </a:stretch>
        </p:blipFill>
        <p:spPr>
          <a:xfrm>
            <a:off x="5229299" y="4198172"/>
            <a:ext cx="3977239" cy="2498623"/>
          </a:xfrm>
          <a:prstGeom prst="rect">
            <a:avLst/>
          </a:prstGeom>
        </p:spPr>
      </p:pic>
      <p:pic>
        <p:nvPicPr>
          <p:cNvPr id="5" name="图片 4" descr="20080514_0d5bd44d4d2ceeb081c1v9As0k3OWyx0.jpg"/>
          <p:cNvPicPr>
            <a:picLocks noChangeAspect="1"/>
          </p:cNvPicPr>
          <p:nvPr/>
        </p:nvPicPr>
        <p:blipFill>
          <a:blip r:embed="rId3"/>
          <a:stretch>
            <a:fillRect/>
          </a:stretch>
        </p:blipFill>
        <p:spPr>
          <a:xfrm>
            <a:off x="883798" y="4198172"/>
            <a:ext cx="3605658" cy="2415791"/>
          </a:xfrm>
          <a:prstGeom prst="rect">
            <a:avLst/>
          </a:prstGeom>
        </p:spPr>
      </p:pic>
      <p:sp>
        <p:nvSpPr>
          <p:cNvPr id="6"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现在学习的是第14页，共45页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957458"/>
            <a:ext cx="8484718" cy="5563204"/>
          </a:xfrm>
        </p:spPr>
        <p:txBody>
          <a:bodyPr/>
          <a:lstStyle/>
          <a:p>
            <a:r>
              <a:rPr lang="en-US" altLang="zh-CN">
                <a:latin typeface="+mj-ea"/>
                <a:ea typeface="+mj-ea"/>
              </a:rPr>
              <a:t>2</a:t>
            </a:r>
            <a:r>
              <a:rPr lang="zh-CN" altLang="en-US">
                <a:latin typeface="+mj-ea"/>
                <a:ea typeface="+mj-ea"/>
              </a:rPr>
              <a:t>、转运保暖箱</a:t>
            </a:r>
            <a:endParaRPr lang="en-US" altLang="zh-CN">
              <a:latin typeface="+mj-ea"/>
              <a:ea typeface="+mj-ea"/>
            </a:endParaRPr>
          </a:p>
          <a:p>
            <a:r>
              <a:rPr lang="zh-CN" altLang="en-US">
                <a:latin typeface="+mj-ea"/>
                <a:ea typeface="+mj-ea"/>
              </a:rPr>
              <a:t>应配备专用于新生儿的转运保暖箱，在转运期间维持高危儿体温恒定。</a:t>
            </a:r>
            <a:endParaRPr lang="en-US" altLang="zh-CN">
              <a:latin typeface="+mj-ea"/>
              <a:ea typeface="+mj-ea"/>
            </a:endParaRPr>
          </a:p>
          <a:p>
            <a:r>
              <a:rPr lang="zh-CN" altLang="en-US">
                <a:latin typeface="+mj-ea"/>
                <a:ea typeface="+mj-ea"/>
              </a:rPr>
              <a:t>要求：</a:t>
            </a:r>
            <a:endParaRPr lang="en-US" altLang="zh-CN">
              <a:latin typeface="+mj-ea"/>
              <a:ea typeface="+mj-ea"/>
            </a:endParaRPr>
          </a:p>
          <a:p>
            <a:r>
              <a:rPr lang="zh-CN" altLang="en-US">
                <a:latin typeface="+mj-ea"/>
                <a:ea typeface="+mj-ea"/>
              </a:rPr>
              <a:t>①重量轻、体积小、便于移动和置于升降台车上、在救护车内进出或在地上行走；</a:t>
            </a:r>
            <a:endParaRPr lang="en-US" altLang="zh-CN">
              <a:latin typeface="+mj-ea"/>
              <a:ea typeface="+mj-ea"/>
            </a:endParaRPr>
          </a:p>
          <a:p>
            <a:r>
              <a:rPr lang="zh-CN" altLang="en-US">
                <a:latin typeface="+mj-ea"/>
                <a:ea typeface="+mj-ea"/>
              </a:rPr>
              <a:t>②箱内有安全带以固定患儿，避免转运期间强烈震动；③有足够的箱内光源照明，以利于转运期间观察或处理患儿。</a:t>
            </a:r>
          </a:p>
        </p:txBody>
      </p:sp>
      <p:pic>
        <p:nvPicPr>
          <p:cNvPr id="4" name="图片 3" descr="20150617_184359.jpg"/>
          <p:cNvPicPr>
            <a:picLocks noChangeAspect="1"/>
          </p:cNvPicPr>
          <p:nvPr/>
        </p:nvPicPr>
        <p:blipFill>
          <a:blip r:embed="rId2"/>
          <a:stretch>
            <a:fillRect/>
          </a:stretch>
        </p:blipFill>
        <p:spPr>
          <a:xfrm>
            <a:off x="5155648" y="4713740"/>
            <a:ext cx="3797167" cy="2135906"/>
          </a:xfrm>
          <a:prstGeom prst="rect">
            <a:avLst/>
          </a:prstGeom>
        </p:spPr>
      </p:pic>
      <p:sp>
        <p:nvSpPr>
          <p:cNvPr id="5"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现在学习的是第15页，共45页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736502"/>
            <a:ext cx="8484718" cy="5784162"/>
          </a:xfrm>
        </p:spPr>
        <p:txBody>
          <a:bodyPr/>
          <a:lstStyle/>
          <a:p>
            <a:r>
              <a:rPr lang="en-US" altLang="zh-CN">
                <a:latin typeface="+mj-ea"/>
                <a:ea typeface="+mj-ea"/>
              </a:rPr>
              <a:t>3</a:t>
            </a:r>
            <a:r>
              <a:rPr lang="zh-CN" altLang="en-US">
                <a:latin typeface="+mj-ea"/>
                <a:ea typeface="+mj-ea"/>
              </a:rPr>
              <a:t>、其他设备</a:t>
            </a:r>
            <a:endParaRPr lang="en-US" altLang="zh-CN">
              <a:latin typeface="+mj-ea"/>
              <a:ea typeface="+mj-ea"/>
            </a:endParaRPr>
          </a:p>
          <a:p>
            <a:r>
              <a:rPr lang="zh-CN" altLang="en-US">
                <a:latin typeface="+mj-ea"/>
                <a:ea typeface="+mj-ea"/>
              </a:rPr>
              <a:t>车载呼吸机</a:t>
            </a:r>
            <a:endParaRPr lang="en-US" altLang="zh-CN">
              <a:latin typeface="+mj-ea"/>
              <a:ea typeface="+mj-ea"/>
            </a:endParaRPr>
          </a:p>
          <a:p>
            <a:r>
              <a:rPr lang="zh-CN" altLang="en-US">
                <a:latin typeface="+mj-ea"/>
                <a:ea typeface="+mj-ea"/>
              </a:rPr>
              <a:t>监护仪</a:t>
            </a:r>
            <a:endParaRPr lang="en-US" altLang="zh-CN">
              <a:latin typeface="+mj-ea"/>
              <a:ea typeface="+mj-ea"/>
            </a:endParaRPr>
          </a:p>
          <a:p>
            <a:r>
              <a:rPr lang="zh-CN" altLang="en-US">
                <a:latin typeface="+mj-ea"/>
                <a:ea typeface="+mj-ea"/>
              </a:rPr>
              <a:t>脉搏氧监护仪</a:t>
            </a:r>
            <a:endParaRPr lang="en-US" altLang="zh-CN">
              <a:latin typeface="+mj-ea"/>
              <a:ea typeface="+mj-ea"/>
            </a:endParaRPr>
          </a:p>
          <a:p>
            <a:r>
              <a:rPr lang="zh-CN" altLang="en-US">
                <a:latin typeface="+mj-ea"/>
                <a:ea typeface="+mj-ea"/>
              </a:rPr>
              <a:t>微量血糖仪</a:t>
            </a:r>
            <a:endParaRPr lang="en-US" altLang="zh-CN">
              <a:latin typeface="+mj-ea"/>
              <a:ea typeface="+mj-ea"/>
            </a:endParaRPr>
          </a:p>
          <a:p>
            <a:r>
              <a:rPr lang="zh-CN" altLang="en-US">
                <a:latin typeface="+mj-ea"/>
                <a:ea typeface="+mj-ea"/>
              </a:rPr>
              <a:t>便携式血气、电解质分析仪</a:t>
            </a:r>
            <a:endParaRPr lang="en-US" altLang="zh-CN">
              <a:latin typeface="+mj-ea"/>
              <a:ea typeface="+mj-ea"/>
            </a:endParaRPr>
          </a:p>
          <a:p>
            <a:r>
              <a:rPr lang="zh-CN" altLang="en-US">
                <a:latin typeface="+mj-ea"/>
                <a:ea typeface="+mj-ea"/>
              </a:rPr>
              <a:t>瓶装氧气</a:t>
            </a:r>
            <a:endParaRPr lang="en-US" altLang="zh-CN">
              <a:latin typeface="+mj-ea"/>
              <a:ea typeface="+mj-ea"/>
            </a:endParaRPr>
          </a:p>
          <a:p>
            <a:r>
              <a:rPr lang="zh-CN" altLang="en-US">
                <a:latin typeface="+mj-ea"/>
                <a:ea typeface="+mj-ea"/>
              </a:rPr>
              <a:t>负压吸引器等。</a:t>
            </a:r>
            <a:endParaRPr lang="en-US" altLang="zh-CN">
              <a:latin typeface="+mj-ea"/>
              <a:ea typeface="+mj-ea"/>
            </a:endParaRPr>
          </a:p>
          <a:p>
            <a:r>
              <a:rPr lang="en-US" altLang="zh-CN">
                <a:latin typeface="+mj-ea"/>
                <a:ea typeface="+mj-ea"/>
              </a:rPr>
              <a:t>NO</a:t>
            </a:r>
            <a:r>
              <a:rPr lang="zh-CN" altLang="en-US">
                <a:latin typeface="+mj-ea"/>
                <a:ea typeface="+mj-ea"/>
              </a:rPr>
              <a:t>治疗及亚低温治疗设备也开始在少数地方配置。</a:t>
            </a:r>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现在学习的是第16页，共45页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441882" y="368238"/>
            <a:ext cx="8484718" cy="599807"/>
          </a:xfrm>
        </p:spPr>
        <p:txBody>
          <a:bodyPr>
            <a:normAutofit/>
          </a:bodyPr>
          <a:lstStyle/>
          <a:p>
            <a:pPr algn="ctr"/>
            <a:r>
              <a:rPr lang="zh-CN" altLang="en-US" sz="3099"/>
              <a:t>常用转运设备</a:t>
            </a:r>
          </a:p>
        </p:txBody>
      </p:sp>
      <p:graphicFrame>
        <p:nvGraphicFramePr>
          <p:cNvPr id="4" name="内容占位符 3"/>
          <p:cNvGraphicFramePr>
            <a:graphicFrameLocks noGrp="1"/>
          </p:cNvGraphicFramePr>
          <p:nvPr>
            <p:ph idx="1"/>
          </p:nvPr>
        </p:nvGraphicFramePr>
        <p:xfrm>
          <a:off x="441882" y="1031111"/>
          <a:ext cx="8484718" cy="5352705"/>
        </p:xfrm>
        <a:graphic>
          <a:graphicData uri="http://schemas.openxmlformats.org/drawingml/2006/table">
            <a:tbl>
              <a:tblPr firstRow="1" bandRow="1">
                <a:tableStyleId>{5C22544A-7EE6-4342-B048-85BDC9FD1C3A}</a:tableStyleId>
              </a:tblPr>
              <a:tblGrid>
                <a:gridCol w="4242359">
                  <a:extLst>
                    <a:ext uri="{9D8B030D-6E8A-4147-A177-3AD203B41FA5}">
                      <a16:colId xmlns:a16="http://schemas.microsoft.com/office/drawing/2014/main" val="20000"/>
                    </a:ext>
                  </a:extLst>
                </a:gridCol>
                <a:gridCol w="4242359">
                  <a:extLst>
                    <a:ext uri="{9D8B030D-6E8A-4147-A177-3AD203B41FA5}">
                      <a16:colId xmlns:a16="http://schemas.microsoft.com/office/drawing/2014/main" val="20001"/>
                    </a:ext>
                  </a:extLst>
                </a:gridCol>
              </a:tblGrid>
              <a:tr h="382336">
                <a:tc>
                  <a:txBody>
                    <a:bodyPr vert="horz" wrap="square"/>
                    <a:lstStyle/>
                    <a:p>
                      <a:pPr algn="ctr"/>
                      <a:r>
                        <a:rPr lang="zh-CN" altLang="en-US">
                          <a:latin typeface="华文楷体" pitchFamily="2" charset="-122"/>
                          <a:ea typeface="华文楷体" pitchFamily="2" charset="-122"/>
                        </a:rPr>
                        <a:t>基本设备</a:t>
                      </a:r>
                    </a:p>
                  </a:txBody>
                  <a:tcPr marL="94275" marR="94275" marT="47137" marB="47137"/>
                </a:tc>
                <a:tc>
                  <a:txBody>
                    <a:bodyPr vert="horz" wrap="square"/>
                    <a:lstStyle/>
                    <a:p>
                      <a:pPr algn="ctr"/>
                      <a:r>
                        <a:rPr lang="zh-CN" altLang="en-US">
                          <a:latin typeface="华文楷体" pitchFamily="2" charset="-122"/>
                          <a:ea typeface="华文楷体" pitchFamily="2" charset="-122"/>
                        </a:rPr>
                        <a:t>便携设备</a:t>
                      </a:r>
                    </a:p>
                  </a:txBody>
                  <a:tcPr marL="94275" marR="94275" marT="47137" marB="47137"/>
                </a:tc>
                <a:extLst>
                  <a:ext uri="{0D108BD9-81ED-4DB2-BD59-A6C34878D82A}">
                    <a16:rowId xmlns:a16="http://schemas.microsoft.com/office/drawing/2014/main" val="10000"/>
                  </a:ext>
                </a:extLst>
              </a:tr>
              <a:tr h="382336">
                <a:tc>
                  <a:txBody>
                    <a:bodyPr vert="horz" wrap="square"/>
                    <a:lstStyle/>
                    <a:p>
                      <a:pPr algn="ctr"/>
                      <a:r>
                        <a:rPr lang="zh-CN" altLang="en-US">
                          <a:latin typeface="华文楷体" pitchFamily="2" charset="-122"/>
                          <a:ea typeface="华文楷体" pitchFamily="2" charset="-122"/>
                        </a:rPr>
                        <a:t>转运暖箱</a:t>
                      </a:r>
                    </a:p>
                  </a:txBody>
                  <a:tcPr marL="94275" marR="94275" marT="47137" marB="47137"/>
                </a:tc>
                <a:tc>
                  <a:txBody>
                    <a:bodyPr vert="horz" wrap="square"/>
                    <a:lstStyle/>
                    <a:p>
                      <a:pPr algn="ctr"/>
                      <a:r>
                        <a:rPr lang="zh-CN" altLang="en-US">
                          <a:latin typeface="华文楷体" pitchFamily="2" charset="-122"/>
                          <a:ea typeface="华文楷体" pitchFamily="2" charset="-122"/>
                        </a:rPr>
                        <a:t>喉镜及各型号镜片</a:t>
                      </a:r>
                    </a:p>
                  </a:txBody>
                  <a:tcPr marL="94275" marR="94275" marT="47137" marB="47137"/>
                </a:tc>
                <a:extLst>
                  <a:ext uri="{0D108BD9-81ED-4DB2-BD59-A6C34878D82A}">
                    <a16:rowId xmlns:a16="http://schemas.microsoft.com/office/drawing/2014/main" val="10001"/>
                  </a:ext>
                </a:extLst>
              </a:tr>
              <a:tr h="382336">
                <a:tc>
                  <a:txBody>
                    <a:bodyPr vert="horz" wrap="square"/>
                    <a:lstStyle/>
                    <a:p>
                      <a:pPr algn="ctr"/>
                      <a:r>
                        <a:rPr lang="zh-CN" altLang="en-US">
                          <a:latin typeface="华文楷体" pitchFamily="2" charset="-122"/>
                          <a:ea typeface="华文楷体" pitchFamily="2" charset="-122"/>
                        </a:rPr>
                        <a:t>转运呼吸机</a:t>
                      </a:r>
                    </a:p>
                  </a:txBody>
                  <a:tcPr marL="94275" marR="94275" marT="47137" marB="47137"/>
                </a:tc>
                <a:tc>
                  <a:txBody>
                    <a:bodyPr vert="horz" wrap="square"/>
                    <a:lstStyle/>
                    <a:p>
                      <a:pPr algn="ctr"/>
                      <a:r>
                        <a:rPr lang="zh-CN" altLang="en-US">
                          <a:latin typeface="华文楷体" pitchFamily="2" charset="-122"/>
                          <a:ea typeface="华文楷体" pitchFamily="2" charset="-122"/>
                        </a:rPr>
                        <a:t>气管导管</a:t>
                      </a:r>
                    </a:p>
                  </a:txBody>
                  <a:tcPr marL="94275" marR="94275" marT="47137" marB="47137"/>
                </a:tc>
                <a:extLst>
                  <a:ext uri="{0D108BD9-81ED-4DB2-BD59-A6C34878D82A}">
                    <a16:rowId xmlns:a16="http://schemas.microsoft.com/office/drawing/2014/main" val="10002"/>
                  </a:ext>
                </a:extLst>
              </a:tr>
              <a:tr h="382336">
                <a:tc>
                  <a:txBody>
                    <a:bodyPr vert="horz" wrap="square"/>
                    <a:lstStyle/>
                    <a:p>
                      <a:pPr algn="ctr"/>
                      <a:r>
                        <a:rPr lang="zh-CN" altLang="en-US">
                          <a:latin typeface="华文楷体" pitchFamily="2" charset="-122"/>
                          <a:ea typeface="华文楷体" pitchFamily="2" charset="-122"/>
                        </a:rPr>
                        <a:t>心电监护仪</a:t>
                      </a:r>
                    </a:p>
                  </a:txBody>
                  <a:tcPr marL="94275" marR="94275" marT="47137" marB="47137"/>
                </a:tc>
                <a:tc>
                  <a:txBody>
                    <a:bodyPr vert="horz" wrap="square"/>
                    <a:lstStyle/>
                    <a:p>
                      <a:pPr algn="ctr"/>
                      <a:r>
                        <a:rPr lang="zh-CN" altLang="en-US">
                          <a:latin typeface="华文楷体" pitchFamily="2" charset="-122"/>
                          <a:ea typeface="华文楷体" pitchFamily="2" charset="-122"/>
                        </a:rPr>
                        <a:t>吸痰管和胃管</a:t>
                      </a:r>
                    </a:p>
                  </a:txBody>
                  <a:tcPr marL="94275" marR="94275" marT="47137" marB="47137"/>
                </a:tc>
                <a:extLst>
                  <a:ext uri="{0D108BD9-81ED-4DB2-BD59-A6C34878D82A}">
                    <a16:rowId xmlns:a16="http://schemas.microsoft.com/office/drawing/2014/main" val="10003"/>
                  </a:ext>
                </a:extLst>
              </a:tr>
              <a:tr h="382336">
                <a:tc>
                  <a:txBody>
                    <a:bodyPr vert="horz" wrap="square"/>
                    <a:lstStyle/>
                    <a:p>
                      <a:pPr algn="ctr"/>
                      <a:r>
                        <a:rPr lang="zh-CN" altLang="en-US">
                          <a:latin typeface="华文楷体" pitchFamily="2" charset="-122"/>
                          <a:ea typeface="华文楷体" pitchFamily="2" charset="-122"/>
                        </a:rPr>
                        <a:t>脉搏氧监护仪</a:t>
                      </a:r>
                    </a:p>
                  </a:txBody>
                  <a:tcPr marL="94275" marR="94275" marT="47137" marB="47137"/>
                </a:tc>
                <a:tc>
                  <a:txBody>
                    <a:bodyPr vert="horz" wrap="square"/>
                    <a:lstStyle/>
                    <a:p>
                      <a:pPr algn="ctr"/>
                      <a:r>
                        <a:rPr lang="zh-CN" altLang="en-US">
                          <a:latin typeface="华文楷体" pitchFamily="2" charset="-122"/>
                          <a:ea typeface="华文楷体" pitchFamily="2" charset="-122"/>
                        </a:rPr>
                        <a:t>吸氧管</a:t>
                      </a:r>
                    </a:p>
                  </a:txBody>
                  <a:tcPr marL="94275" marR="94275" marT="47137" marB="47137"/>
                </a:tc>
                <a:extLst>
                  <a:ext uri="{0D108BD9-81ED-4DB2-BD59-A6C34878D82A}">
                    <a16:rowId xmlns:a16="http://schemas.microsoft.com/office/drawing/2014/main" val="10004"/>
                  </a:ext>
                </a:extLst>
              </a:tr>
              <a:tr h="382336">
                <a:tc>
                  <a:txBody>
                    <a:bodyPr vert="horz" wrap="square"/>
                    <a:lstStyle/>
                    <a:p>
                      <a:pPr algn="ctr"/>
                      <a:r>
                        <a:rPr lang="zh-CN" altLang="en-US">
                          <a:latin typeface="华文楷体" pitchFamily="2" charset="-122"/>
                          <a:ea typeface="华文楷体" pitchFamily="2" charset="-122"/>
                        </a:rPr>
                        <a:t>微量血糖仪</a:t>
                      </a:r>
                    </a:p>
                  </a:txBody>
                  <a:tcPr marL="94275" marR="94275" marT="47137" marB="47137"/>
                </a:tc>
                <a:tc>
                  <a:txBody>
                    <a:bodyPr vert="horz" wrap="square"/>
                    <a:lstStyle/>
                    <a:p>
                      <a:pPr algn="ctr"/>
                      <a:r>
                        <a:rPr lang="zh-CN" altLang="en-US">
                          <a:latin typeface="华文楷体" pitchFamily="2" charset="-122"/>
                          <a:ea typeface="华文楷体" pitchFamily="2" charset="-122"/>
                        </a:rPr>
                        <a:t>复苏囊及各型号面罩</a:t>
                      </a:r>
                    </a:p>
                  </a:txBody>
                  <a:tcPr marL="94275" marR="94275" marT="47137" marB="47137"/>
                </a:tc>
                <a:extLst>
                  <a:ext uri="{0D108BD9-81ED-4DB2-BD59-A6C34878D82A}">
                    <a16:rowId xmlns:a16="http://schemas.microsoft.com/office/drawing/2014/main" val="10005"/>
                  </a:ext>
                </a:extLst>
              </a:tr>
              <a:tr h="382336">
                <a:tc>
                  <a:txBody>
                    <a:bodyPr vert="horz" wrap="square"/>
                    <a:lstStyle/>
                    <a:p>
                      <a:pPr algn="ctr"/>
                      <a:r>
                        <a:rPr lang="zh-CN" altLang="en-US">
                          <a:latin typeface="华文楷体" pitchFamily="2" charset="-122"/>
                          <a:ea typeface="华文楷体" pitchFamily="2" charset="-122"/>
                        </a:rPr>
                        <a:t>氧气筒（大）</a:t>
                      </a:r>
                    </a:p>
                  </a:txBody>
                  <a:tcPr marL="94275" marR="94275" marT="47137" marB="47137"/>
                </a:tc>
                <a:tc>
                  <a:txBody>
                    <a:bodyPr vert="horz" wrap="square"/>
                    <a:lstStyle/>
                    <a:p>
                      <a:pPr algn="ctr"/>
                      <a:r>
                        <a:rPr lang="zh-CN" altLang="en-US">
                          <a:latin typeface="华文楷体" pitchFamily="2" charset="-122"/>
                          <a:ea typeface="华文楷体" pitchFamily="2" charset="-122"/>
                        </a:rPr>
                        <a:t>输液器</a:t>
                      </a:r>
                    </a:p>
                  </a:txBody>
                  <a:tcPr marL="94275" marR="94275" marT="47137" marB="47137"/>
                </a:tc>
                <a:extLst>
                  <a:ext uri="{0D108BD9-81ED-4DB2-BD59-A6C34878D82A}">
                    <a16:rowId xmlns:a16="http://schemas.microsoft.com/office/drawing/2014/main" val="10006"/>
                  </a:ext>
                </a:extLst>
              </a:tr>
              <a:tr h="382336">
                <a:tc>
                  <a:txBody>
                    <a:bodyPr vert="horz" wrap="square"/>
                    <a:lstStyle/>
                    <a:p>
                      <a:pPr algn="ctr"/>
                      <a:r>
                        <a:rPr lang="zh-CN" altLang="en-US">
                          <a:latin typeface="华文楷体" pitchFamily="2" charset="-122"/>
                          <a:ea typeface="华文楷体" pitchFamily="2" charset="-122"/>
                        </a:rPr>
                        <a:t>负压吸引器</a:t>
                      </a:r>
                    </a:p>
                  </a:txBody>
                  <a:tcPr marL="94275" marR="94275" marT="47137" marB="47137"/>
                </a:tc>
                <a:tc>
                  <a:txBody>
                    <a:bodyPr vert="horz" wrap="square"/>
                    <a:lstStyle/>
                    <a:p>
                      <a:pPr algn="ctr"/>
                      <a:r>
                        <a:rPr lang="zh-CN" altLang="en-US">
                          <a:latin typeface="华文楷体" pitchFamily="2" charset="-122"/>
                          <a:ea typeface="华文楷体" pitchFamily="2" charset="-122"/>
                        </a:rPr>
                        <a:t>静脉注射针</a:t>
                      </a:r>
                    </a:p>
                  </a:txBody>
                  <a:tcPr marL="94275" marR="94275" marT="47137" marB="47137"/>
                </a:tc>
                <a:extLst>
                  <a:ext uri="{0D108BD9-81ED-4DB2-BD59-A6C34878D82A}">
                    <a16:rowId xmlns:a16="http://schemas.microsoft.com/office/drawing/2014/main" val="10007"/>
                  </a:ext>
                </a:extLst>
              </a:tr>
              <a:tr h="382336">
                <a:tc>
                  <a:txBody>
                    <a:bodyPr vert="horz" wrap="square"/>
                    <a:lstStyle/>
                    <a:p>
                      <a:pPr algn="ctr"/>
                      <a:r>
                        <a:rPr lang="zh-CN" altLang="en-US">
                          <a:latin typeface="华文楷体" pitchFamily="2" charset="-122"/>
                          <a:ea typeface="华文楷体" pitchFamily="2" charset="-122"/>
                        </a:rPr>
                        <a:t>便携氧气瓶</a:t>
                      </a:r>
                    </a:p>
                  </a:txBody>
                  <a:tcPr marL="94275" marR="94275" marT="47137" marB="47137"/>
                </a:tc>
                <a:tc>
                  <a:txBody>
                    <a:bodyPr vert="horz" wrap="square"/>
                    <a:lstStyle/>
                    <a:p>
                      <a:pPr algn="ctr"/>
                      <a:r>
                        <a:rPr lang="zh-CN" altLang="en-US">
                          <a:latin typeface="华文楷体" pitchFamily="2" charset="-122"/>
                          <a:ea typeface="华文楷体" pitchFamily="2" charset="-122"/>
                        </a:rPr>
                        <a:t>胸腔闭式引流材料</a:t>
                      </a:r>
                    </a:p>
                  </a:txBody>
                  <a:tcPr marL="94275" marR="94275" marT="47137" marB="47137"/>
                </a:tc>
                <a:extLst>
                  <a:ext uri="{0D108BD9-81ED-4DB2-BD59-A6C34878D82A}">
                    <a16:rowId xmlns:a16="http://schemas.microsoft.com/office/drawing/2014/main" val="10008"/>
                  </a:ext>
                </a:extLst>
              </a:tr>
              <a:tr h="382336">
                <a:tc>
                  <a:txBody>
                    <a:bodyPr vert="horz" wrap="square"/>
                    <a:lstStyle/>
                    <a:p>
                      <a:pPr algn="ctr"/>
                      <a:r>
                        <a:rPr lang="zh-CN" altLang="en-US">
                          <a:latin typeface="华文楷体" pitchFamily="2" charset="-122"/>
                          <a:ea typeface="华文楷体" pitchFamily="2" charset="-122"/>
                        </a:rPr>
                        <a:t>注射泵</a:t>
                      </a:r>
                    </a:p>
                  </a:txBody>
                  <a:tcPr marL="94275" marR="94275" marT="47137" marB="47137"/>
                </a:tc>
                <a:tc>
                  <a:txBody>
                    <a:bodyPr vert="horz" wrap="square"/>
                    <a:lstStyle/>
                    <a:p>
                      <a:pPr algn="ctr"/>
                      <a:r>
                        <a:rPr lang="zh-CN" altLang="en-US">
                          <a:latin typeface="华文楷体" pitchFamily="2" charset="-122"/>
                          <a:ea typeface="华文楷体" pitchFamily="2" charset="-122"/>
                        </a:rPr>
                        <a:t>备用电池</a:t>
                      </a:r>
                    </a:p>
                  </a:txBody>
                  <a:tcPr marL="94275" marR="94275" marT="47137" marB="47137"/>
                </a:tc>
                <a:extLst>
                  <a:ext uri="{0D108BD9-81ED-4DB2-BD59-A6C34878D82A}">
                    <a16:rowId xmlns:a16="http://schemas.microsoft.com/office/drawing/2014/main" val="10009"/>
                  </a:ext>
                </a:extLst>
              </a:tr>
              <a:tr h="382336">
                <a:tc>
                  <a:txBody>
                    <a:bodyPr vert="horz" wrap="square"/>
                    <a:lstStyle/>
                    <a:p>
                      <a:pPr algn="ctr"/>
                      <a:r>
                        <a:rPr lang="en-US" altLang="zh-CN">
                          <a:latin typeface="华文楷体" pitchFamily="2" charset="-122"/>
                          <a:ea typeface="华文楷体" pitchFamily="2" charset="-122"/>
                        </a:rPr>
                        <a:t>T-</a:t>
                      </a:r>
                      <a:r>
                        <a:rPr lang="zh-CN" altLang="en-US">
                          <a:latin typeface="华文楷体" pitchFamily="2" charset="-122"/>
                          <a:ea typeface="华文楷体" pitchFamily="2" charset="-122"/>
                        </a:rPr>
                        <a:t>组合复苏器</a:t>
                      </a:r>
                    </a:p>
                  </a:txBody>
                  <a:tcPr marL="94275" marR="94275" marT="47137" marB="47137"/>
                </a:tc>
                <a:tc>
                  <a:txBody>
                    <a:bodyPr vert="horz" wrap="square"/>
                    <a:lstStyle/>
                    <a:p>
                      <a:pPr algn="ctr"/>
                      <a:r>
                        <a:rPr lang="zh-CN" altLang="en-US">
                          <a:latin typeface="华文楷体" pitchFamily="2" charset="-122"/>
                          <a:ea typeface="华文楷体" pitchFamily="2" charset="-122"/>
                        </a:rPr>
                        <a:t>听诊器</a:t>
                      </a:r>
                    </a:p>
                  </a:txBody>
                  <a:tcPr marL="94275" marR="94275" marT="47137" marB="47137"/>
                </a:tc>
                <a:extLst>
                  <a:ext uri="{0D108BD9-81ED-4DB2-BD59-A6C34878D82A}">
                    <a16:rowId xmlns:a16="http://schemas.microsoft.com/office/drawing/2014/main" val="10010"/>
                  </a:ext>
                </a:extLst>
              </a:tr>
              <a:tr h="382336">
                <a:tc>
                  <a:txBody>
                    <a:bodyPr vert="horz" wrap="square"/>
                    <a:lstStyle/>
                    <a:p>
                      <a:pPr algn="ctr"/>
                      <a:r>
                        <a:rPr lang="zh-CN" altLang="en-US">
                          <a:latin typeface="华文楷体" pitchFamily="2" charset="-122"/>
                          <a:ea typeface="华文楷体" pitchFamily="2" charset="-122"/>
                        </a:rPr>
                        <a:t>急救箱</a:t>
                      </a:r>
                    </a:p>
                  </a:txBody>
                  <a:tcPr marL="94275" marR="94275" marT="47137" marB="47137"/>
                </a:tc>
                <a:tc>
                  <a:txBody>
                    <a:bodyPr vert="horz" wrap="square"/>
                    <a:lstStyle/>
                    <a:p>
                      <a:pPr algn="ctr"/>
                      <a:r>
                        <a:rPr lang="zh-CN" altLang="en-US">
                          <a:latin typeface="华文楷体" pitchFamily="2" charset="-122"/>
                          <a:ea typeface="华文楷体" pitchFamily="2" charset="-122"/>
                        </a:rPr>
                        <a:t>固定胶带</a:t>
                      </a:r>
                    </a:p>
                  </a:txBody>
                  <a:tcPr marL="94275" marR="94275" marT="47137" marB="47137"/>
                </a:tc>
                <a:extLst>
                  <a:ext uri="{0D108BD9-81ED-4DB2-BD59-A6C34878D82A}">
                    <a16:rowId xmlns:a16="http://schemas.microsoft.com/office/drawing/2014/main" val="10011"/>
                  </a:ext>
                </a:extLst>
              </a:tr>
              <a:tr h="382336">
                <a:tc>
                  <a:txBody>
                    <a:bodyPr vert="horz" wrap="square"/>
                    <a:lstStyle/>
                    <a:p>
                      <a:pPr algn="ctr"/>
                      <a:endParaRPr lang="zh-CN" altLang="en-US">
                        <a:latin typeface="华文楷体" pitchFamily="2" charset="-122"/>
                        <a:ea typeface="华文楷体" pitchFamily="2" charset="-122"/>
                      </a:endParaRPr>
                    </a:p>
                  </a:txBody>
                  <a:tcPr marL="94275" marR="94275" marT="47137" marB="47137"/>
                </a:tc>
                <a:tc>
                  <a:txBody>
                    <a:bodyPr vert="horz" wrap="square"/>
                    <a:lstStyle/>
                    <a:p>
                      <a:pPr algn="ctr"/>
                      <a:r>
                        <a:rPr lang="zh-CN" altLang="en-US">
                          <a:latin typeface="华文楷体" pitchFamily="2" charset="-122"/>
                          <a:ea typeface="华文楷体" pitchFamily="2" charset="-122"/>
                        </a:rPr>
                        <a:t>体温计</a:t>
                      </a:r>
                    </a:p>
                  </a:txBody>
                  <a:tcPr marL="94275" marR="94275" marT="47137" marB="47137"/>
                </a:tc>
                <a:extLst>
                  <a:ext uri="{0D108BD9-81ED-4DB2-BD59-A6C34878D82A}">
                    <a16:rowId xmlns:a16="http://schemas.microsoft.com/office/drawing/2014/main" val="10012"/>
                  </a:ext>
                </a:extLst>
              </a:tr>
              <a:tr h="382336">
                <a:tc>
                  <a:txBody>
                    <a:bodyPr vert="horz" wrap="square"/>
                    <a:lstStyle/>
                    <a:p>
                      <a:pPr algn="ctr"/>
                      <a:endParaRPr lang="zh-CN" altLang="en-US">
                        <a:latin typeface="华文楷体" pitchFamily="2" charset="-122"/>
                        <a:ea typeface="华文楷体" pitchFamily="2" charset="-122"/>
                      </a:endParaRPr>
                    </a:p>
                  </a:txBody>
                  <a:tcPr marL="94275" marR="94275" marT="47137" marB="47137"/>
                </a:tc>
                <a:tc>
                  <a:txBody>
                    <a:bodyPr vert="horz" wrap="square"/>
                    <a:lstStyle/>
                    <a:p>
                      <a:pPr algn="ctr"/>
                      <a:r>
                        <a:rPr lang="zh-CN" altLang="en-US">
                          <a:latin typeface="华文楷体" pitchFamily="2" charset="-122"/>
                          <a:ea typeface="华文楷体" pitchFamily="2" charset="-122"/>
                        </a:rPr>
                        <a:t>无菌手套</a:t>
                      </a:r>
                    </a:p>
                  </a:txBody>
                  <a:tcPr marL="94275" marR="94275" marT="47137" marB="47137"/>
                </a:tc>
                <a:extLst>
                  <a:ext uri="{0D108BD9-81ED-4DB2-BD59-A6C34878D82A}">
                    <a16:rowId xmlns:a16="http://schemas.microsoft.com/office/drawing/2014/main" val="10013"/>
                  </a:ext>
                </a:extLst>
              </a:tr>
            </a:tbl>
          </a:graphicData>
        </a:graphic>
      </p:graphicFrame>
      <p:sp>
        <p:nvSpPr>
          <p:cNvPr id="5"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现在学习的是第17页，共45页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810153"/>
            <a:ext cx="3726791" cy="5710509"/>
          </a:xfrm>
        </p:spPr>
        <p:txBody>
          <a:bodyPr>
            <a:normAutofit/>
          </a:bodyPr>
          <a:lstStyle/>
          <a:p>
            <a:r>
              <a:rPr lang="en-US" altLang="zh-CN">
                <a:latin typeface="+mj-ea"/>
                <a:ea typeface="+mj-ea"/>
              </a:rPr>
              <a:t>4</a:t>
            </a:r>
            <a:r>
              <a:rPr lang="zh-CN" altLang="en-US">
                <a:latin typeface="+mj-ea"/>
                <a:ea typeface="+mj-ea"/>
              </a:rPr>
              <a:t>、药物配置</a:t>
            </a:r>
            <a:endParaRPr lang="en-US" altLang="zh-CN">
              <a:latin typeface="+mj-ea"/>
              <a:ea typeface="+mj-ea"/>
            </a:endParaRPr>
          </a:p>
          <a:p>
            <a:r>
              <a:rPr lang="zh-CN" altLang="en-US">
                <a:latin typeface="+mj-ea"/>
                <a:ea typeface="+mj-ea"/>
              </a:rPr>
              <a:t>应配置基本的急救药物，值班医护每天逐项登记交班和保养，保证车辆运行途中监护救治工作需要。</a:t>
            </a:r>
            <a:endParaRPr lang="en-US" altLang="zh-CN">
              <a:latin typeface="+mj-ea"/>
              <a:ea typeface="+mj-ea"/>
            </a:endParaRPr>
          </a:p>
          <a:p>
            <a:endParaRPr lang="en-US" altLang="zh-CN">
              <a:latin typeface="+mj-ea"/>
              <a:ea typeface="+mj-ea"/>
            </a:endParaRPr>
          </a:p>
          <a:p>
            <a:r>
              <a:rPr lang="zh-CN" altLang="en-US">
                <a:latin typeface="+mj-ea"/>
                <a:ea typeface="+mj-ea"/>
              </a:rPr>
              <a:t>基本急救药物包括：生理盐水、葡萄糖溶液、肾上腺素、抗心律失常药物等。根据患儿的不同病情或转出医院的要求，还应配备相应的药物，如肺表面活性物质。</a:t>
            </a:r>
          </a:p>
        </p:txBody>
      </p:sp>
      <p:graphicFrame>
        <p:nvGraphicFramePr>
          <p:cNvPr id="4" name="表格 3"/>
          <p:cNvGraphicFramePr>
            <a:graphicFrameLocks noGrp="1"/>
          </p:cNvGraphicFramePr>
          <p:nvPr/>
        </p:nvGraphicFramePr>
        <p:xfrm>
          <a:off x="4861039" y="1988595"/>
          <a:ext cx="4099971" cy="3294431"/>
        </p:xfrm>
        <a:graphic>
          <a:graphicData uri="http://schemas.openxmlformats.org/drawingml/2006/table">
            <a:tbl>
              <a:tblPr firstRow="1" bandRow="1">
                <a:tableStyleId>{5C22544A-7EE6-4342-B048-85BDC9FD1C3A}</a:tableStyleId>
              </a:tblPr>
              <a:tblGrid>
                <a:gridCol w="2049986">
                  <a:extLst>
                    <a:ext uri="{9D8B030D-6E8A-4147-A177-3AD203B41FA5}">
                      <a16:colId xmlns:a16="http://schemas.microsoft.com/office/drawing/2014/main" val="20000"/>
                    </a:ext>
                  </a:extLst>
                </a:gridCol>
                <a:gridCol w="2049986">
                  <a:extLst>
                    <a:ext uri="{9D8B030D-6E8A-4147-A177-3AD203B41FA5}">
                      <a16:colId xmlns:a16="http://schemas.microsoft.com/office/drawing/2014/main" val="20001"/>
                    </a:ext>
                  </a:extLst>
                </a:gridCol>
              </a:tblGrid>
              <a:tr h="341420">
                <a:tc>
                  <a:txBody>
                    <a:bodyPr vert="horz" wrap="square"/>
                    <a:lstStyle/>
                    <a:p>
                      <a:pPr algn="ctr"/>
                      <a:r>
                        <a:rPr lang="zh-CN" altLang="en-US" sz="1800"/>
                        <a:t>药物配置</a:t>
                      </a:r>
                    </a:p>
                  </a:txBody>
                  <a:tcPr marL="94275" marR="94275" marT="47137" marB="47137"/>
                </a:tc>
                <a:tc>
                  <a:txBody>
                    <a:bodyPr vert="horz" wrap="square"/>
                    <a:lstStyle/>
                    <a:p>
                      <a:pPr algn="ctr"/>
                      <a:r>
                        <a:rPr lang="zh-CN" altLang="en-US" sz="1800"/>
                        <a:t>药物配置</a:t>
                      </a:r>
                    </a:p>
                  </a:txBody>
                  <a:tcPr marL="94275" marR="94275" marT="47137" marB="47137"/>
                </a:tc>
                <a:extLst>
                  <a:ext uri="{0D108BD9-81ED-4DB2-BD59-A6C34878D82A}">
                    <a16:rowId xmlns:a16="http://schemas.microsoft.com/office/drawing/2014/main" val="10000"/>
                  </a:ext>
                </a:extLst>
              </a:tr>
              <a:tr h="341420">
                <a:tc>
                  <a:txBody>
                    <a:bodyPr vert="horz" wrap="square"/>
                    <a:lstStyle/>
                    <a:p>
                      <a:r>
                        <a:rPr lang="en-US" altLang="zh-CN" sz="1443"/>
                        <a:t>5%</a:t>
                      </a:r>
                      <a:r>
                        <a:rPr lang="zh-CN" altLang="en-US" sz="1443"/>
                        <a:t>、</a:t>
                      </a:r>
                      <a:r>
                        <a:rPr lang="en-US" altLang="zh-CN" sz="1443"/>
                        <a:t>10%</a:t>
                      </a:r>
                      <a:r>
                        <a:rPr lang="zh-CN" altLang="en-US" sz="1443"/>
                        <a:t>、</a:t>
                      </a:r>
                      <a:r>
                        <a:rPr lang="en-US" altLang="zh-CN" sz="1443"/>
                        <a:t>50%GS</a:t>
                      </a:r>
                      <a:endParaRPr lang="zh-CN" altLang="en-US" sz="1400"/>
                    </a:p>
                  </a:txBody>
                  <a:tcPr marL="94275" marR="94275" marT="47137" marB="47137"/>
                </a:tc>
                <a:tc>
                  <a:txBody>
                    <a:bodyPr vert="horz" wrap="square"/>
                    <a:lstStyle/>
                    <a:p>
                      <a:pPr marL="0" marR="0" indent="0" algn="l" defTabSz="942746" rtl="0" eaLnBrk="1" fontAlgn="auto" latinLnBrk="0" hangingPunct="1">
                        <a:lnSpc>
                          <a:spcPct val="100000"/>
                        </a:lnSpc>
                        <a:spcBef>
                          <a:spcPct val="0"/>
                        </a:spcBef>
                        <a:spcAft>
                          <a:spcPct val="0"/>
                        </a:spcAft>
                        <a:buClrTx/>
                        <a:buSzTx/>
                        <a:buFontTx/>
                        <a:buNone/>
                        <a:defRPr/>
                      </a:pPr>
                      <a:r>
                        <a:rPr lang="zh-CN" altLang="en-US" sz="1800"/>
                        <a:t>甘露醇</a:t>
                      </a:r>
                    </a:p>
                  </a:txBody>
                  <a:tcPr marL="94275" marR="94275" marT="47137" marB="47137"/>
                </a:tc>
                <a:extLst>
                  <a:ext uri="{0D108BD9-81ED-4DB2-BD59-A6C34878D82A}">
                    <a16:rowId xmlns:a16="http://schemas.microsoft.com/office/drawing/2014/main" val="10001"/>
                  </a:ext>
                </a:extLst>
              </a:tr>
              <a:tr h="341420">
                <a:tc>
                  <a:txBody>
                    <a:bodyPr vert="horz" wrap="square"/>
                    <a:lstStyle/>
                    <a:p>
                      <a:r>
                        <a:rPr lang="en-US" altLang="zh-CN" sz="1650"/>
                        <a:t>9%NS</a:t>
                      </a:r>
                      <a:endParaRPr lang="zh-CN" altLang="en-US" sz="1600"/>
                    </a:p>
                  </a:txBody>
                  <a:tcPr marL="94275" marR="94275" marT="47137" marB="47137"/>
                </a:tc>
                <a:tc>
                  <a:txBody>
                    <a:bodyPr vert="horz" wrap="square"/>
                    <a:lstStyle/>
                    <a:p>
                      <a:r>
                        <a:rPr lang="zh-CN" altLang="en-US" sz="1650"/>
                        <a:t>苯巴比妥钠注射液</a:t>
                      </a:r>
                    </a:p>
                  </a:txBody>
                  <a:tcPr marL="94275" marR="94275" marT="47137" marB="47137"/>
                </a:tc>
                <a:extLst>
                  <a:ext uri="{0D108BD9-81ED-4DB2-BD59-A6C34878D82A}">
                    <a16:rowId xmlns:a16="http://schemas.microsoft.com/office/drawing/2014/main" val="10002"/>
                  </a:ext>
                </a:extLst>
              </a:tr>
              <a:tr h="341420">
                <a:tc>
                  <a:txBody>
                    <a:bodyPr vert="horz" wrap="square"/>
                    <a:lstStyle/>
                    <a:p>
                      <a:r>
                        <a:rPr lang="zh-CN" altLang="en-US" sz="1800"/>
                        <a:t>肾上腺素</a:t>
                      </a:r>
                    </a:p>
                  </a:txBody>
                  <a:tcPr marL="94275" marR="94275" marT="47137" marB="47137"/>
                </a:tc>
                <a:tc>
                  <a:txBody>
                    <a:bodyPr vert="horz" wrap="square"/>
                    <a:lstStyle/>
                    <a:p>
                      <a:r>
                        <a:rPr lang="zh-CN" altLang="en-US" sz="1650"/>
                        <a:t>葡萄糖酸钙注射液</a:t>
                      </a:r>
                    </a:p>
                  </a:txBody>
                  <a:tcPr marL="94275" marR="94275" marT="47137" marB="47137"/>
                </a:tc>
                <a:extLst>
                  <a:ext uri="{0D108BD9-81ED-4DB2-BD59-A6C34878D82A}">
                    <a16:rowId xmlns:a16="http://schemas.microsoft.com/office/drawing/2014/main" val="10003"/>
                  </a:ext>
                </a:extLst>
              </a:tr>
              <a:tr h="341420">
                <a:tc>
                  <a:txBody>
                    <a:bodyPr vert="horz" wrap="square"/>
                    <a:lstStyle/>
                    <a:p>
                      <a:r>
                        <a:rPr lang="en-US" altLang="zh-CN" sz="1800"/>
                        <a:t>5%SB</a:t>
                      </a:r>
                      <a:endParaRPr lang="zh-CN" altLang="en-US"/>
                    </a:p>
                  </a:txBody>
                  <a:tcPr marL="94275" marR="94275" marT="47137" marB="47137"/>
                </a:tc>
                <a:tc>
                  <a:txBody>
                    <a:bodyPr vert="horz" wrap="square"/>
                    <a:lstStyle/>
                    <a:p>
                      <a:r>
                        <a:rPr lang="zh-CN" altLang="en-US" sz="1800"/>
                        <a:t>前列腺素</a:t>
                      </a:r>
                      <a:r>
                        <a:rPr lang="en-US" altLang="zh-CN" sz="1800"/>
                        <a:t>E</a:t>
                      </a:r>
                      <a:endParaRPr lang="zh-CN" altLang="en-US"/>
                    </a:p>
                  </a:txBody>
                  <a:tcPr marL="94275" marR="94275" marT="47137" marB="47137"/>
                </a:tc>
                <a:extLst>
                  <a:ext uri="{0D108BD9-81ED-4DB2-BD59-A6C34878D82A}">
                    <a16:rowId xmlns:a16="http://schemas.microsoft.com/office/drawing/2014/main" val="10004"/>
                  </a:ext>
                </a:extLst>
              </a:tr>
              <a:tr h="341420">
                <a:tc>
                  <a:txBody>
                    <a:bodyPr vert="horz" wrap="square"/>
                    <a:lstStyle/>
                    <a:p>
                      <a:r>
                        <a:rPr lang="zh-CN" altLang="en-US" sz="1800"/>
                        <a:t>阿托品</a:t>
                      </a:r>
                    </a:p>
                  </a:txBody>
                  <a:tcPr marL="94275" marR="94275" marT="47137" marB="47137"/>
                </a:tc>
                <a:tc>
                  <a:txBody>
                    <a:bodyPr vert="horz" wrap="square"/>
                    <a:lstStyle/>
                    <a:p>
                      <a:r>
                        <a:rPr lang="zh-CN" altLang="en-US" sz="1800"/>
                        <a:t>氨茶碱</a:t>
                      </a:r>
                    </a:p>
                  </a:txBody>
                  <a:tcPr marL="94275" marR="94275" marT="47137" marB="47137"/>
                </a:tc>
                <a:extLst>
                  <a:ext uri="{0D108BD9-81ED-4DB2-BD59-A6C34878D82A}">
                    <a16:rowId xmlns:a16="http://schemas.microsoft.com/office/drawing/2014/main" val="10005"/>
                  </a:ext>
                </a:extLst>
              </a:tr>
              <a:tr h="341420">
                <a:tc>
                  <a:txBody>
                    <a:bodyPr vert="horz" wrap="square"/>
                    <a:lstStyle/>
                    <a:p>
                      <a:r>
                        <a:rPr lang="zh-CN" altLang="en-US" sz="1800"/>
                        <a:t>多巴胺</a:t>
                      </a:r>
                    </a:p>
                  </a:txBody>
                  <a:tcPr marL="94275" marR="94275" marT="47137" marB="47137"/>
                </a:tc>
                <a:tc>
                  <a:txBody>
                    <a:bodyPr vert="horz" wrap="square"/>
                    <a:lstStyle/>
                    <a:p>
                      <a:r>
                        <a:rPr lang="zh-CN" altLang="en-US" sz="1800"/>
                        <a:t>肝素钠</a:t>
                      </a:r>
                    </a:p>
                  </a:txBody>
                  <a:tcPr marL="94275" marR="94275" marT="47137" marB="47137"/>
                </a:tc>
                <a:extLst>
                  <a:ext uri="{0D108BD9-81ED-4DB2-BD59-A6C34878D82A}">
                    <a16:rowId xmlns:a16="http://schemas.microsoft.com/office/drawing/2014/main" val="10006"/>
                  </a:ext>
                </a:extLst>
              </a:tr>
              <a:tr h="341420">
                <a:tc>
                  <a:txBody>
                    <a:bodyPr vert="horz" wrap="square"/>
                    <a:lstStyle/>
                    <a:p>
                      <a:r>
                        <a:rPr lang="zh-CN" altLang="en-US" sz="1800"/>
                        <a:t>利多卡因</a:t>
                      </a:r>
                    </a:p>
                  </a:txBody>
                  <a:tcPr marL="94275" marR="94275" marT="47137" marB="47137"/>
                </a:tc>
                <a:tc>
                  <a:txBody>
                    <a:bodyPr vert="horz" wrap="square"/>
                    <a:lstStyle/>
                    <a:p>
                      <a:r>
                        <a:rPr lang="zh-CN" altLang="en-US" sz="1800"/>
                        <a:t>无菌注射用水</a:t>
                      </a:r>
                    </a:p>
                  </a:txBody>
                  <a:tcPr marL="94275" marR="94275" marT="47137" marB="47137"/>
                </a:tc>
                <a:extLst>
                  <a:ext uri="{0D108BD9-81ED-4DB2-BD59-A6C34878D82A}">
                    <a16:rowId xmlns:a16="http://schemas.microsoft.com/office/drawing/2014/main" val="10007"/>
                  </a:ext>
                </a:extLst>
              </a:tr>
              <a:tr h="341420">
                <a:tc>
                  <a:txBody>
                    <a:bodyPr vert="horz" wrap="square"/>
                    <a:lstStyle/>
                    <a:p>
                      <a:r>
                        <a:rPr lang="zh-CN" altLang="en-US" sz="1800"/>
                        <a:t>呋塞米</a:t>
                      </a:r>
                    </a:p>
                  </a:txBody>
                  <a:tcPr marL="94275" marR="94275" marT="47137" marB="47137"/>
                </a:tc>
                <a:tc>
                  <a:txBody>
                    <a:bodyPr vert="horz" wrap="square"/>
                    <a:lstStyle/>
                    <a:p>
                      <a:r>
                        <a:rPr lang="zh-CN" altLang="en-US" sz="1800"/>
                        <a:t>皮肤消毒剂</a:t>
                      </a:r>
                    </a:p>
                  </a:txBody>
                  <a:tcPr marL="94275" marR="94275" marT="47137" marB="47137"/>
                </a:tc>
                <a:extLst>
                  <a:ext uri="{0D108BD9-81ED-4DB2-BD59-A6C34878D82A}">
                    <a16:rowId xmlns:a16="http://schemas.microsoft.com/office/drawing/2014/main" val="10008"/>
                  </a:ext>
                </a:extLst>
              </a:tr>
            </a:tbl>
          </a:graphicData>
        </a:graphic>
      </p:graphicFrame>
      <p:graphicFrame>
        <p:nvGraphicFramePr>
          <p:cNvPr id="5" name="表格 4"/>
          <p:cNvGraphicFramePr>
            <a:graphicFrameLocks noGrp="1"/>
          </p:cNvGraphicFramePr>
          <p:nvPr/>
        </p:nvGraphicFramePr>
        <p:xfrm>
          <a:off x="5081995" y="1325722"/>
          <a:ext cx="3756282" cy="382336"/>
        </p:xfrm>
        <a:graphic>
          <a:graphicData uri="http://schemas.openxmlformats.org/drawingml/2006/table">
            <a:tbl>
              <a:tblPr firstRow="1" bandRow="1">
                <a:tableStyleId>{5C22544A-7EE6-4342-B048-85BDC9FD1C3A}</a:tableStyleId>
              </a:tblPr>
              <a:tblGrid>
                <a:gridCol w="3756282">
                  <a:extLst>
                    <a:ext uri="{9D8B030D-6E8A-4147-A177-3AD203B41FA5}">
                      <a16:colId xmlns:a16="http://schemas.microsoft.com/office/drawing/2014/main" val="20000"/>
                    </a:ext>
                  </a:extLst>
                </a:gridCol>
              </a:tblGrid>
              <a:tr h="382336">
                <a:tc>
                  <a:txBody>
                    <a:bodyPr vert="horz" wrap="square"/>
                    <a:lstStyle/>
                    <a:p>
                      <a:pPr algn="ctr"/>
                      <a:r>
                        <a:rPr lang="zh-CN" altLang="en-US" sz="1800"/>
                        <a:t>危重新生儿转运推荐的药物配置</a:t>
                      </a:r>
                    </a:p>
                  </a:txBody>
                  <a:tcPr marL="94275" marR="94275" marT="47137" marB="47137"/>
                </a:tc>
                <a:extLst>
                  <a:ext uri="{0D108BD9-81ED-4DB2-BD59-A6C34878D82A}">
                    <a16:rowId xmlns:a16="http://schemas.microsoft.com/office/drawing/2014/main" val="10000"/>
                  </a:ext>
                </a:extLst>
              </a:tr>
            </a:tbl>
          </a:graphicData>
        </a:graphic>
      </p:graphicFrame>
      <p:sp>
        <p:nvSpPr>
          <p:cNvPr id="6"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现在学习的是第18页，共45页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957458"/>
            <a:ext cx="8484718" cy="5563204"/>
          </a:xfrm>
        </p:spPr>
        <p:txBody>
          <a:bodyPr/>
          <a:lstStyle/>
          <a:p>
            <a:r>
              <a:rPr lang="en-US" altLang="zh-CN">
                <a:latin typeface="+mj-ea"/>
                <a:ea typeface="+mj-ea"/>
              </a:rPr>
              <a:t>5</a:t>
            </a:r>
            <a:r>
              <a:rPr lang="zh-CN" altLang="en-US">
                <a:latin typeface="+mj-ea"/>
                <a:ea typeface="+mj-ea"/>
              </a:rPr>
              <a:t>、通讯设备</a:t>
            </a:r>
            <a:endParaRPr lang="en-US" altLang="zh-CN">
              <a:latin typeface="+mj-ea"/>
              <a:ea typeface="+mj-ea"/>
            </a:endParaRPr>
          </a:p>
          <a:p>
            <a:r>
              <a:rPr lang="zh-CN" altLang="en-US">
                <a:latin typeface="+mj-ea"/>
                <a:ea typeface="+mj-ea"/>
              </a:rPr>
              <a:t>转运中心最少应设</a:t>
            </a:r>
            <a:r>
              <a:rPr lang="en-US" altLang="zh-CN">
                <a:latin typeface="+mj-ea"/>
                <a:ea typeface="+mj-ea"/>
              </a:rPr>
              <a:t>2</a:t>
            </a:r>
            <a:r>
              <a:rPr lang="zh-CN" altLang="en-US">
                <a:latin typeface="+mj-ea"/>
                <a:ea typeface="+mj-ea"/>
              </a:rPr>
              <a:t>条专线电话和</a:t>
            </a:r>
            <a:r>
              <a:rPr lang="en-US" altLang="zh-CN">
                <a:latin typeface="+mj-ea"/>
                <a:ea typeface="+mj-ea"/>
              </a:rPr>
              <a:t>1</a:t>
            </a:r>
            <a:r>
              <a:rPr lang="zh-CN" altLang="en-US">
                <a:latin typeface="+mj-ea"/>
                <a:ea typeface="+mj-ea"/>
              </a:rPr>
              <a:t>部移动电话，</a:t>
            </a:r>
            <a:r>
              <a:rPr lang="en-US" altLang="zh-CN">
                <a:latin typeface="+mj-ea"/>
                <a:ea typeface="+mj-ea"/>
              </a:rPr>
              <a:t>24h</a:t>
            </a:r>
            <a:r>
              <a:rPr lang="zh-CN" altLang="en-US">
                <a:latin typeface="+mj-ea"/>
                <a:ea typeface="+mj-ea"/>
              </a:rPr>
              <a:t>值班接受转运信息。转运医护人员分别配置移动电话</a:t>
            </a:r>
            <a:r>
              <a:rPr lang="en-US" altLang="zh-CN">
                <a:latin typeface="+mj-ea"/>
                <a:ea typeface="+mj-ea"/>
              </a:rPr>
              <a:t>1</a:t>
            </a:r>
            <a:r>
              <a:rPr lang="zh-CN" altLang="en-US">
                <a:latin typeface="+mj-ea"/>
                <a:ea typeface="+mj-ea"/>
              </a:rPr>
              <a:t>部，保证信息联络通畅。</a:t>
            </a:r>
          </a:p>
        </p:txBody>
      </p:sp>
      <p:sp>
        <p:nvSpPr>
          <p:cNvPr id="29698" name="AutoShape 2" descr="http://img4.imgtn.bdimg.com/it/u=977223209,2109867731&amp;fm=21&amp;gp=0.jpg"/>
          <p:cNvSpPr>
            <a:spLocks noChangeAspect="1" noChangeArrowheads="1"/>
          </p:cNvSpPr>
          <p:nvPr/>
        </p:nvSpPr>
        <p:spPr bwMode="auto">
          <a:xfrm>
            <a:off x="160398" y="-148941"/>
            <a:ext cx="314249" cy="314250"/>
          </a:xfrm>
          <a:prstGeom prst="rect">
            <a:avLst/>
          </a:prstGeom>
          <a:noFill/>
        </p:spPr>
        <p:txBody>
          <a:bodyPr vert="horz" wrap="square" lIns="94275" tIns="47137" rIns="94275" bIns="47137" numCol="1" anchor="t" anchorCtr="0" compatLnSpc="1">
            <a:prstTxWarp prst="textNoShape">
              <a:avLst/>
            </a:prstTxWarp>
          </a:bodyPr>
          <a:lstStyle>
            <a:defPPr>
              <a:defRPr lang="zh-CN"/>
            </a:defPPr>
            <a:lvl1pPr marL="0" algn="l" defTabSz="942746" rtl="0" eaLnBrk="1" latinLnBrk="0" hangingPunct="1">
              <a:defRPr sz="1856" kern="1200">
                <a:solidFill>
                  <a:schemeClr val="tx1"/>
                </a:solidFill>
                <a:latin typeface="+mn-lt"/>
                <a:ea typeface="+mn-ea"/>
                <a:cs typeface="+mn-cs"/>
              </a:defRPr>
            </a:lvl1pPr>
            <a:lvl2pPr marL="471373" algn="l" defTabSz="942746" rtl="0" eaLnBrk="1" latinLnBrk="0" hangingPunct="1">
              <a:defRPr sz="1856" kern="1200">
                <a:solidFill>
                  <a:schemeClr val="tx1"/>
                </a:solidFill>
                <a:latin typeface="+mn-lt"/>
                <a:ea typeface="+mn-ea"/>
                <a:cs typeface="+mn-cs"/>
              </a:defRPr>
            </a:lvl2pPr>
            <a:lvl3pPr marL="942746" algn="l" defTabSz="942746" rtl="0" eaLnBrk="1" latinLnBrk="0" hangingPunct="1">
              <a:defRPr sz="1856" kern="1200">
                <a:solidFill>
                  <a:schemeClr val="tx1"/>
                </a:solidFill>
                <a:latin typeface="+mn-lt"/>
                <a:ea typeface="+mn-ea"/>
                <a:cs typeface="+mn-cs"/>
              </a:defRPr>
            </a:lvl3pPr>
            <a:lvl4pPr marL="1414120" algn="l" defTabSz="942746" rtl="0" eaLnBrk="1" latinLnBrk="0" hangingPunct="1">
              <a:defRPr sz="1856" kern="1200">
                <a:solidFill>
                  <a:schemeClr val="tx1"/>
                </a:solidFill>
                <a:latin typeface="+mn-lt"/>
                <a:ea typeface="+mn-ea"/>
                <a:cs typeface="+mn-cs"/>
              </a:defRPr>
            </a:lvl4pPr>
            <a:lvl5pPr marL="1885493" algn="l" defTabSz="942746" rtl="0" eaLnBrk="1" latinLnBrk="0" hangingPunct="1">
              <a:defRPr sz="1856" kern="1200">
                <a:solidFill>
                  <a:schemeClr val="tx1"/>
                </a:solidFill>
                <a:latin typeface="+mn-lt"/>
                <a:ea typeface="+mn-ea"/>
                <a:cs typeface="+mn-cs"/>
              </a:defRPr>
            </a:lvl5pPr>
            <a:lvl6pPr marL="2356866" algn="l" defTabSz="942746" rtl="0" eaLnBrk="1" latinLnBrk="0" hangingPunct="1">
              <a:defRPr sz="1856" kern="1200">
                <a:solidFill>
                  <a:schemeClr val="tx1"/>
                </a:solidFill>
                <a:latin typeface="+mn-lt"/>
                <a:ea typeface="+mn-ea"/>
                <a:cs typeface="+mn-cs"/>
              </a:defRPr>
            </a:lvl6pPr>
            <a:lvl7pPr marL="2828239" algn="l" defTabSz="942746" rtl="0" eaLnBrk="1" latinLnBrk="0" hangingPunct="1">
              <a:defRPr sz="1856" kern="1200">
                <a:solidFill>
                  <a:schemeClr val="tx1"/>
                </a:solidFill>
                <a:latin typeface="+mn-lt"/>
                <a:ea typeface="+mn-ea"/>
                <a:cs typeface="+mn-cs"/>
              </a:defRPr>
            </a:lvl7pPr>
            <a:lvl8pPr marL="3299613" algn="l" defTabSz="942746" rtl="0" eaLnBrk="1" latinLnBrk="0" hangingPunct="1">
              <a:defRPr sz="1856" kern="1200">
                <a:solidFill>
                  <a:schemeClr val="tx1"/>
                </a:solidFill>
                <a:latin typeface="+mn-lt"/>
                <a:ea typeface="+mn-ea"/>
                <a:cs typeface="+mn-cs"/>
              </a:defRPr>
            </a:lvl8pPr>
            <a:lvl9pPr marL="3770986" algn="l" defTabSz="942746" rtl="0" eaLnBrk="1" latinLnBrk="0" hangingPunct="1">
              <a:defRPr sz="1856" kern="1200">
                <a:solidFill>
                  <a:schemeClr val="tx1"/>
                </a:solidFill>
                <a:latin typeface="+mn-lt"/>
                <a:ea typeface="+mn-ea"/>
                <a:cs typeface="+mn-cs"/>
              </a:defRPr>
            </a:lvl9pPr>
          </a:lstStyle>
          <a:p>
            <a:endParaRPr lang="zh-CN" altLang="en-US"/>
          </a:p>
        </p:txBody>
      </p:sp>
      <p:pic>
        <p:nvPicPr>
          <p:cNvPr id="4" name="图片 3" descr="B1435820806 (1).jpg"/>
          <p:cNvPicPr>
            <a:picLocks noChangeAspect="1"/>
          </p:cNvPicPr>
          <p:nvPr/>
        </p:nvPicPr>
        <p:blipFill>
          <a:blip r:embed="rId2"/>
          <a:stretch>
            <a:fillRect/>
          </a:stretch>
        </p:blipFill>
        <p:spPr>
          <a:xfrm>
            <a:off x="4934690" y="4198172"/>
            <a:ext cx="4299647" cy="2670543"/>
          </a:xfrm>
          <a:prstGeom prst="rect">
            <a:avLst/>
          </a:prstGeom>
        </p:spPr>
      </p:pic>
      <p:sp>
        <p:nvSpPr>
          <p:cNvPr id="29699"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现在学习的是第19页，共45页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515535" y="368238"/>
            <a:ext cx="8484718" cy="1178433"/>
          </a:xfrm>
        </p:spPr>
        <p:txBody>
          <a:bodyPr/>
          <a:lstStyle/>
          <a:p>
            <a:r>
              <a:rPr lang="zh-CN" altLang="en-US"/>
              <a:t>新生儿转运指征</a:t>
            </a:r>
          </a:p>
        </p:txBody>
      </p:sp>
      <p:sp>
        <p:nvSpPr>
          <p:cNvPr id="3" name="内容占位符 2"/>
          <p:cNvSpPr>
            <a:spLocks noGrp="1"/>
          </p:cNvSpPr>
          <p:nvPr>
            <p:ph idx="1"/>
          </p:nvPr>
        </p:nvSpPr>
        <p:spPr>
          <a:xfrm>
            <a:off x="471373" y="1620332"/>
            <a:ext cx="8484718" cy="4900331"/>
          </a:xfrm>
        </p:spPr>
        <p:txBody>
          <a:bodyPr>
            <a:normAutofit/>
          </a:bodyPr>
          <a:lstStyle/>
          <a:p>
            <a:r>
              <a:rPr lang="zh-CN" altLang="en-US" sz="3199" b="1">
                <a:solidFill>
                  <a:srgbClr val="FF0000"/>
                </a:solidFill>
                <a:latin typeface="+mj-ea"/>
                <a:ea typeface="+mj-ea"/>
              </a:rPr>
              <a:t>我国新生儿转运标准</a:t>
            </a:r>
            <a:r>
              <a:rPr lang="en-US" altLang="zh-CN" sz="2999" b="1">
                <a:latin typeface="+mj-ea"/>
                <a:ea typeface="+mj-ea"/>
              </a:rPr>
              <a:t>《</a:t>
            </a:r>
            <a:r>
              <a:rPr lang="zh-CN" altLang="en-US" sz="2899" b="1">
                <a:latin typeface="+mj-ea"/>
                <a:ea typeface="+mj-ea"/>
              </a:rPr>
              <a:t>实用新生儿学</a:t>
            </a:r>
            <a:r>
              <a:rPr lang="en-US" altLang="zh-CN" sz="3199" b="1">
                <a:latin typeface="+mj-ea"/>
                <a:ea typeface="+mj-ea"/>
              </a:rPr>
              <a:t>》</a:t>
            </a:r>
            <a:endParaRPr lang="zh-CN" altLang="en-US" sz="3299">
              <a:latin typeface="+mj-ea"/>
              <a:ea typeface="+mj-ea"/>
            </a:endParaRPr>
          </a:p>
          <a:p>
            <a:r>
              <a:rPr lang="en-US" sz="2168">
                <a:latin typeface="+mj-ea"/>
                <a:ea typeface="+mj-ea"/>
              </a:rPr>
              <a:t>1</a:t>
            </a:r>
            <a:r>
              <a:rPr lang="zh-CN" altLang="en-US" sz="2068">
                <a:latin typeface="+mj-ea"/>
                <a:ea typeface="+mj-ea"/>
              </a:rPr>
              <a:t>．早产儿：出生体重＜</a:t>
            </a:r>
            <a:r>
              <a:rPr lang="en-US" sz="1968">
                <a:latin typeface="+mj-ea"/>
                <a:ea typeface="+mj-ea"/>
              </a:rPr>
              <a:t>2000g</a:t>
            </a:r>
            <a:r>
              <a:rPr lang="zh-CN" altLang="en-US" sz="2168">
                <a:latin typeface="+mj-ea"/>
                <a:ea typeface="+mj-ea"/>
              </a:rPr>
              <a:t>或胎龄＜</a:t>
            </a:r>
            <a:r>
              <a:rPr lang="en-US" sz="1968">
                <a:latin typeface="+mj-ea"/>
                <a:ea typeface="+mj-ea"/>
              </a:rPr>
              <a:t>34</a:t>
            </a:r>
            <a:r>
              <a:rPr lang="zh-CN" altLang="en-US" sz="1968">
                <a:latin typeface="+mj-ea"/>
                <a:ea typeface="+mj-ea"/>
              </a:rPr>
              <a:t>周；</a:t>
            </a:r>
          </a:p>
          <a:p>
            <a:r>
              <a:rPr lang="en-US" sz="1868">
                <a:latin typeface="+mj-ea"/>
                <a:ea typeface="+mj-ea"/>
              </a:rPr>
              <a:t>2. </a:t>
            </a:r>
            <a:r>
              <a:rPr lang="zh-CN" altLang="en-US" sz="2068">
                <a:latin typeface="+mj-ea"/>
                <a:ea typeface="+mj-ea"/>
              </a:rPr>
              <a:t>呼吸窘迫：不论何种呼吸道疾患，有下列情况之一者：</a:t>
            </a:r>
            <a:r>
              <a:rPr lang="en-US" sz="2068">
                <a:latin typeface="+mj-ea"/>
                <a:ea typeface="+mj-ea"/>
              </a:rPr>
              <a:t>FiO</a:t>
            </a:r>
            <a:r>
              <a:rPr lang="en-US" sz="1968" baseline="-25000">
                <a:latin typeface="+mj-ea"/>
                <a:ea typeface="+mj-ea"/>
              </a:rPr>
              <a:t>2</a:t>
            </a:r>
            <a:r>
              <a:rPr lang="zh-CN" altLang="en-US" sz="1968">
                <a:latin typeface="+mj-ea"/>
                <a:ea typeface="+mj-ea"/>
              </a:rPr>
              <a:t>＞</a:t>
            </a:r>
            <a:r>
              <a:rPr lang="en-US" sz="2068">
                <a:latin typeface="+mj-ea"/>
                <a:ea typeface="+mj-ea"/>
              </a:rPr>
              <a:t>0.4</a:t>
            </a:r>
            <a:r>
              <a:rPr lang="zh-CN" altLang="en-US" sz="1868">
                <a:latin typeface="+mj-ea"/>
                <a:ea typeface="+mj-ea"/>
              </a:rPr>
              <a:t>仍缺氧者；需机械呼吸者；呼吸道有梗阻症状者；反复呼吸暂停者。</a:t>
            </a:r>
          </a:p>
          <a:p>
            <a:r>
              <a:rPr lang="en-US" sz="1868">
                <a:latin typeface="+mj-ea"/>
                <a:ea typeface="+mj-ea"/>
              </a:rPr>
              <a:t>3. </a:t>
            </a:r>
            <a:r>
              <a:rPr lang="zh-CN" altLang="en-US" sz="1868">
                <a:latin typeface="+mj-ea"/>
                <a:ea typeface="+mj-ea"/>
              </a:rPr>
              <a:t>循环衰竭：血压低，少尿，皮肤充盈不佳者。</a:t>
            </a:r>
          </a:p>
          <a:p>
            <a:r>
              <a:rPr lang="en-US" sz="1868">
                <a:latin typeface="+mj-ea"/>
                <a:ea typeface="+mj-ea"/>
              </a:rPr>
              <a:t>4. </a:t>
            </a:r>
            <a:r>
              <a:rPr lang="zh-CN" altLang="en-US" sz="2068">
                <a:latin typeface="+mj-ea"/>
                <a:ea typeface="+mj-ea"/>
              </a:rPr>
              <a:t>窒息后：神经系统异常（肌张力低、抽搐、抑制状态）；酸中毒难以纠正；低血糖、低血钙等代谢紊乱。</a:t>
            </a:r>
          </a:p>
          <a:p>
            <a:r>
              <a:rPr lang="en-US" sz="2068">
                <a:latin typeface="+mj-ea"/>
                <a:ea typeface="+mj-ea"/>
              </a:rPr>
              <a:t>5. </a:t>
            </a:r>
            <a:r>
              <a:rPr lang="zh-CN" altLang="en-US" sz="1968">
                <a:latin typeface="+mj-ea"/>
                <a:ea typeface="+mj-ea"/>
              </a:rPr>
              <a:t>外科疾患：膈疝，气管食管瘘，胃肠道畸形等。</a:t>
            </a:r>
          </a:p>
          <a:p>
            <a:r>
              <a:rPr lang="en-US" sz="1968">
                <a:latin typeface="+mj-ea"/>
                <a:ea typeface="+mj-ea"/>
              </a:rPr>
              <a:t>6. </a:t>
            </a:r>
            <a:r>
              <a:rPr lang="zh-CN" altLang="en-US" sz="2168">
                <a:latin typeface="+mj-ea"/>
                <a:ea typeface="+mj-ea"/>
              </a:rPr>
              <a:t>产伤。</a:t>
            </a:r>
          </a:p>
          <a:p>
            <a:r>
              <a:rPr lang="en-US" sz="2168">
                <a:latin typeface="+mj-ea"/>
                <a:ea typeface="+mj-ea"/>
              </a:rPr>
              <a:t>7. </a:t>
            </a:r>
            <a:r>
              <a:rPr lang="zh-CN" altLang="en-US" sz="1868">
                <a:latin typeface="+mj-ea"/>
                <a:ea typeface="+mj-ea"/>
              </a:rPr>
              <a:t>先天性心脏病。</a:t>
            </a:r>
          </a:p>
          <a:p>
            <a:r>
              <a:rPr lang="en-US" sz="2168">
                <a:latin typeface="+mj-ea"/>
                <a:ea typeface="+mj-ea"/>
              </a:rPr>
              <a:t>8. </a:t>
            </a:r>
            <a:r>
              <a:rPr lang="zh-CN" altLang="en-US" sz="1868">
                <a:latin typeface="+mj-ea"/>
                <a:ea typeface="+mj-ea"/>
              </a:rPr>
              <a:t>其他：母糖尿病；新生儿溶血病；宫内发育迟缓；出血性疾病；严重感染等。还有其他需要监护治疗的高危儿。</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现在学习的是第20页，共45页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736502"/>
            <a:ext cx="8484718" cy="5784162"/>
          </a:xfrm>
        </p:spPr>
        <p:txBody>
          <a:bodyPr>
            <a:normAutofit fontScale="85000" lnSpcReduction="20000"/>
          </a:bodyPr>
          <a:lstStyle/>
          <a:p>
            <a:r>
              <a:rPr lang="zh-CN" altLang="en-US" sz="3408" b="1">
                <a:solidFill>
                  <a:srgbClr val="FF0000"/>
                </a:solidFill>
                <a:latin typeface="+mj-ea"/>
                <a:ea typeface="+mj-ea"/>
              </a:rPr>
              <a:t>新生儿危重病例单项指标</a:t>
            </a:r>
            <a:r>
              <a:rPr lang="zh-CN" altLang="en-US" sz="3208">
                <a:solidFill>
                  <a:srgbClr val="FF0000"/>
                </a:solidFill>
                <a:latin typeface="+mj-ea"/>
                <a:ea typeface="+mj-ea"/>
              </a:rPr>
              <a:t>：</a:t>
            </a:r>
            <a:endParaRPr lang="en-US" altLang="zh-CN" sz="3608">
              <a:solidFill>
                <a:srgbClr val="FF0000"/>
              </a:solidFill>
              <a:latin typeface="+mj-ea"/>
              <a:ea typeface="+mj-ea"/>
            </a:endParaRPr>
          </a:p>
          <a:p>
            <a:r>
              <a:rPr lang="zh-CN" altLang="en-US">
                <a:latin typeface="+mj-ea"/>
                <a:ea typeface="+mj-ea"/>
              </a:rPr>
              <a:t>凡符合下列指标一项或以上者可确诊为新生儿危重病例。</a:t>
            </a:r>
          </a:p>
          <a:p>
            <a:r>
              <a:rPr lang="en-US">
                <a:latin typeface="+mj-ea"/>
                <a:ea typeface="+mj-ea"/>
              </a:rPr>
              <a:t>1. </a:t>
            </a:r>
            <a:r>
              <a:rPr lang="zh-CN" altLang="en-US">
                <a:latin typeface="+mj-ea"/>
                <a:ea typeface="+mj-ea"/>
              </a:rPr>
              <a:t>需行气管插管机械辅助呼吸者或反复呼吸暂停对刺激无反应者。</a:t>
            </a:r>
          </a:p>
          <a:p>
            <a:r>
              <a:rPr lang="en-US">
                <a:latin typeface="+mj-ea"/>
                <a:ea typeface="+mj-ea"/>
              </a:rPr>
              <a:t>2. </a:t>
            </a:r>
            <a:r>
              <a:rPr lang="zh-CN" altLang="en-US">
                <a:latin typeface="+mj-ea"/>
                <a:ea typeface="+mj-ea"/>
              </a:rPr>
              <a:t>严重心律紊乱，如阵发性室上性心动过速合并心力衰竭、心房扑动和心房纤颤、阵发性室性心动过速、心室扑动和纤颤、房室传导阻滞（</a:t>
            </a:r>
            <a:r>
              <a:rPr lang="en-US" altLang="zh-CN">
                <a:latin typeface="+mj-ea"/>
                <a:ea typeface="+mj-ea"/>
              </a:rPr>
              <a:t>Ⅱ</a:t>
            </a:r>
            <a:r>
              <a:rPr lang="zh-CN" altLang="en-US">
                <a:latin typeface="+mj-ea"/>
                <a:ea typeface="+mj-ea"/>
              </a:rPr>
              <a:t>度</a:t>
            </a:r>
            <a:r>
              <a:rPr lang="en-US" altLang="zh-CN">
                <a:latin typeface="+mj-ea"/>
                <a:ea typeface="+mj-ea"/>
              </a:rPr>
              <a:t>Ⅱ</a:t>
            </a:r>
            <a:r>
              <a:rPr lang="zh-CN" altLang="en-US">
                <a:latin typeface="+mj-ea"/>
                <a:ea typeface="+mj-ea"/>
              </a:rPr>
              <a:t>型以上）、心室内传导阻滞（双束支以上）。</a:t>
            </a:r>
          </a:p>
          <a:p>
            <a:r>
              <a:rPr lang="en-US">
                <a:latin typeface="+mj-ea"/>
                <a:ea typeface="+mj-ea"/>
              </a:rPr>
              <a:t>3. </a:t>
            </a:r>
            <a:r>
              <a:rPr lang="zh-CN" altLang="en-US">
                <a:latin typeface="+mj-ea"/>
                <a:ea typeface="+mj-ea"/>
              </a:rPr>
              <a:t>弥漫性血管内凝血者。</a:t>
            </a:r>
          </a:p>
          <a:p>
            <a:r>
              <a:rPr lang="en-US">
                <a:latin typeface="+mj-ea"/>
                <a:ea typeface="+mj-ea"/>
              </a:rPr>
              <a:t>4. </a:t>
            </a:r>
            <a:r>
              <a:rPr lang="zh-CN" altLang="en-US">
                <a:latin typeface="+mj-ea"/>
                <a:ea typeface="+mj-ea"/>
              </a:rPr>
              <a:t>反复抽搐，经处理抽搐仍持续</a:t>
            </a:r>
            <a:r>
              <a:rPr lang="en-US">
                <a:latin typeface="+mj-ea"/>
                <a:ea typeface="+mj-ea"/>
              </a:rPr>
              <a:t>24h</a:t>
            </a:r>
            <a:r>
              <a:rPr lang="zh-CN" altLang="en-US">
                <a:latin typeface="+mj-ea"/>
                <a:ea typeface="+mj-ea"/>
              </a:rPr>
              <a:t>以上不能缓解者。</a:t>
            </a:r>
          </a:p>
          <a:p>
            <a:r>
              <a:rPr lang="en-US">
                <a:latin typeface="+mj-ea"/>
                <a:ea typeface="+mj-ea"/>
              </a:rPr>
              <a:t>5. </a:t>
            </a:r>
            <a:r>
              <a:rPr lang="zh-CN" altLang="en-US">
                <a:latin typeface="+mj-ea"/>
                <a:ea typeface="+mj-ea"/>
              </a:rPr>
              <a:t>昏迷患儿，弹足底</a:t>
            </a:r>
            <a:r>
              <a:rPr lang="en-US">
                <a:latin typeface="+mj-ea"/>
                <a:ea typeface="+mj-ea"/>
              </a:rPr>
              <a:t>5</a:t>
            </a:r>
            <a:r>
              <a:rPr lang="zh-CN" altLang="en-US">
                <a:latin typeface="+mj-ea"/>
                <a:ea typeface="+mj-ea"/>
              </a:rPr>
              <a:t>次无反应。</a:t>
            </a:r>
          </a:p>
          <a:p>
            <a:r>
              <a:rPr lang="en-US">
                <a:latin typeface="+mj-ea"/>
                <a:ea typeface="+mj-ea"/>
              </a:rPr>
              <a:t>6. </a:t>
            </a:r>
            <a:r>
              <a:rPr lang="zh-CN" altLang="en-US">
                <a:latin typeface="+mj-ea"/>
                <a:ea typeface="+mj-ea"/>
              </a:rPr>
              <a:t>体温≤</a:t>
            </a:r>
            <a:r>
              <a:rPr lang="en-US">
                <a:latin typeface="+mj-ea"/>
                <a:ea typeface="+mj-ea"/>
              </a:rPr>
              <a:t>30</a:t>
            </a:r>
            <a:r>
              <a:rPr lang="zh-CN" altLang="en-US">
                <a:latin typeface="+mj-ea"/>
                <a:ea typeface="+mj-ea"/>
              </a:rPr>
              <a:t>℃或＞</a:t>
            </a:r>
            <a:r>
              <a:rPr lang="en-US">
                <a:latin typeface="+mj-ea"/>
                <a:ea typeface="+mj-ea"/>
              </a:rPr>
              <a:t>41</a:t>
            </a:r>
            <a:r>
              <a:rPr lang="zh-CN" altLang="en-US">
                <a:latin typeface="+mj-ea"/>
                <a:ea typeface="+mj-ea"/>
              </a:rPr>
              <a:t>℃。</a:t>
            </a:r>
          </a:p>
          <a:p>
            <a:r>
              <a:rPr lang="en-US">
                <a:latin typeface="+mj-ea"/>
                <a:ea typeface="+mj-ea"/>
              </a:rPr>
              <a:t>7. </a:t>
            </a:r>
            <a:r>
              <a:rPr lang="zh-CN" altLang="en-US">
                <a:latin typeface="+mj-ea"/>
                <a:ea typeface="+mj-ea"/>
              </a:rPr>
              <a:t>硬肿面积≥</a:t>
            </a:r>
            <a:r>
              <a:rPr lang="en-US">
                <a:latin typeface="+mj-ea"/>
                <a:ea typeface="+mj-ea"/>
              </a:rPr>
              <a:t>70%</a:t>
            </a:r>
            <a:r>
              <a:rPr lang="zh-CN" altLang="en-US">
                <a:latin typeface="+mj-ea"/>
                <a:ea typeface="+mj-ea"/>
              </a:rPr>
              <a:t>。</a:t>
            </a:r>
          </a:p>
          <a:p>
            <a:r>
              <a:rPr lang="en-US">
                <a:latin typeface="+mj-ea"/>
                <a:ea typeface="+mj-ea"/>
              </a:rPr>
              <a:t>8. </a:t>
            </a:r>
            <a:r>
              <a:rPr lang="zh-CN" altLang="en-US">
                <a:latin typeface="+mj-ea"/>
                <a:ea typeface="+mj-ea"/>
              </a:rPr>
              <a:t>血糖＜</a:t>
            </a:r>
            <a:r>
              <a:rPr lang="en-US">
                <a:latin typeface="+mj-ea"/>
                <a:ea typeface="+mj-ea"/>
              </a:rPr>
              <a:t>1.1mmol/L</a:t>
            </a:r>
            <a:r>
              <a:rPr lang="zh-CN" altLang="en-US">
                <a:latin typeface="+mj-ea"/>
                <a:ea typeface="+mj-ea"/>
              </a:rPr>
              <a:t>（</a:t>
            </a:r>
            <a:r>
              <a:rPr lang="en-US">
                <a:latin typeface="+mj-ea"/>
                <a:ea typeface="+mj-ea"/>
              </a:rPr>
              <a:t>20mg/dl</a:t>
            </a:r>
            <a:r>
              <a:rPr lang="zh-CN" altLang="en-US">
                <a:latin typeface="+mj-ea"/>
                <a:ea typeface="+mj-ea"/>
              </a:rPr>
              <a:t>）</a:t>
            </a:r>
          </a:p>
          <a:p>
            <a:r>
              <a:rPr lang="en-US">
                <a:latin typeface="+mj-ea"/>
                <a:ea typeface="+mj-ea"/>
              </a:rPr>
              <a:t>9. </a:t>
            </a:r>
            <a:r>
              <a:rPr lang="zh-CN" altLang="en-US">
                <a:latin typeface="+mj-ea"/>
                <a:ea typeface="+mj-ea"/>
              </a:rPr>
              <a:t>有换血指征的高胆红素血症。</a:t>
            </a:r>
          </a:p>
          <a:p>
            <a:r>
              <a:rPr lang="en-US">
                <a:latin typeface="+mj-ea"/>
                <a:ea typeface="+mj-ea"/>
              </a:rPr>
              <a:t>10. </a:t>
            </a:r>
            <a:r>
              <a:rPr lang="zh-CN" altLang="en-US">
                <a:latin typeface="+mj-ea"/>
                <a:ea typeface="+mj-ea"/>
              </a:rPr>
              <a:t>出生体重≤</a:t>
            </a:r>
            <a:r>
              <a:rPr lang="en-US">
                <a:latin typeface="+mj-ea"/>
                <a:ea typeface="+mj-ea"/>
              </a:rPr>
              <a:t>1000</a:t>
            </a:r>
            <a:r>
              <a:rPr lang="zh-CN" altLang="en-US">
                <a:latin typeface="+mj-ea"/>
                <a:ea typeface="+mj-ea"/>
              </a:rPr>
              <a:t>克。</a:t>
            </a:r>
          </a:p>
          <a:p>
            <a:endParaRPr lang="zh-CN" altLang="en-US"/>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现在学习的是第21页，共45页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 name="内容占位符 2"/>
          <p:cNvSpPr>
            <a:spLocks noGrp="1"/>
          </p:cNvSpPr>
          <p:nvPr>
            <p:ph idx="1"/>
          </p:nvPr>
        </p:nvSpPr>
        <p:spPr>
          <a:xfrm>
            <a:off x="471373" y="957458"/>
            <a:ext cx="8484718" cy="5563204"/>
          </a:xfrm>
        </p:spPr>
        <p:txBody>
          <a:bodyPr>
            <a:normAutofit fontScale="92500" lnSpcReduction="10000"/>
          </a:bodyPr>
          <a:lstStyle/>
          <a:p>
            <a:r>
              <a:rPr lang="zh-CN" altLang="en-US">
                <a:latin typeface="+mj-ea"/>
                <a:ea typeface="+mj-ea"/>
              </a:rPr>
              <a:t>鼓励实施宫内转运，将具有高危妊娠因素的孕妇（即高危产妇）转运至有条件的医院或高危孕产妇救治中心进行分娩。</a:t>
            </a:r>
            <a:r>
              <a:rPr lang="zh-CN" altLang="en-US" sz="3208">
                <a:solidFill>
                  <a:srgbClr val="FF0000"/>
                </a:solidFill>
                <a:latin typeface="+mj-ea"/>
                <a:ea typeface="+mj-ea"/>
              </a:rPr>
              <a:t>高危妊娠因素主要包括</a:t>
            </a:r>
            <a:r>
              <a:rPr lang="zh-CN" altLang="en-US" sz="3308">
                <a:latin typeface="+mj-ea"/>
                <a:ea typeface="+mj-ea"/>
              </a:rPr>
              <a:t>：</a:t>
            </a:r>
            <a:endParaRPr lang="en-US" altLang="zh-CN" sz="3608">
              <a:latin typeface="+mj-ea"/>
              <a:ea typeface="+mj-ea"/>
            </a:endParaRPr>
          </a:p>
          <a:p>
            <a:r>
              <a:rPr lang="en-US" altLang="zh-CN">
                <a:latin typeface="+mj-ea"/>
                <a:ea typeface="+mj-ea"/>
              </a:rPr>
              <a:t>⑴</a:t>
            </a:r>
            <a:r>
              <a:rPr lang="zh-CN" altLang="en-US">
                <a:latin typeface="+mj-ea"/>
                <a:ea typeface="+mj-ea"/>
              </a:rPr>
              <a:t>孕妇年龄</a:t>
            </a:r>
            <a:r>
              <a:rPr lang="en-US" altLang="zh-CN">
                <a:latin typeface="+mj-ea"/>
                <a:ea typeface="+mj-ea"/>
                <a:cs typeface="Times New Roman"/>
              </a:rPr>
              <a:t>&lt;16</a:t>
            </a:r>
            <a:r>
              <a:rPr lang="zh-CN" altLang="en-US">
                <a:latin typeface="+mj-ea"/>
                <a:ea typeface="+mj-ea"/>
                <a:cs typeface="Times New Roman"/>
              </a:rPr>
              <a:t>岁或</a:t>
            </a:r>
            <a:r>
              <a:rPr lang="en-US" altLang="zh-CN">
                <a:latin typeface="+mj-ea"/>
                <a:ea typeface="+mj-ea"/>
                <a:cs typeface="Times New Roman"/>
              </a:rPr>
              <a:t>&gt;35</a:t>
            </a:r>
            <a:r>
              <a:rPr lang="zh-CN" altLang="en-US">
                <a:latin typeface="+mj-ea"/>
                <a:ea typeface="+mj-ea"/>
                <a:cs typeface="Times New Roman"/>
              </a:rPr>
              <a:t>岁；</a:t>
            </a:r>
            <a:endParaRPr lang="en-US" altLang="zh-CN">
              <a:latin typeface="+mj-ea"/>
              <a:ea typeface="+mj-ea"/>
              <a:cs typeface="Times New Roman"/>
            </a:endParaRPr>
          </a:p>
          <a:p>
            <a:r>
              <a:rPr lang="en-US" altLang="zh-CN">
                <a:latin typeface="+mj-ea"/>
                <a:ea typeface="+mj-ea"/>
              </a:rPr>
              <a:t>⑵</a:t>
            </a:r>
            <a:r>
              <a:rPr lang="zh-CN" altLang="en-US">
                <a:latin typeface="+mj-ea"/>
                <a:ea typeface="+mj-ea"/>
              </a:rPr>
              <a:t>孕龄</a:t>
            </a:r>
            <a:r>
              <a:rPr lang="en-US" altLang="zh-CN">
                <a:latin typeface="+mj-ea"/>
                <a:ea typeface="+mj-ea"/>
                <a:cs typeface="Times New Roman"/>
              </a:rPr>
              <a:t>&lt;34</a:t>
            </a:r>
            <a:r>
              <a:rPr lang="zh-CN" altLang="en-US">
                <a:latin typeface="+mj-ea"/>
                <a:ea typeface="+mj-ea"/>
                <a:cs typeface="Times New Roman"/>
              </a:rPr>
              <a:t>周可能发生早产者；</a:t>
            </a:r>
            <a:endParaRPr lang="en-US" altLang="zh-CN">
              <a:latin typeface="+mj-ea"/>
              <a:ea typeface="+mj-ea"/>
              <a:cs typeface="Times New Roman"/>
            </a:endParaRPr>
          </a:p>
          <a:p>
            <a:r>
              <a:rPr lang="en-US" altLang="zh-CN">
                <a:latin typeface="+mj-ea"/>
                <a:ea typeface="+mj-ea"/>
              </a:rPr>
              <a:t>⑶</a:t>
            </a:r>
            <a:r>
              <a:rPr lang="zh-CN" altLang="en-US">
                <a:latin typeface="+mj-ea"/>
                <a:ea typeface="+mj-ea"/>
              </a:rPr>
              <a:t>既往有异常妊娠史者；</a:t>
            </a:r>
            <a:endParaRPr lang="en-US" altLang="zh-CN">
              <a:latin typeface="+mj-ea"/>
              <a:ea typeface="+mj-ea"/>
            </a:endParaRPr>
          </a:p>
          <a:p>
            <a:r>
              <a:rPr lang="en-US" altLang="zh-CN">
                <a:latin typeface="+mj-ea"/>
                <a:ea typeface="+mj-ea"/>
              </a:rPr>
              <a:t>⑷</a:t>
            </a:r>
            <a:r>
              <a:rPr lang="zh-CN" altLang="en-US">
                <a:latin typeface="+mj-ea"/>
                <a:ea typeface="+mj-ea"/>
              </a:rPr>
              <a:t>各种妊娠合并症和并发症；</a:t>
            </a:r>
            <a:endParaRPr lang="en-US" altLang="zh-CN">
              <a:latin typeface="+mj-ea"/>
              <a:ea typeface="+mj-ea"/>
            </a:endParaRPr>
          </a:p>
          <a:p>
            <a:r>
              <a:rPr lang="en-US" altLang="zh-CN">
                <a:latin typeface="+mj-ea"/>
                <a:ea typeface="+mj-ea"/>
              </a:rPr>
              <a:t>⑸</a:t>
            </a:r>
            <a:r>
              <a:rPr lang="zh-CN" altLang="en-US">
                <a:latin typeface="+mj-ea"/>
                <a:ea typeface="+mj-ea"/>
              </a:rPr>
              <a:t>产前诊断胎儿先天畸形生后需外科手术者；</a:t>
            </a:r>
            <a:endParaRPr lang="en-US" altLang="zh-CN">
              <a:latin typeface="+mj-ea"/>
              <a:ea typeface="+mj-ea"/>
            </a:endParaRPr>
          </a:p>
          <a:p>
            <a:r>
              <a:rPr lang="en-US" altLang="zh-CN">
                <a:latin typeface="+mj-ea"/>
                <a:ea typeface="+mj-ea"/>
              </a:rPr>
              <a:t>⑹</a:t>
            </a:r>
            <a:r>
              <a:rPr lang="zh-CN" altLang="en-US">
                <a:latin typeface="+mj-ea"/>
                <a:ea typeface="+mj-ea"/>
              </a:rPr>
              <a:t>可能发生分娩异常者；</a:t>
            </a:r>
            <a:endParaRPr lang="en-US" altLang="zh-CN">
              <a:latin typeface="+mj-ea"/>
              <a:ea typeface="+mj-ea"/>
            </a:endParaRPr>
          </a:p>
          <a:p>
            <a:r>
              <a:rPr lang="en-US" altLang="zh-CN">
                <a:latin typeface="+mj-ea"/>
                <a:ea typeface="+mj-ea"/>
              </a:rPr>
              <a:t>⑺</a:t>
            </a:r>
            <a:r>
              <a:rPr lang="zh-CN" altLang="en-US">
                <a:latin typeface="+mj-ea"/>
                <a:ea typeface="+mj-ea"/>
              </a:rPr>
              <a:t>胎盘功能不全；</a:t>
            </a:r>
            <a:endParaRPr lang="en-US" altLang="zh-CN">
              <a:latin typeface="+mj-ea"/>
              <a:ea typeface="+mj-ea"/>
            </a:endParaRPr>
          </a:p>
          <a:p>
            <a:r>
              <a:rPr lang="en-US" altLang="zh-CN">
                <a:latin typeface="+mj-ea"/>
                <a:ea typeface="+mj-ea"/>
              </a:rPr>
              <a:t>⑻</a:t>
            </a:r>
            <a:r>
              <a:rPr lang="zh-CN" altLang="en-US">
                <a:latin typeface="+mj-ea"/>
                <a:ea typeface="+mj-ea"/>
              </a:rPr>
              <a:t>妊娠期接触过大量放射线、化学毒物或服用过对胎儿有影响的药物者；</a:t>
            </a:r>
            <a:endParaRPr lang="en-US" altLang="zh-CN">
              <a:latin typeface="+mj-ea"/>
              <a:ea typeface="+mj-ea"/>
            </a:endParaRPr>
          </a:p>
          <a:p>
            <a:r>
              <a:rPr lang="en-US" altLang="zh-CN">
                <a:latin typeface="+mj-ea"/>
                <a:ea typeface="+mj-ea"/>
              </a:rPr>
              <a:t>⑼</a:t>
            </a:r>
            <a:r>
              <a:rPr lang="zh-CN" altLang="en-US">
                <a:latin typeface="+mj-ea"/>
                <a:ea typeface="+mj-ea"/>
              </a:rPr>
              <a:t>盆腔肿瘤或曾有过手术史者。</a:t>
            </a:r>
            <a:endParaRPr lang="en-US" altLang="zh-CN">
              <a:latin typeface="+mj-ea"/>
              <a:ea typeface="+mj-ea"/>
            </a:endParaRPr>
          </a:p>
        </p:txBody>
      </p:sp>
      <p:sp>
        <p:nvSpPr>
          <p:cNvPr id="4" name="New shape"/>
          <p:cNvSpPr/>
          <p:nvPr/>
        </p:nvSpPr>
        <p:spPr>
          <a:xfrm>
            <a:off x="0" y="6816598"/>
            <a:ext cx="942746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onstantia"/>
                <a:ea typeface="+mn-ea"/>
                <a:cs typeface="+mn-cs"/>
              </a:defRPr>
            </a:lvl1pPr>
            <a:lvl2pPr marL="457200" algn="l" defTabSz="914400" rtl="0" eaLnBrk="1" latinLnBrk="0" hangingPunct="1">
              <a:defRPr sz="1800" kern="1200">
                <a:solidFill>
                  <a:srgbClr val="FFFFFF"/>
                </a:solidFill>
                <a:latin typeface="Constantia"/>
                <a:ea typeface="+mn-ea"/>
                <a:cs typeface="+mn-cs"/>
              </a:defRPr>
            </a:lvl2pPr>
            <a:lvl3pPr marL="914400" algn="l" defTabSz="914400" rtl="0" eaLnBrk="1" latinLnBrk="0" hangingPunct="1">
              <a:defRPr sz="1800" kern="1200">
                <a:solidFill>
                  <a:srgbClr val="FFFFFF"/>
                </a:solidFill>
                <a:latin typeface="Constantia"/>
                <a:ea typeface="+mn-ea"/>
                <a:cs typeface="+mn-cs"/>
              </a:defRPr>
            </a:lvl3pPr>
            <a:lvl4pPr marL="1371600" algn="l" defTabSz="914400" rtl="0" eaLnBrk="1" latinLnBrk="0" hangingPunct="1">
              <a:defRPr sz="1800" kern="1200">
                <a:solidFill>
                  <a:srgbClr val="FFFFFF"/>
                </a:solidFill>
                <a:latin typeface="Constantia"/>
                <a:ea typeface="+mn-ea"/>
                <a:cs typeface="+mn-cs"/>
              </a:defRPr>
            </a:lvl4pPr>
            <a:lvl5pPr marL="1828800" algn="l" defTabSz="914400" rtl="0" eaLnBrk="1" latinLnBrk="0" hangingPunct="1">
              <a:defRPr sz="1800" kern="1200">
                <a:solidFill>
                  <a:srgbClr val="FFFFFF"/>
                </a:solidFill>
                <a:latin typeface="Constantia"/>
                <a:ea typeface="+mn-ea"/>
                <a:cs typeface="+mn-cs"/>
              </a:defRPr>
            </a:lvl5pPr>
            <a:lvl6pPr marL="2286000" algn="l" defTabSz="914400" rtl="0" eaLnBrk="1" latinLnBrk="0" hangingPunct="1">
              <a:defRPr sz="1800" kern="1200">
                <a:solidFill>
                  <a:srgbClr val="FFFFFF"/>
                </a:solidFill>
                <a:latin typeface="Constantia"/>
                <a:ea typeface="+mn-ea"/>
                <a:cs typeface="+mn-cs"/>
              </a:defRPr>
            </a:lvl6pPr>
            <a:lvl7pPr marL="2743200" algn="l" defTabSz="914400" rtl="0" eaLnBrk="1" latinLnBrk="0" hangingPunct="1">
              <a:defRPr sz="1800" kern="1200">
                <a:solidFill>
                  <a:srgbClr val="FFFFFF"/>
                </a:solidFill>
                <a:latin typeface="Constantia"/>
                <a:ea typeface="+mn-ea"/>
                <a:cs typeface="+mn-cs"/>
              </a:defRPr>
            </a:lvl7pPr>
            <a:lvl8pPr marL="3200400" algn="l" defTabSz="914400" rtl="0" eaLnBrk="1" latinLnBrk="0" hangingPunct="1">
              <a:defRPr sz="1800" kern="1200">
                <a:solidFill>
                  <a:srgbClr val="FFFFFF"/>
                </a:solidFill>
                <a:latin typeface="Constantia"/>
                <a:ea typeface="+mn-ea"/>
                <a:cs typeface="+mn-cs"/>
              </a:defRPr>
            </a:lvl8pPr>
            <a:lvl9pPr marL="3657600" algn="l" defTabSz="914400" rtl="0" eaLnBrk="1" latinLnBrk="0" hangingPunct="1">
              <a:defRPr sz="1800" kern="1200">
                <a:solidFill>
                  <a:srgbClr val="FFFFFF"/>
                </a:solidFill>
                <a:latin typeface="Constantia"/>
                <a:ea typeface="+mn-ea"/>
                <a:cs typeface="+mn-cs"/>
              </a:defRPr>
            </a:lvl9pPr>
          </a:lstStyle>
          <a:p>
            <a:pPr algn="ctr"/>
            <a:r>
              <a:rPr sz="800" b="0">
                <a:solidFill>
                  <a:srgbClr val="000000"/>
                </a:solidFill>
              </a:rPr>
              <a:t>现在学习的是第22页，共45页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157464" cy="580059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https://d.book118.com/327163103056006050</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流畅">
  <a:themeElements>
    <a:clrScheme name="流畅">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流畅">
      <a:majorFont>
        <a:latin typeface="Calibri"/>
        <a:ea typeface="Arial" pitchFamily="34" charset="0"/>
        <a:cs typeface="Arial" pitchFamily="34" charset="0"/>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Arial" pitchFamily="34" charset="0"/>
        <a:cs typeface="Arial" pitchFamily="34" charset="0"/>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流畅">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Constantia</vt:lpstr>
      <vt:lpstr>Wingdings 2</vt:lpstr>
      <vt:lpstr>隶书</vt:lpstr>
      <vt:lpstr>Times New Roman</vt:lpstr>
      <vt:lpstr>华文楷体</vt:lpstr>
      <vt:lpstr>Office Theme</vt:lpstr>
      <vt:lpstr>新生儿转运的现状与挑战</vt:lpstr>
      <vt:lpstr>新生儿转运的概念</vt:lpstr>
      <vt:lpstr>新生儿转运的历史</vt:lpstr>
      <vt:lpstr>PowerPoint Presentation</vt:lpstr>
      <vt:lpstr>PowerPoint Presentation</vt:lpstr>
      <vt:lpstr>NT的分类</vt:lpstr>
      <vt:lpstr>NT的方式</vt:lpstr>
      <vt:lpstr>PowerPoint Presentation</vt:lpstr>
      <vt:lpstr>建立区域性新生儿转运网络（regional neonatal transport network，RNTN）</vt:lpstr>
      <vt:lpstr>新生儿转运的范围</vt:lpstr>
      <vt:lpstr>新生儿转运的队伍建设</vt:lpstr>
      <vt:lpstr>PowerPoint Presentation</vt:lpstr>
      <vt:lpstr>新生儿转运设备及用品</vt:lpstr>
      <vt:lpstr>PowerPoint Presentation</vt:lpstr>
      <vt:lpstr>PowerPoint Presentation</vt:lpstr>
      <vt:lpstr>PowerPoint Presentation</vt:lpstr>
      <vt:lpstr>常用转运设备</vt:lpstr>
      <vt:lpstr>PowerPoint Presentation</vt:lpstr>
      <vt:lpstr>PowerPoint Presentation</vt:lpstr>
      <vt:lpstr>新生儿转运指征</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2024-09-22T21:16:31.074</cp:lastPrinted>
  <dcterms:created xsi:type="dcterms:W3CDTF">2024-09-22T13:16:31Z</dcterms:created>
  <dcterms:modified xsi:type="dcterms:W3CDTF">2024-09-22T13:16:36Z</dcterms:modified>
</cp:coreProperties>
</file>