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黑体" panose="02010609060101010101" pitchFamily="1" charset="-122"/>
      <p:regular r:id="rId17"/>
    </p:embeddedFont>
    <p:embeddedFont>
      <p:font typeface="隶书" panose="02010509060101010101" pitchFamily="1" charset="-122"/>
      <p:regular r:id="rId18"/>
    </p:embeddedFont>
    <p:embeddedFont>
      <p:font typeface="等线 Light" panose="02010600030101010101" charset="-122"/>
      <p:regular r:id="rId19"/>
    </p:embeddedFont>
    <p:embeddedFont>
      <p:font typeface="等线" panose="02010600030101010101" charset="-122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F16D4-66D8-4A7F-8746-7860CC2F1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31FF-240C-40EC-BA70-2F7B38499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6594F-38B6-4BB0-9044-B4B1B7AD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7EF5B-0E17-448A-8C42-3D96D284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67BF3-C35E-4E4D-8243-E0CFD7EC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90F8C-B347-4C9C-BD5B-98478BB4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7A759-A9DF-473F-B1EB-DA72DF62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2CB28-C30F-43B2-9D2D-EF143AA2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7BEDE-BC4E-453E-8D4B-41084281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8F34-E8FB-47D3-AA61-233F75C4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179F-CEC8-4118-94AF-42BA8FEFE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41A2D-5A91-4F9E-BBCF-67B98794186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E361D-1DD2-441D-9CFB-D50256ACC0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74F19-4287-4427-9B1F-656EBE13490B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2E0255-90EF-4D86-A6E6-DA86039C073D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599647"/>
            <a:ext cx="5434793" cy="45268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47607" y="1599647"/>
            <a:ext cx="5434794" cy="45268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90B612-1FF8-4376-9801-D1D88FD892CD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41A2D-5A91-4F9E-BBCF-67B98794186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56E361D-1DD2-441D-9CFB-D50256ACC063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7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&#27604;&#36739;.swf" TargetMode="Externa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&#38271;&#24230;&#21333;&#20301;&#30340;&#25442;&#31639;.mp4" TargetMode="External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&#24120;&#35265;&#29289;&#20307;&#38271;&#24230;&#30340;&#20272;&#27979;.mp4" TargetMode="External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4135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372375" y="1635853"/>
            <a:ext cx="56961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latin typeface="黑体" panose="02010609060101010101" pitchFamily="49" charset="-122"/>
                <a:ea typeface="黑体" panose="02010609060101010101" pitchFamily="49" charset="-122"/>
              </a:rPr>
              <a:t>第一章</a:t>
            </a:r>
            <a:r>
              <a:rPr lang="en-US" altLang="zh-CN" sz="4400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4400">
                <a:latin typeface="黑体" panose="02010609060101010101" pitchFamily="49" charset="-122"/>
                <a:ea typeface="黑体" panose="02010609060101010101" pitchFamily="49" charset="-122"/>
              </a:rPr>
              <a:t>走进实验室</a:t>
            </a:r>
            <a:endParaRPr lang="zh-CN" altLang="en-US" sz="4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17365" y="3252831"/>
            <a:ext cx="765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测量：实验探究的重要环节</a:t>
            </a:r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1954" name="Text Box 4"/>
          <p:cNvSpPr txBox="1">
            <a:spLocks noChangeArrowheads="1"/>
          </p:cNvSpPr>
          <p:nvPr/>
        </p:nvSpPr>
        <p:spPr bwMode="auto">
          <a:xfrm>
            <a:off x="1002248" y="707534"/>
            <a:ext cx="8708324" cy="6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2393" tIns="51197" rIns="102393" bIns="51197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1354455" indent="-5207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2082800" indent="-41592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916555" indent="-41592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3749675" indent="-41592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206875" indent="-415925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664075" indent="-415925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121275" indent="-415925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578475" indent="-415925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</a:rPr>
              <a:t>观察一下图片</a:t>
            </a:r>
            <a:r>
              <a:rPr lang="en-US" altLang="zh-CN" sz="3600" b="1">
                <a:latin typeface="宋体" panose="02010600030101010101" pitchFamily="2" charset="-122"/>
              </a:rPr>
              <a:t>,</a:t>
            </a:r>
            <a:r>
              <a:rPr lang="zh-CN" altLang="en-US" sz="3600" b="1">
                <a:latin typeface="宋体" panose="02010600030101010101" pitchFamily="2" charset="-122"/>
                <a:hlinkClick r:id="rId2" action="ppaction://hlinkfile"/>
              </a:rPr>
              <a:t>我们的感觉可靠吗？</a:t>
            </a:r>
            <a:endParaRPr lang="zh-CN" altLang="en-US" sz="3600" b="1">
              <a:latin typeface="宋体" panose="02010600030101010101" pitchFamily="2" charset="-122"/>
            </a:endParaRPr>
          </a:p>
        </p:txBody>
      </p:sp>
      <p:grpSp>
        <p:nvGrpSpPr>
          <p:cNvPr id="1661966" name="Group 14"/>
          <p:cNvGrpSpPr/>
          <p:nvPr/>
        </p:nvGrpSpPr>
        <p:grpSpPr>
          <a:xfrm>
            <a:off x="1835476" y="1650368"/>
            <a:ext cx="8483008" cy="1994682"/>
            <a:chOff x="1302" y="1692"/>
            <a:chExt cx="8697" cy="2045"/>
          </a:xfrm>
        </p:grpSpPr>
        <p:sp>
          <p:nvSpPr>
            <p:cNvPr id="1661958" name="Text Box 12"/>
            <p:cNvSpPr txBox="1">
              <a:spLocks noChangeArrowheads="1"/>
            </p:cNvSpPr>
            <p:nvPr/>
          </p:nvSpPr>
          <p:spPr bwMode="auto">
            <a:xfrm>
              <a:off x="5558" y="2270"/>
              <a:ext cx="4441" cy="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99009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2393" tIns="51197" rIns="102393" bIns="51197">
              <a:spAutoFit/>
            </a:bodyPr>
            <a:lstStyle>
              <a:defPPr>
                <a:defRPr lang="zh-CN"/>
              </a:defPPr>
              <a:lvl1pPr marL="0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1354455" indent="-520700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2082800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2916555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3749675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42068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46640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51212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55784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135" b="1">
                  <a:solidFill>
                    <a:srgbClr val="990099"/>
                  </a:solidFill>
                  <a:latin typeface="宋体" panose="02010600030101010101" pitchFamily="2" charset="-122"/>
                </a:rPr>
                <a:t>紫色的线弯了吗？</a:t>
              </a:r>
              <a:endParaRPr lang="zh-CN" altLang="en-US" sz="3135" b="1">
                <a:solidFill>
                  <a:srgbClr val="990099"/>
                </a:solidFill>
                <a:latin typeface="宋体" panose="02010600030101010101" pitchFamily="2" charset="-122"/>
              </a:endParaRPr>
            </a:p>
          </p:txBody>
        </p:sp>
        <p:pic>
          <p:nvPicPr>
            <p:cNvPr id="1661964" name="Picture 1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02" y="1692"/>
              <a:ext cx="3408" cy="2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61967" name="Group 15"/>
          <p:cNvGrpSpPr/>
          <p:nvPr/>
        </p:nvGrpSpPr>
        <p:grpSpPr>
          <a:xfrm>
            <a:off x="1601381" y="3335850"/>
            <a:ext cx="8708324" cy="2435561"/>
            <a:chOff x="1062" y="3420"/>
            <a:chExt cx="8928" cy="2497"/>
          </a:xfrm>
        </p:grpSpPr>
        <p:sp>
          <p:nvSpPr>
            <p:cNvPr id="1661961" name="Text Box 14"/>
            <p:cNvSpPr txBox="1">
              <a:spLocks noChangeArrowheads="1"/>
            </p:cNvSpPr>
            <p:nvPr/>
          </p:nvSpPr>
          <p:spPr bwMode="auto">
            <a:xfrm>
              <a:off x="1062" y="4668"/>
              <a:ext cx="4410" cy="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2393" tIns="51197" rIns="102393" bIns="51197">
              <a:spAutoFit/>
            </a:bodyPr>
            <a:lstStyle>
              <a:defPPr>
                <a:defRPr lang="zh-CN"/>
              </a:defPPr>
              <a:lvl1pPr marL="0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1354455" indent="-520700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2082800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2916555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3749675" indent="-415925" algn="l" defTabSz="1666875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42068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46640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51212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5578475" indent="-415925" algn="l" defTabSz="166687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135" b="1">
                  <a:solidFill>
                    <a:srgbClr val="FF6600"/>
                  </a:solidFill>
                  <a:latin typeface="宋体" panose="02010600030101010101" pitchFamily="2" charset="-122"/>
                </a:rPr>
                <a:t>橙色的线哪段长？</a:t>
              </a:r>
              <a:endParaRPr lang="zh-CN" altLang="en-US" sz="3135" b="1">
                <a:solidFill>
                  <a:srgbClr val="FF6600"/>
                </a:solidFill>
                <a:latin typeface="宋体" panose="02010600030101010101" pitchFamily="2" charset="-122"/>
              </a:endParaRPr>
            </a:p>
          </p:txBody>
        </p:sp>
        <p:pic>
          <p:nvPicPr>
            <p:cNvPr id="1661965" name="Picture 1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46" y="3420"/>
              <a:ext cx="4944" cy="24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2260" name="Rectangle 4"/>
          <p:cNvSpPr>
            <a:spLocks noChangeArrowheads="1"/>
          </p:cNvSpPr>
          <p:nvPr/>
        </p:nvSpPr>
        <p:spPr bwMode="auto">
          <a:xfrm>
            <a:off x="524873" y="250366"/>
            <a:ext cx="600995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300"/>
                </a:solidFill>
              </a:rPr>
              <a:t>一、从木工尺到米原器</a:t>
            </a:r>
            <a:endParaRPr lang="zh-CN" altLang="en-US" sz="3600" b="1">
              <a:solidFill>
                <a:srgbClr val="FF3300"/>
              </a:solidFill>
            </a:endParaRPr>
          </a:p>
        </p:txBody>
      </p:sp>
      <p:sp>
        <p:nvSpPr>
          <p:cNvPr id="1632261" name="Rectangle 5"/>
          <p:cNvSpPr>
            <a:spLocks noChangeArrowheads="1"/>
          </p:cNvSpPr>
          <p:nvPr/>
        </p:nvSpPr>
        <p:spPr bwMode="auto">
          <a:xfrm>
            <a:off x="1008198" y="3690664"/>
            <a:ext cx="574326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en-US" altLang="zh-CN" sz="3600" b="1">
                <a:latin typeface="宋体" panose="02010600030101010101" pitchFamily="2" charset="-122"/>
              </a:rPr>
              <a:t>1888</a:t>
            </a:r>
            <a:r>
              <a:rPr lang="zh-CN" altLang="en-US" sz="3600" b="1">
                <a:latin typeface="宋体" panose="02010600030101010101" pitchFamily="2" charset="-122"/>
              </a:rPr>
              <a:t>年科学家制造了一个国际通用的长度基准</a:t>
            </a:r>
            <a:r>
              <a:rPr lang="en-US" altLang="zh-CN" sz="3600" b="1">
                <a:latin typeface="宋体" panose="02010600030101010101" pitchFamily="2" charset="-122"/>
              </a:rPr>
              <a:t>——</a:t>
            </a:r>
            <a:r>
              <a:rPr lang="zh-CN" altLang="en-US" sz="3600" b="1">
                <a:latin typeface="宋体" panose="02010600030101010101" pitchFamily="2" charset="-122"/>
              </a:rPr>
              <a:t>米原器，作为各国测量</a:t>
            </a:r>
            <a:r>
              <a:rPr lang="en-US" altLang="zh-CN" sz="3600" b="1">
                <a:latin typeface="宋体" panose="02010600030101010101" pitchFamily="2" charset="-122"/>
              </a:rPr>
              <a:t>1</a:t>
            </a:r>
            <a:r>
              <a:rPr lang="zh-CN" altLang="en-US" sz="3600" b="1">
                <a:latin typeface="宋体" panose="02010600030101010101" pitchFamily="2" charset="-122"/>
              </a:rPr>
              <a:t>米的基准。</a:t>
            </a:r>
            <a:endParaRPr lang="zh-CN" altLang="en-US" sz="3600" b="1">
              <a:latin typeface="宋体" panose="02010600030101010101" pitchFamily="2" charset="-122"/>
            </a:endParaRPr>
          </a:p>
        </p:txBody>
      </p:sp>
      <p:sp>
        <p:nvSpPr>
          <p:cNvPr id="1632263" name="Text Box 7"/>
          <p:cNvSpPr txBox="1">
            <a:spLocks noChangeArrowheads="1"/>
          </p:cNvSpPr>
          <p:nvPr/>
        </p:nvSpPr>
        <p:spPr bwMode="auto">
          <a:xfrm>
            <a:off x="1188231" y="1559391"/>
            <a:ext cx="5333034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/>
              <a:t>测量是实验的重要环节，通过长度的测量，我们可以准确的比较线段的长短。</a:t>
            </a:r>
            <a:endParaRPr lang="zh-CN" altLang="en-US" sz="3600" b="1"/>
          </a:p>
        </p:txBody>
      </p:sp>
      <p:pic>
        <p:nvPicPr>
          <p:cNvPr id="163226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28971" y="859012"/>
            <a:ext cx="3954250" cy="5271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32265" name="Text Box 9"/>
          <p:cNvSpPr txBox="1">
            <a:spLocks noChangeArrowheads="1"/>
          </p:cNvSpPr>
          <p:nvPr/>
        </p:nvSpPr>
        <p:spPr bwMode="auto">
          <a:xfrm>
            <a:off x="899424" y="859012"/>
            <a:ext cx="539163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、测量的重要性：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2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2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2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2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2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632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2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32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2261" grpId="0"/>
      <p:bldP spid="1632263" grpId="0"/>
      <p:bldP spid="16322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3284" name="Rectangle 4"/>
          <p:cNvSpPr>
            <a:spLocks noChangeArrowheads="1"/>
          </p:cNvSpPr>
          <p:nvPr/>
        </p:nvSpPr>
        <p:spPr bwMode="auto">
          <a:xfrm>
            <a:off x="1309606" y="1169614"/>
            <a:ext cx="1061207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在国际单位制中，长度的基本单位是：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米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，符号为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常用的长度单位还有：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千米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、分米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、厘米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、毫米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微米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l-GR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μ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、纳米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nm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3285" name="Rectangle 5"/>
          <p:cNvSpPr>
            <a:spLocks noChangeArrowheads="1"/>
          </p:cNvSpPr>
          <p:nvPr/>
        </p:nvSpPr>
        <p:spPr bwMode="auto">
          <a:xfrm>
            <a:off x="888316" y="3409501"/>
            <a:ext cx="8614686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hlinkClick r:id="rId2" action="ppaction://hlinkfile"/>
              </a:rPr>
              <a:t>长度单位之间的换算关系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为： </a:t>
            </a:r>
            <a:r>
              <a:rPr lang="zh-CN" altLang="en-US" sz="3600" b="1">
                <a:latin typeface="宋体" panose="02010600030101010101" pitchFamily="2" charset="-122"/>
              </a:rPr>
              <a:t>    </a:t>
            </a:r>
            <a:endParaRPr lang="en-US" altLang="zh-CN" sz="3600" b="1">
              <a:latin typeface="宋体" panose="02010600030101010101" pitchFamily="2" charset="-122"/>
            </a:endParaRPr>
          </a:p>
          <a:p>
            <a:r>
              <a:rPr lang="en-US" altLang="zh-CN" sz="3600" b="1">
                <a:latin typeface="宋体" panose="02010600030101010101" pitchFamily="2" charset="-122"/>
              </a:rPr>
              <a:t>  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1km=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         1dm =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-1</a:t>
            </a:r>
            <a:r>
              <a:rPr lang="en-US" altLang="zh-CN" sz="3200" b="1" baseline="30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      1cm =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-2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m      1mm = 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-3</a:t>
            </a:r>
            <a:r>
              <a:rPr lang="en-US" altLang="zh-CN" sz="3200" b="1" baseline="30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      1m = 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-6</a:t>
            </a:r>
            <a:r>
              <a:rPr lang="en-US" altLang="zh-CN" sz="3200" b="1" baseline="30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       1nm =</a:t>
            </a:r>
            <a:r>
              <a:rPr lang="en-US" altLang="zh-CN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3200" b="1" baseline="3000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-9</a:t>
            </a:r>
            <a:r>
              <a:rPr lang="en-US" altLang="zh-CN" sz="3200" b="1" baseline="30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3286" name="Rectangle 6"/>
          <p:cNvSpPr>
            <a:spLocks noChangeArrowheads="1"/>
          </p:cNvSpPr>
          <p:nvPr/>
        </p:nvSpPr>
        <p:spPr bwMode="auto">
          <a:xfrm>
            <a:off x="888316" y="345499"/>
            <a:ext cx="364715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、长度的单位：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407900" y="10820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3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3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33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332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6332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6332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32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4308" name="Text Box 4"/>
          <p:cNvSpPr txBox="1">
            <a:spLocks noChangeArrowheads="1"/>
          </p:cNvSpPr>
          <p:nvPr/>
        </p:nvSpPr>
        <p:spPr bwMode="auto">
          <a:xfrm>
            <a:off x="879928" y="275044"/>
            <a:ext cx="809967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4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hlinkClick r:id="rId2" action="ppaction://hlinkfile"/>
              </a:rPr>
              <a:t>不同物体的空间尺度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pic>
        <p:nvPicPr>
          <p:cNvPr id="16343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7515" y="921375"/>
            <a:ext cx="9316970" cy="383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4310" name="Rectangle 6"/>
          <p:cNvSpPr>
            <a:spLocks noChangeArrowheads="1"/>
          </p:cNvSpPr>
          <p:nvPr/>
        </p:nvSpPr>
        <p:spPr bwMode="auto">
          <a:xfrm>
            <a:off x="1303871" y="4913022"/>
            <a:ext cx="1011289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常用的铅笔笔芯直径大约是</a:t>
            </a:r>
            <a:r>
              <a:rPr lang="en-US" altLang="zh-CN" sz="2800" b="1">
                <a:latin typeface="宋体" panose="02010600030101010101" pitchFamily="2" charset="-122"/>
              </a:rPr>
              <a:t>3mm   </a:t>
            </a:r>
            <a:r>
              <a:rPr lang="zh-CN" altLang="en-US" sz="2800" b="1">
                <a:latin typeface="宋体" panose="02010600030101010101" pitchFamily="2" charset="-122"/>
              </a:rPr>
              <a:t>手掌宽大约是</a:t>
            </a:r>
            <a:r>
              <a:rPr lang="en-US" altLang="zh-CN" sz="2800" b="1">
                <a:latin typeface="宋体" panose="02010600030101010101" pitchFamily="2" charset="-122"/>
              </a:rPr>
              <a:t>1dm</a:t>
            </a:r>
            <a:endParaRPr lang="en-US" altLang="zh-CN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</a:rPr>
              <a:t>课桌的高大约是</a:t>
            </a:r>
            <a:r>
              <a:rPr lang="en-US" altLang="zh-CN" sz="2800" b="1">
                <a:latin typeface="宋体" panose="02010600030101010101" pitchFamily="2" charset="-122"/>
              </a:rPr>
              <a:t>0.75m</a:t>
            </a:r>
            <a:r>
              <a:rPr lang="zh-CN" altLang="en-US" sz="2800" b="1">
                <a:latin typeface="宋体" panose="02010600030101010101" pitchFamily="2" charset="-122"/>
              </a:rPr>
              <a:t>左右       一张纸的厚度约为</a:t>
            </a:r>
            <a:r>
              <a:rPr lang="en-US" altLang="zh-CN" sz="2800" b="1">
                <a:latin typeface="宋体" panose="02010600030101010101" pitchFamily="2" charset="-122"/>
              </a:rPr>
              <a:t>75μm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4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4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4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4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4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4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4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4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4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4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4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4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430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5334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5019" y="3476307"/>
            <a:ext cx="9457427" cy="1536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5332" name="Text Box 4"/>
          <p:cNvSpPr txBox="1">
            <a:spLocks noChangeArrowheads="1"/>
          </p:cNvSpPr>
          <p:nvPr/>
        </p:nvSpPr>
        <p:spPr bwMode="auto">
          <a:xfrm>
            <a:off x="976293" y="624027"/>
            <a:ext cx="56650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</a:rPr>
              <a:t>二、实验：测量长度</a:t>
            </a:r>
            <a:endParaRPr lang="zh-CN" altLang="en-US" sz="3600" b="1">
              <a:solidFill>
                <a:srgbClr val="FF3300"/>
              </a:solidFill>
            </a:endParaRPr>
          </a:p>
        </p:txBody>
      </p:sp>
      <p:sp>
        <p:nvSpPr>
          <p:cNvPr id="1635333" name="Rectangle 5"/>
          <p:cNvSpPr>
            <a:spLocks noChangeArrowheads="1"/>
          </p:cNvSpPr>
          <p:nvPr/>
        </p:nvSpPr>
        <p:spPr bwMode="auto">
          <a:xfrm>
            <a:off x="1582724" y="1403836"/>
            <a:ext cx="734047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、认识长度测量的工具</a:t>
            </a: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——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刻度尺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1635335" name="Text Box 7"/>
          <p:cNvSpPr txBox="1">
            <a:spLocks noChangeArrowheads="1"/>
          </p:cNvSpPr>
          <p:nvPr/>
        </p:nvSpPr>
        <p:spPr bwMode="auto">
          <a:xfrm>
            <a:off x="1530075" y="5395946"/>
            <a:ext cx="215367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零刻度线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35336" name="Line 8"/>
          <p:cNvSpPr>
            <a:spLocks noChangeShapeType="1"/>
          </p:cNvSpPr>
          <p:nvPr/>
        </p:nvSpPr>
        <p:spPr bwMode="auto">
          <a:xfrm flipH="1" flipV="1">
            <a:off x="2128095" y="4084953"/>
            <a:ext cx="17557" cy="1264112"/>
          </a:xfrm>
          <a:prstGeom prst="line">
            <a:avLst/>
          </a:prstGeom>
          <a:noFill/>
          <a:ln w="76200">
            <a:solidFill>
              <a:schemeClr val="hlink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105"/>
          </a:p>
        </p:txBody>
      </p:sp>
      <p:sp>
        <p:nvSpPr>
          <p:cNvPr id="1635337" name="AutoShape 9"/>
          <p:cNvSpPr/>
          <p:nvPr/>
        </p:nvSpPr>
        <p:spPr bwMode="auto">
          <a:xfrm rot="16200000">
            <a:off x="6400323" y="-807627"/>
            <a:ext cx="46819" cy="8521048"/>
          </a:xfrm>
          <a:prstGeom prst="rightBracket">
            <a:avLst>
              <a:gd name="adj" fmla="val 1516667"/>
            </a:avLst>
          </a:prstGeom>
          <a:noFill/>
          <a:ln w="254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105"/>
          </a:p>
        </p:txBody>
      </p:sp>
      <p:sp>
        <p:nvSpPr>
          <p:cNvPr id="1635338" name="Text Box 10"/>
          <p:cNvSpPr txBox="1">
            <a:spLocks noChangeArrowheads="1"/>
          </p:cNvSpPr>
          <p:nvPr/>
        </p:nvSpPr>
        <p:spPr bwMode="auto">
          <a:xfrm>
            <a:off x="5065983" y="2633566"/>
            <a:ext cx="143773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量程</a:t>
            </a:r>
            <a:endParaRPr lang="zh-CN" altLang="en-US" sz="36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35339" name="Text Box 11"/>
          <p:cNvSpPr txBox="1">
            <a:spLocks noChangeArrowheads="1"/>
          </p:cNvSpPr>
          <p:nvPr/>
        </p:nvSpPr>
        <p:spPr bwMode="auto">
          <a:xfrm>
            <a:off x="6096000" y="2633566"/>
            <a:ext cx="282719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8cm</a:t>
            </a:r>
            <a:endParaRPr lang="en-US" altLang="zh-CN" sz="36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35343" name="Line 15"/>
          <p:cNvSpPr>
            <a:spLocks noChangeShapeType="1"/>
          </p:cNvSpPr>
          <p:nvPr/>
        </p:nvSpPr>
        <p:spPr bwMode="auto">
          <a:xfrm flipH="1" flipV="1">
            <a:off x="6716351" y="3850858"/>
            <a:ext cx="17557" cy="1264112"/>
          </a:xfrm>
          <a:prstGeom prst="line">
            <a:avLst/>
          </a:prstGeom>
          <a:noFill/>
          <a:ln w="76200">
            <a:solidFill>
              <a:schemeClr val="hlink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105"/>
          </a:p>
        </p:txBody>
      </p:sp>
      <p:sp>
        <p:nvSpPr>
          <p:cNvPr id="1635344" name="Line 16"/>
          <p:cNvSpPr>
            <a:spLocks noChangeShapeType="1"/>
          </p:cNvSpPr>
          <p:nvPr/>
        </p:nvSpPr>
        <p:spPr bwMode="auto">
          <a:xfrm flipH="1" flipV="1">
            <a:off x="6827546" y="3850858"/>
            <a:ext cx="17557" cy="1264112"/>
          </a:xfrm>
          <a:prstGeom prst="line">
            <a:avLst/>
          </a:prstGeom>
          <a:noFill/>
          <a:ln w="76200">
            <a:solidFill>
              <a:schemeClr val="hlink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105"/>
          </a:p>
        </p:txBody>
      </p:sp>
      <p:sp>
        <p:nvSpPr>
          <p:cNvPr id="1635346" name="Line 18"/>
          <p:cNvSpPr>
            <a:spLocks noChangeShapeType="1"/>
          </p:cNvSpPr>
          <p:nvPr/>
        </p:nvSpPr>
        <p:spPr bwMode="auto">
          <a:xfrm flipH="1">
            <a:off x="6733908" y="3804040"/>
            <a:ext cx="93638" cy="9754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105"/>
          </a:p>
        </p:txBody>
      </p:sp>
      <p:sp>
        <p:nvSpPr>
          <p:cNvPr id="1635347" name="Text Box 19"/>
          <p:cNvSpPr txBox="1">
            <a:spLocks noChangeArrowheads="1"/>
          </p:cNvSpPr>
          <p:nvPr/>
        </p:nvSpPr>
        <p:spPr bwMode="auto">
          <a:xfrm>
            <a:off x="6096000" y="5319546"/>
            <a:ext cx="341778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分度值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35348" name="Rectangle 20"/>
          <p:cNvSpPr>
            <a:spLocks noChangeArrowheads="1"/>
          </p:cNvSpPr>
          <p:nvPr/>
        </p:nvSpPr>
        <p:spPr bwMode="auto">
          <a:xfrm>
            <a:off x="7406930" y="5323704"/>
            <a:ext cx="107273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1mm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5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5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5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35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35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35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35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35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5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35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635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5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35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35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35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35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35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35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35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35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35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35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35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35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35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5335" grpId="0"/>
      <p:bldP spid="1635338" grpId="0"/>
      <p:bldP spid="1635339" grpId="0"/>
      <p:bldP spid="1635347" grpId="0"/>
      <p:bldP spid="16353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7380" name="Text Box 4"/>
          <p:cNvSpPr txBox="1">
            <a:spLocks noChangeArrowheads="1"/>
          </p:cNvSpPr>
          <p:nvPr/>
        </p:nvSpPr>
        <p:spPr bwMode="auto">
          <a:xfrm>
            <a:off x="1695019" y="526713"/>
            <a:ext cx="664829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、正确使用刻度尺：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1637381" name="Rectangle 5"/>
          <p:cNvSpPr>
            <a:spLocks noChangeArrowheads="1"/>
          </p:cNvSpPr>
          <p:nvPr/>
        </p:nvSpPr>
        <p:spPr bwMode="auto">
          <a:xfrm>
            <a:off x="1788657" y="1182179"/>
            <a:ext cx="9463279" cy="4741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solidFill>
                  <a:srgbClr val="0000FF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）正确选用使用刻度尺</a:t>
            </a:r>
            <a:endParaRPr lang="zh-CN" altLang="en-US" sz="3200" b="1">
              <a:solidFill>
                <a:srgbClr val="0000FF"/>
              </a:solidFill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例如</a:t>
            </a:r>
            <a:r>
              <a:rPr lang="en-US" altLang="zh-CN" sz="3200" b="1">
                <a:latin typeface="宋体" panose="02010600030101010101" pitchFamily="2" charset="-122"/>
              </a:rPr>
              <a:t>:</a:t>
            </a:r>
            <a:r>
              <a:rPr lang="zh-CN" altLang="en-US" sz="3200" b="1">
                <a:latin typeface="宋体" panose="02010600030101010101" pitchFamily="2" charset="-122"/>
              </a:rPr>
              <a:t>现有卷尺（分度值</a:t>
            </a:r>
            <a:r>
              <a:rPr lang="en-US" altLang="zh-CN" sz="3200" b="1">
                <a:latin typeface="宋体" panose="02010600030101010101" pitchFamily="2" charset="-122"/>
              </a:rPr>
              <a:t>1cm</a:t>
            </a:r>
            <a:r>
              <a:rPr lang="zh-CN" altLang="en-US" sz="3200" b="1">
                <a:latin typeface="宋体" panose="02010600030101010101" pitchFamily="2" charset="-122"/>
              </a:rPr>
              <a:t>）和卡尺（分度值</a:t>
            </a:r>
            <a:r>
              <a:rPr lang="en-US" altLang="zh-CN" sz="3200" b="1">
                <a:latin typeface="宋体" panose="02010600030101010101" pitchFamily="2" charset="-122"/>
              </a:rPr>
              <a:t>0.1mm</a:t>
            </a:r>
            <a:r>
              <a:rPr lang="zh-CN" altLang="en-US" sz="3200" b="1">
                <a:latin typeface="宋体" panose="02010600030101010101" pitchFamily="2" charset="-122"/>
              </a:rPr>
              <a:t>）根据需要选择测量下述物体所用的工具</a:t>
            </a:r>
            <a:r>
              <a:rPr lang="en-US" altLang="zh-CN" sz="3200" b="1">
                <a:latin typeface="宋体" panose="02010600030101010101" pitchFamily="2" charset="-122"/>
              </a:rPr>
              <a:t>:</a:t>
            </a:r>
            <a:endParaRPr lang="en-US" altLang="zh-CN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en-US" sz="3200" b="1"/>
              <a:t>①</a:t>
            </a:r>
            <a:r>
              <a:rPr lang="zh-CN" altLang="en-US" sz="3200" b="1">
                <a:latin typeface="宋体" panose="02010600030101010101" pitchFamily="2" charset="-122"/>
              </a:rPr>
              <a:t>测量跳远长度需用</a:t>
            </a:r>
            <a:r>
              <a:rPr lang="en-US" altLang="zh-CN" sz="3200" b="1">
                <a:latin typeface="宋体" panose="02010600030101010101" pitchFamily="2" charset="-122"/>
              </a:rPr>
              <a:t>_________</a:t>
            </a:r>
            <a:r>
              <a:rPr lang="zh-CN" altLang="en-US" sz="3200" b="1">
                <a:latin typeface="宋体" panose="02010600030101010101" pitchFamily="2" charset="-122"/>
              </a:rPr>
              <a:t>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/>
              <a:t>②</a:t>
            </a:r>
            <a:r>
              <a:rPr lang="zh-CN" altLang="en-US" sz="3200" b="1">
                <a:latin typeface="宋体" panose="02010600030101010101" pitchFamily="2" charset="-122"/>
              </a:rPr>
              <a:t>测量铜丝的直径需用</a:t>
            </a:r>
            <a:r>
              <a:rPr lang="en-US" altLang="zh-CN" sz="3200" b="1">
                <a:latin typeface="宋体" panose="02010600030101010101" pitchFamily="2" charset="-122"/>
              </a:rPr>
              <a:t>_________ </a:t>
            </a:r>
            <a:r>
              <a:rPr lang="zh-CN" altLang="en-US" sz="3200" b="1">
                <a:latin typeface="宋体" panose="02010600030101010101" pitchFamily="2" charset="-122"/>
              </a:rPr>
              <a:t>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在实际的测量中</a:t>
            </a:r>
            <a:r>
              <a:rPr lang="en-US" altLang="zh-CN" sz="3200" b="1">
                <a:latin typeface="宋体" panose="02010600030101010101" pitchFamily="2" charset="-122"/>
              </a:rPr>
              <a:t>,</a:t>
            </a:r>
            <a:r>
              <a:rPr lang="zh-CN" altLang="en-US" sz="3200" b="1">
                <a:latin typeface="宋体" panose="02010600030101010101" pitchFamily="2" charset="-122"/>
              </a:rPr>
              <a:t>并不是分度值越小越好</a:t>
            </a:r>
            <a:r>
              <a:rPr lang="en-US" altLang="zh-CN" sz="3200" b="1">
                <a:latin typeface="宋体" panose="02010600030101010101" pitchFamily="2" charset="-122"/>
              </a:rPr>
              <a:t>,</a:t>
            </a:r>
            <a:r>
              <a:rPr lang="zh-CN" altLang="en-US" sz="3200" b="1">
                <a:latin typeface="宋体" panose="02010600030101010101" pitchFamily="2" charset="-122"/>
              </a:rPr>
              <a:t>测量时应先根据实际情况确定需要达到的精确程度</a:t>
            </a:r>
            <a:r>
              <a:rPr lang="en-US" altLang="zh-CN" sz="3200" b="1">
                <a:latin typeface="宋体" panose="02010600030101010101" pitchFamily="2" charset="-122"/>
              </a:rPr>
              <a:t>,</a:t>
            </a:r>
            <a:r>
              <a:rPr lang="zh-CN" altLang="en-US" sz="3200" b="1">
                <a:latin typeface="宋体" panose="02010600030101010101" pitchFamily="2" charset="-122"/>
              </a:rPr>
              <a:t>再选择满足测量要求的刻度尺。                 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1637382" name="Text Box 6"/>
          <p:cNvSpPr txBox="1">
            <a:spLocks noChangeArrowheads="1"/>
          </p:cNvSpPr>
          <p:nvPr/>
        </p:nvSpPr>
        <p:spPr bwMode="auto">
          <a:xfrm>
            <a:off x="5816932" y="2968053"/>
            <a:ext cx="165524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66"/>
                </a:solidFill>
              </a:rPr>
              <a:t>卷尺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  <p:sp>
        <p:nvSpPr>
          <p:cNvPr id="1637383" name="Text Box 7"/>
          <p:cNvSpPr txBox="1">
            <a:spLocks noChangeArrowheads="1"/>
          </p:cNvSpPr>
          <p:nvPr/>
        </p:nvSpPr>
        <p:spPr bwMode="auto">
          <a:xfrm>
            <a:off x="6096000" y="3552828"/>
            <a:ext cx="155770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66"/>
                </a:solidFill>
              </a:rPr>
              <a:t>卡尺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7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7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7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7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7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7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7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7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37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73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6373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7380" grpId="0"/>
      <p:bldP spid="1637382" grpId="0"/>
      <p:bldP spid="163738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04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209" y="1275816"/>
            <a:ext cx="7584669" cy="276231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40452" name="Text Box 4"/>
          <p:cNvSpPr txBox="1">
            <a:spLocks noChangeArrowheads="1"/>
          </p:cNvSpPr>
          <p:nvPr/>
        </p:nvSpPr>
        <p:spPr bwMode="auto">
          <a:xfrm>
            <a:off x="1991800" y="4319048"/>
            <a:ext cx="9170661" cy="1580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2393" tIns="51197" rIns="102393" bIns="51197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83375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66687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50063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333375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7909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2481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7053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1625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200" b="1">
                <a:latin typeface="宋体" panose="02010600030101010101" pitchFamily="2" charset="-122"/>
              </a:rPr>
              <a:t>待测物的起始端</a:t>
            </a:r>
            <a:r>
              <a:rPr lang="zh-CN" altLang="en-US" sz="3200" b="1">
                <a:latin typeface="宋体" panose="02010600030101010101" pitchFamily="2" charset="-122"/>
              </a:rPr>
              <a:t>与刻度尺的</a:t>
            </a:r>
            <a:r>
              <a:rPr lang="zh-CN" altLang="zh-CN" sz="3200" b="1">
                <a:latin typeface="宋体" panose="02010600030101010101" pitchFamily="2" charset="-122"/>
              </a:rPr>
              <a:t>零刻度线或某一数值刻度线对齐</a:t>
            </a:r>
            <a:r>
              <a:rPr lang="en-US" altLang="zh-CN" sz="3200" b="1">
                <a:latin typeface="宋体" panose="02010600030101010101" pitchFamily="2" charset="-122"/>
              </a:rPr>
              <a:t>，使刻度尺有刻度的边</a:t>
            </a:r>
            <a:r>
              <a:rPr lang="en-US" altLang="zh-CN" sz="3200" b="1" err="1">
                <a:solidFill>
                  <a:srgbClr val="FF0066"/>
                </a:solidFill>
                <a:latin typeface="宋体" panose="02010600030101010101" pitchFamily="2" charset="-122"/>
              </a:rPr>
              <a:t>贴紧</a:t>
            </a:r>
            <a:r>
              <a:rPr lang="en-US" altLang="zh-CN" sz="3200" b="1" err="1">
                <a:latin typeface="宋体" panose="02010600030101010101" pitchFamily="2" charset="-122"/>
              </a:rPr>
              <a:t>待测物体，与所测长度</a:t>
            </a:r>
            <a:r>
              <a:rPr lang="en-US" altLang="zh-CN" sz="3200" b="1" err="1">
                <a:solidFill>
                  <a:srgbClr val="FF0066"/>
                </a:solidFill>
                <a:latin typeface="宋体" panose="02010600030101010101" pitchFamily="2" charset="-122"/>
              </a:rPr>
              <a:t>平行</a:t>
            </a:r>
            <a:r>
              <a:rPr lang="en-US" altLang="zh-CN" sz="3200" b="1" err="1">
                <a:latin typeface="宋体" panose="02010600030101010101" pitchFamily="2" charset="-122"/>
              </a:rPr>
              <a:t>，不能倾斜</a:t>
            </a:r>
            <a:r>
              <a:rPr lang="zh-CN" altLang="en-US" sz="3200" b="1">
                <a:latin typeface="宋体" panose="02010600030101010101" pitchFamily="2" charset="-122"/>
              </a:rPr>
              <a:t>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1640453" name="Rectangle 5"/>
          <p:cNvSpPr>
            <a:spLocks noChangeArrowheads="1"/>
          </p:cNvSpPr>
          <p:nvPr/>
        </p:nvSpPr>
        <p:spPr bwMode="auto">
          <a:xfrm>
            <a:off x="1064083" y="348571"/>
            <a:ext cx="551304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）正确摆放使用刻度尺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230100" y="11696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404" name="Text Box 4"/>
          <p:cNvSpPr txBox="1">
            <a:spLocks noChangeArrowheads="1"/>
          </p:cNvSpPr>
          <p:nvPr/>
        </p:nvSpPr>
        <p:spPr bwMode="auto">
          <a:xfrm>
            <a:off x="964598" y="660343"/>
            <a:ext cx="772512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0000FF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600">
                <a:solidFill>
                  <a:srgbClr val="0000FF"/>
                </a:solidFill>
                <a:latin typeface="宋体" panose="02010600030101010101" pitchFamily="2" charset="-122"/>
              </a:rPr>
              <a:t>3</a:t>
            </a:r>
            <a:r>
              <a:rPr lang="zh-CN" altLang="en-US" sz="3600">
                <a:solidFill>
                  <a:srgbClr val="0000FF"/>
                </a:solidFill>
                <a:latin typeface="宋体" panose="02010600030101010101" pitchFamily="2" charset="-122"/>
              </a:rPr>
              <a:t>）正确读数：</a:t>
            </a:r>
            <a:endParaRPr lang="zh-CN" altLang="en-US" sz="3600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pic>
        <p:nvPicPr>
          <p:cNvPr id="1638405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476" y="1884463"/>
            <a:ext cx="4073248" cy="2350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8406" name="Text Box 6"/>
          <p:cNvSpPr txBox="1">
            <a:spLocks noChangeArrowheads="1"/>
          </p:cNvSpPr>
          <p:nvPr/>
        </p:nvSpPr>
        <p:spPr bwMode="auto">
          <a:xfrm>
            <a:off x="1835476" y="4824823"/>
            <a:ext cx="442243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视线与刻度尺尺面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垂直</a:t>
            </a:r>
            <a:endParaRPr lang="zh-CN" altLang="en-US" sz="3200" b="1">
              <a:solidFill>
                <a:schemeClr val="hlin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638408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7828" y="2259015"/>
            <a:ext cx="4223459" cy="212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8412" name="Rectangle 12"/>
          <p:cNvSpPr>
            <a:spLocks noChangeArrowheads="1"/>
          </p:cNvSpPr>
          <p:nvPr/>
        </p:nvSpPr>
        <p:spPr bwMode="auto">
          <a:xfrm>
            <a:off x="6657828" y="4637207"/>
            <a:ext cx="447316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读数时，要估读到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分度值的下一位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38416" name="Group 16"/>
          <p:cNvGrpSpPr/>
          <p:nvPr/>
        </p:nvGrpSpPr>
        <p:grpSpPr>
          <a:xfrm>
            <a:off x="3380501" y="2024919"/>
            <a:ext cx="1685482" cy="1732301"/>
            <a:chOff x="2886" y="2076"/>
            <a:chExt cx="1728" cy="1776"/>
          </a:xfrm>
        </p:grpSpPr>
        <p:sp>
          <p:nvSpPr>
            <p:cNvPr id="1638409" name="Line 9"/>
            <p:cNvSpPr>
              <a:spLocks noChangeShapeType="1"/>
            </p:cNvSpPr>
            <p:nvPr/>
          </p:nvSpPr>
          <p:spPr bwMode="auto">
            <a:xfrm>
              <a:off x="3414" y="2364"/>
              <a:ext cx="1200" cy="1488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prstDash val="dash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105"/>
            </a:p>
          </p:txBody>
        </p:sp>
        <p:sp>
          <p:nvSpPr>
            <p:cNvPr id="2" name="Text Box 397"/>
            <p:cNvSpPr txBox="1">
              <a:spLocks noChangeArrowheads="1"/>
            </p:cNvSpPr>
            <p:nvPr/>
          </p:nvSpPr>
          <p:spPr bwMode="auto">
            <a:xfrm>
              <a:off x="2886" y="2076"/>
              <a:ext cx="726" cy="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705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</a:rPr>
                <a:t>×</a:t>
              </a:r>
              <a:endParaRPr kumimoji="1" lang="en-US" altLang="zh-CN" sz="2705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  <p:grpSp>
        <p:nvGrpSpPr>
          <p:cNvPr id="1638417" name="Group 17"/>
          <p:cNvGrpSpPr/>
          <p:nvPr/>
        </p:nvGrpSpPr>
        <p:grpSpPr>
          <a:xfrm>
            <a:off x="4691432" y="2024919"/>
            <a:ext cx="1972248" cy="1825939"/>
            <a:chOff x="4230" y="2076"/>
            <a:chExt cx="2022" cy="1872"/>
          </a:xfrm>
        </p:grpSpPr>
        <p:sp>
          <p:nvSpPr>
            <p:cNvPr id="1638410" name="Line 10"/>
            <p:cNvSpPr>
              <a:spLocks noChangeShapeType="1"/>
            </p:cNvSpPr>
            <p:nvPr/>
          </p:nvSpPr>
          <p:spPr bwMode="auto">
            <a:xfrm flipH="1">
              <a:off x="4230" y="2364"/>
              <a:ext cx="1296" cy="1584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prstDash val="dash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105"/>
            </a:p>
          </p:txBody>
        </p:sp>
        <p:sp>
          <p:nvSpPr>
            <p:cNvPr id="146" name="Text Box 397"/>
            <p:cNvSpPr txBox="1">
              <a:spLocks noChangeArrowheads="1"/>
            </p:cNvSpPr>
            <p:nvPr/>
          </p:nvSpPr>
          <p:spPr bwMode="auto">
            <a:xfrm>
              <a:off x="5526" y="2076"/>
              <a:ext cx="726" cy="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en-US" altLang="zh-CN" sz="2705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</a:rPr>
                <a:t>×</a:t>
              </a:r>
              <a:endParaRPr kumimoji="1" lang="en-US" altLang="zh-CN" sz="2705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38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8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38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06" grpId="0"/>
      <p:bldP spid="16384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147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8674" y="1556730"/>
            <a:ext cx="7350574" cy="233802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41477" name="Text Box 5"/>
          <p:cNvSpPr txBox="1">
            <a:spLocks noChangeArrowheads="1"/>
          </p:cNvSpPr>
          <p:nvPr/>
        </p:nvSpPr>
        <p:spPr bwMode="auto">
          <a:xfrm>
            <a:off x="1929114" y="4038134"/>
            <a:ext cx="9697374" cy="595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2393" tIns="51197" rIns="102393" bIns="51197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83375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666875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50063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333375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7909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2481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47053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16255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latin typeface="隶书" panose="02010509060101010101" pitchFamily="49" charset="-122"/>
              </a:rPr>
              <a:t>记录的测量结果应由</a:t>
            </a:r>
            <a:r>
              <a:rPr lang="zh-CN" altLang="en-US" sz="3200" b="1">
                <a:solidFill>
                  <a:srgbClr val="FF0066"/>
                </a:solidFill>
                <a:latin typeface="隶书" panose="02010509060101010101" pitchFamily="49" charset="-122"/>
              </a:rPr>
              <a:t>准确值、估读值</a:t>
            </a:r>
            <a:r>
              <a:rPr lang="zh-CN" altLang="en-US" sz="3200" b="1">
                <a:latin typeface="隶书" panose="02010509060101010101" pitchFamily="49" charset="-122"/>
              </a:rPr>
              <a:t>和</a:t>
            </a:r>
            <a:r>
              <a:rPr lang="zh-CN" altLang="en-US" sz="3200" b="1">
                <a:solidFill>
                  <a:srgbClr val="FF0066"/>
                </a:solidFill>
                <a:latin typeface="隶书" panose="02010509060101010101" pitchFamily="49" charset="-122"/>
              </a:rPr>
              <a:t>单位</a:t>
            </a:r>
            <a:r>
              <a:rPr lang="zh-CN" altLang="en-US" sz="3200" b="1">
                <a:latin typeface="隶书" panose="02010509060101010101" pitchFamily="49" charset="-122"/>
              </a:rPr>
              <a:t>组成。</a:t>
            </a:r>
            <a:endParaRPr lang="zh-CN" altLang="en-US" sz="3200" b="1">
              <a:latin typeface="隶书" panose="02010509060101010101" pitchFamily="49" charset="-122"/>
            </a:endParaRPr>
          </a:p>
        </p:txBody>
      </p:sp>
      <p:sp>
        <p:nvSpPr>
          <p:cNvPr id="1641481" name="Rectangle 9"/>
          <p:cNvSpPr>
            <a:spLocks noChangeArrowheads="1"/>
          </p:cNvSpPr>
          <p:nvPr/>
        </p:nvSpPr>
        <p:spPr bwMode="auto">
          <a:xfrm>
            <a:off x="988686" y="616675"/>
            <a:ext cx="365997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4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）正确记录：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1641482" name="Text Box 10"/>
          <p:cNvSpPr txBox="1">
            <a:spLocks noChangeArrowheads="1"/>
          </p:cNvSpPr>
          <p:nvPr/>
        </p:nvSpPr>
        <p:spPr bwMode="auto">
          <a:xfrm>
            <a:off x="1929114" y="4927694"/>
            <a:ext cx="936378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准确值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2.7cm 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估计值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:0.08cm 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记录结果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2.78cm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41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41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41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41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1477" grpId="0"/>
      <p:bldP spid="164148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9429" name="Rectangle 5"/>
          <p:cNvSpPr>
            <a:spLocks noChangeArrowheads="1"/>
          </p:cNvSpPr>
          <p:nvPr/>
        </p:nvSpPr>
        <p:spPr bwMode="auto">
          <a:xfrm>
            <a:off x="1563354" y="1361454"/>
            <a:ext cx="9776368" cy="60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solidFill>
                  <a:srgbClr val="0000FF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、误差</a:t>
            </a:r>
            <a:r>
              <a:rPr lang="zh-CN" altLang="en-US" sz="3200" b="1">
                <a:latin typeface="宋体" panose="02010600030101010101" pitchFamily="2" charset="-122"/>
              </a:rPr>
              <a:t>：测量的数值和真实值之间必然存在的差异。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1639430" name="Rectangle 6"/>
          <p:cNvSpPr>
            <a:spLocks noChangeArrowheads="1"/>
          </p:cNvSpPr>
          <p:nvPr/>
        </p:nvSpPr>
        <p:spPr bwMode="auto">
          <a:xfrm>
            <a:off x="1004824" y="412577"/>
            <a:ext cx="203773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3300"/>
                </a:solidFill>
              </a:rPr>
              <a:t>三、误差</a:t>
            </a:r>
            <a:endParaRPr lang="zh-CN" altLang="en-US" sz="3600" b="1">
              <a:solidFill>
                <a:srgbClr val="FF3300"/>
              </a:solidFill>
            </a:endParaRPr>
          </a:p>
        </p:txBody>
      </p:sp>
      <p:sp>
        <p:nvSpPr>
          <p:cNvPr id="1639432" name="Rectangle 8"/>
          <p:cNvSpPr>
            <a:spLocks noChangeArrowheads="1"/>
          </p:cNvSpPr>
          <p:nvPr/>
        </p:nvSpPr>
        <p:spPr bwMode="auto">
          <a:xfrm>
            <a:off x="1741838" y="2449558"/>
            <a:ext cx="9597884" cy="3559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1</a:t>
            </a:r>
            <a:r>
              <a:rPr lang="zh-CN" altLang="en-US" sz="3200" b="1">
                <a:latin typeface="宋体" panose="02010600030101010101" pitchFamily="2" charset="-122"/>
              </a:rPr>
              <a:t>）误差是不可避免的，误差不可能消除</a:t>
            </a:r>
            <a:r>
              <a:rPr lang="en-US" altLang="zh-CN" sz="3200" b="1">
                <a:latin typeface="宋体" panose="02010600030101010101" pitchFamily="2" charset="-122"/>
              </a:rPr>
              <a:t>,</a:t>
            </a:r>
            <a:r>
              <a:rPr lang="zh-CN" altLang="en-US" sz="3200" b="1">
                <a:latin typeface="宋体" panose="02010600030101010101" pitchFamily="2" charset="-122"/>
              </a:rPr>
              <a:t>只能尽 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量的减小。 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2</a:t>
            </a:r>
            <a:r>
              <a:rPr lang="zh-CN" altLang="en-US" sz="3200" b="1">
                <a:latin typeface="宋体" panose="02010600030101010101" pitchFamily="2" charset="-122"/>
              </a:rPr>
              <a:t>）误差不是错误：错误是因不遵守测量仪器的使用规则，或读取、记录测量结果时粗心等原因造成的，误差是不可避免的。错误是不应该发生的，错误是可以避免的。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394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394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94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94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4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2501" name="Text Box 5"/>
          <p:cNvSpPr txBox="1">
            <a:spLocks noChangeArrowheads="1"/>
          </p:cNvSpPr>
          <p:nvPr/>
        </p:nvSpPr>
        <p:spPr bwMode="auto">
          <a:xfrm>
            <a:off x="1695019" y="3671338"/>
            <a:ext cx="74910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、减小误差的方法：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1642503" name="Rectangle 7"/>
          <p:cNvSpPr>
            <a:spLocks noChangeArrowheads="1"/>
          </p:cNvSpPr>
          <p:nvPr/>
        </p:nvSpPr>
        <p:spPr bwMode="auto">
          <a:xfrm>
            <a:off x="1835476" y="4459505"/>
            <a:ext cx="8286953" cy="1786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1</a:t>
            </a:r>
            <a:r>
              <a:rPr lang="zh-CN" altLang="en-US" sz="3200" b="1">
                <a:latin typeface="宋体" panose="02010600030101010101" pitchFamily="2" charset="-122"/>
              </a:rPr>
              <a:t>）采用精密的测量工具来减小误差。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2</a:t>
            </a:r>
            <a:r>
              <a:rPr lang="zh-CN" altLang="en-US" sz="3200" b="1">
                <a:latin typeface="宋体" panose="02010600030101010101" pitchFamily="2" charset="-122"/>
              </a:rPr>
              <a:t>）改进测量方法减小误差。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FF0066"/>
                </a:solidFill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solidFill>
                  <a:srgbClr val="FF0066"/>
                </a:solidFill>
                <a:latin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FF0066"/>
                </a:solidFill>
                <a:latin typeface="宋体" panose="02010600030101010101" pitchFamily="2" charset="-122"/>
              </a:rPr>
              <a:t>）采用多次测量取平均值减小误差。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1642504" name="Rectangle 8"/>
          <p:cNvSpPr>
            <a:spLocks noChangeArrowheads="1"/>
          </p:cNvSpPr>
          <p:nvPr/>
        </p:nvSpPr>
        <p:spPr bwMode="auto">
          <a:xfrm>
            <a:off x="1695019" y="487131"/>
            <a:ext cx="9270151" cy="3042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6668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6668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</a:rPr>
              <a:t>、误差产生的原因：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1</a:t>
            </a:r>
            <a:r>
              <a:rPr lang="zh-CN" altLang="en-US" sz="3200" b="1">
                <a:latin typeface="宋体" panose="02010600030101010101" pitchFamily="2" charset="-122"/>
              </a:rPr>
              <a:t>）测量时，要用眼睛估读出最小刻度值的下一位数字，是估读就不可能非常准确。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2</a:t>
            </a:r>
            <a:r>
              <a:rPr lang="zh-CN" altLang="en-US" sz="3200" b="1">
                <a:latin typeface="宋体" panose="02010600030101010101" pitchFamily="2" charset="-122"/>
              </a:rPr>
              <a:t>）仪器本身不准确。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 b="1">
                <a:latin typeface="宋体" panose="02010600030101010101" pitchFamily="2" charset="-122"/>
              </a:rPr>
              <a:t>（</a:t>
            </a:r>
            <a:r>
              <a:rPr lang="en-US" altLang="zh-CN" sz="3200" b="1">
                <a:latin typeface="宋体" panose="02010600030101010101" pitchFamily="2" charset="-122"/>
              </a:rPr>
              <a:t>3</a:t>
            </a:r>
            <a:r>
              <a:rPr lang="zh-CN" altLang="en-US" sz="3200" b="1">
                <a:latin typeface="宋体" panose="02010600030101010101" pitchFamily="2" charset="-122"/>
              </a:rPr>
              <a:t>）环境温度、湿度变化。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25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25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425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425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425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425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425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425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42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42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425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425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425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425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425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425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50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https://d.book118.com/327164135136006042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黑体</vt:lpstr>
      <vt:lpstr>宋体</vt:lpstr>
      <vt:lpstr>Wingdings</vt:lpstr>
      <vt:lpstr>Times New Roman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2024-09-16T04:35:42.038</cp:lastPrinted>
  <dcterms:created xsi:type="dcterms:W3CDTF">2024-09-15T20:35:42Z</dcterms:created>
  <dcterms:modified xsi:type="dcterms:W3CDTF">2024-09-15T20:35:44Z</dcterms:modified>
</cp:coreProperties>
</file>