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29BC07-0387-4E66-AECA-DAE0BBA2E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B6D9F1-6D80-4C0E-9135-2465B999D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90B7C5-D358-40B2-8A86-15B774FCC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7CE9DF-034B-469B-9409-E14F2DAFA8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D1D2E3-B490-4737-813B-6298E07370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A5F485-A8BD-4087-B1D3-90DEE750AC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082A57-0DF6-498B-967F-33F3EFBAF9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65A43B-692C-4C1D-95D4-83B759EB13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3D77E1-0070-4D2F-9FB7-BB0AD63BA2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911859-6E93-4D67-B429-DF499FB47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430C4E-F4F7-44B9-89B8-F747AAA82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7.jpeg" /><Relationship Id="rId7" Type="http://schemas.openxmlformats.org/officeDocument/2006/relationships/image" Target="../media/image8.jpeg" /><Relationship Id="rId8"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0012502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护理查房——高位截瘫</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患者基本情况介绍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高位截瘫概述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护理评估与计划制定</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并发症预防与处理策略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康复训练与心理辅导支持</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患者基本情况介绍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alphaModFix/>
          </a:blip>
          <a:stretch>
            <a:fillRect/>
          </a:stretch>
        </a:blipFill>
        <a:effectLst/>
      </p:bgPr>
    </p:bg>
    <p:spTree>
      <p:nvGrpSpPr>
        <p:cNvPr id="1" name=""/>
        <p:cNvGrpSpPr/>
        <p:nvPr/>
      </p:nvGrpSpPr>
      <p:grpSpPr>
        <a:xfrm>
          <a:off x="0" y="0"/>
          <a:ext cx="0" cy="0"/>
        </a:xfrm>
      </p:grpSpPr>
      <p:sp>
        <p:nvSpPr>
          <p:cNvPr id="2" name="AutoShape 2"/>
          <p:cNvSpPr/>
          <p:nvPr/>
        </p:nvSpPr>
        <p:spPr>
          <a:xfrm>
            <a:off x="3127963" y="1186098"/>
            <a:ext cx="1824006" cy="1572414"/>
          </a:xfrm>
          <a:prstGeom prst="hexagon">
            <a:avLst>
              <a:gd name="adj" fmla="val 25000"/>
              <a:gd name="vf" fmla="val 11547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628937" y="3649495"/>
            <a:ext cx="1824006" cy="1572414"/>
          </a:xfrm>
          <a:prstGeom prst="hexagon">
            <a:avLst>
              <a:gd name="adj" fmla="val 25000"/>
              <a:gd name="vf" fmla="val 11547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629015" y="3637737"/>
            <a:ext cx="1824006" cy="1572414"/>
          </a:xfrm>
          <a:prstGeom prst="hexagon">
            <a:avLst>
              <a:gd name="adj" fmla="val 25000"/>
              <a:gd name="vf" fmla="val 11547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609643" y="2018637"/>
            <a:ext cx="1824006" cy="1572414"/>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609643" y="3649495"/>
            <a:ext cx="1824006" cy="1572414"/>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4628937" y="2018637"/>
            <a:ext cx="1824006" cy="1572414"/>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患者个人信息</a:t>
              </a:r>
            </a:p>
          </p:txBody>
        </p:sp>
      </p:grpSp>
      <p:grpSp>
        <p:nvGrpSpPr>
          <p:cNvPr id="30" name="Group 30"/>
          <p:cNvGrpSpPr/>
          <p:nvPr/>
        </p:nvGrpSpPr>
        <p:grpSpPr>
          <a:xfrm>
            <a:off x="1994082" y="3799593"/>
            <a:ext cx="1133881" cy="1197322"/>
            <a:chOff x="1994082" y="3799593"/>
            <a:chExt cx="1133881" cy="1197322"/>
          </a:xfrm>
        </p:grpSpPr>
        <p:sp>
          <p:nvSpPr>
            <p:cNvPr id="31" name="TextBox 31"/>
            <p:cNvSpPr txBox="1"/>
            <p:nvPr/>
          </p:nvSpPr>
          <p:spPr>
            <a:xfrm>
              <a:off x="1994082" y="3799593"/>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职业：工人</a:t>
              </a:r>
            </a:p>
          </p:txBody>
        </p:sp>
      </p:grpSp>
      <p:grpSp>
        <p:nvGrpSpPr>
          <p:cNvPr id="32" name="Group 32"/>
          <p:cNvGrpSpPr/>
          <p:nvPr/>
        </p:nvGrpSpPr>
        <p:grpSpPr>
          <a:xfrm>
            <a:off x="3473025" y="1373644"/>
            <a:ext cx="1133881" cy="1197322"/>
            <a:chOff x="3473025" y="1373644"/>
            <a:chExt cx="1133881" cy="1197322"/>
          </a:xfrm>
        </p:grpSpPr>
        <p:sp>
          <p:nvSpPr>
            <p:cNvPr id="33" name="TextBox 33"/>
            <p:cNvSpPr txBox="1"/>
            <p:nvPr/>
          </p:nvSpPr>
          <p:spPr>
            <a:xfrm>
              <a:off x="3473025" y="1373644"/>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姓名：XXX</a:t>
              </a:r>
            </a:p>
          </p:txBody>
        </p:sp>
      </p:grpSp>
      <p:grpSp>
        <p:nvGrpSpPr>
          <p:cNvPr id="34" name="Group 34"/>
          <p:cNvGrpSpPr/>
          <p:nvPr/>
        </p:nvGrpSpPr>
        <p:grpSpPr>
          <a:xfrm>
            <a:off x="4962123" y="2185765"/>
            <a:ext cx="1133881" cy="1197322"/>
            <a:chOff x="4962123" y="2185765"/>
            <a:chExt cx="1133881" cy="1197322"/>
          </a:xfrm>
        </p:grpSpPr>
        <p:sp>
          <p:nvSpPr>
            <p:cNvPr id="35" name="TextBox 35"/>
            <p:cNvSpPr txBox="1"/>
            <p:nvPr/>
          </p:nvSpPr>
          <p:spPr>
            <a:xfrm>
              <a:off x="4962123" y="2185765"/>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性别：男</a:t>
              </a:r>
            </a:p>
          </p:txBody>
        </p:sp>
      </p:grpSp>
      <p:grpSp>
        <p:nvGrpSpPr>
          <p:cNvPr id="36" name="Group 36"/>
          <p:cNvGrpSpPr/>
          <p:nvPr/>
        </p:nvGrpSpPr>
        <p:grpSpPr>
          <a:xfrm>
            <a:off x="4962123" y="3799593"/>
            <a:ext cx="1133881" cy="1197322"/>
            <a:chOff x="4962123" y="3799593"/>
            <a:chExt cx="1133881" cy="1197322"/>
          </a:xfrm>
        </p:grpSpPr>
        <p:sp>
          <p:nvSpPr>
            <p:cNvPr id="37" name="TextBox 37"/>
            <p:cNvSpPr txBox="1"/>
            <p:nvPr/>
          </p:nvSpPr>
          <p:spPr>
            <a:xfrm>
              <a:off x="4962123" y="3799593"/>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婚姻状况：已婚</a:t>
              </a:r>
            </a:p>
          </p:txBody>
        </p:sp>
      </p:grpSp>
      <p:grpSp>
        <p:nvGrpSpPr>
          <p:cNvPr id="38" name="Group 38"/>
          <p:cNvGrpSpPr/>
          <p:nvPr/>
        </p:nvGrpSpPr>
        <p:grpSpPr>
          <a:xfrm>
            <a:off x="7948979" y="2204631"/>
            <a:ext cx="1133881" cy="1197322"/>
            <a:chOff x="7948979" y="2204631"/>
            <a:chExt cx="1133881" cy="1197322"/>
          </a:xfrm>
        </p:grpSpPr>
        <p:sp>
          <p:nvSpPr>
            <p:cNvPr id="39" name="TextBox 39"/>
            <p:cNvSpPr txBox="1"/>
            <p:nvPr/>
          </p:nvSpPr>
          <p:spPr>
            <a:xfrm>
              <a:off x="7948979" y="2204631"/>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年龄：45岁</a:t>
              </a:r>
            </a:p>
          </p:txBody>
        </p:sp>
      </p:grpSp>
      <p:grpSp>
        <p:nvGrpSpPr>
          <p:cNvPr id="40" name="Group 40"/>
          <p:cNvGrpSpPr/>
          <p:nvPr/>
        </p:nvGrpSpPr>
        <p:grpSpPr>
          <a:xfrm>
            <a:off x="7948979" y="3799593"/>
            <a:ext cx="1133881" cy="1197322"/>
            <a:chOff x="7948979" y="3799593"/>
            <a:chExt cx="1133881" cy="1197322"/>
          </a:xfrm>
        </p:grpSpPr>
        <p:sp>
          <p:nvSpPr>
            <p:cNvPr id="41" name="TextBox 41"/>
            <p:cNvSpPr txBox="1"/>
            <p:nvPr/>
          </p:nvSpPr>
          <p:spPr>
            <a:xfrm>
              <a:off x="7948979" y="3799593"/>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联系方式：XXXXXXXXXXX</a:t>
              </a:r>
            </a:p>
          </p:txBody>
        </p:sp>
      </p:grpSp>
      <p:pic>
        <p:nvPicPr>
          <p:cNvPr id="42" name="Picture 42"/>
          <p:cNvPicPr>
            <a:picLocks noChangeAspect="1"/>
          </p:cNvPicPr>
          <p:nvPr/>
        </p:nvPicPr>
        <p:blipFill>
          <a:blip r:embed="rId2"/>
          <a:srcRect t="6897" b="6897"/>
          <a:stretch>
            <a:fillRect/>
          </a:stretch>
        </p:blipFill>
        <p:spPr>
          <a:xfrm>
            <a:off x="1575775" y="2039633"/>
            <a:ext cx="1824006" cy="1572414"/>
          </a:xfrm>
          <a:prstGeom prst="hexagon">
            <a:avLst/>
          </a:prstGeom>
        </p:spPr>
      </p:pic>
      <p:pic>
        <p:nvPicPr>
          <p:cNvPr id="43" name="Picture 43"/>
          <p:cNvPicPr>
            <a:picLocks noChangeAspect="1"/>
          </p:cNvPicPr>
          <p:nvPr/>
        </p:nvPicPr>
        <p:blipFill>
          <a:blip r:embed="rId3"/>
          <a:srcRect l="6500" r="6500"/>
          <a:stretch>
            <a:fillRect/>
          </a:stretch>
        </p:blipFill>
        <p:spPr>
          <a:xfrm>
            <a:off x="3127963" y="2851530"/>
            <a:ext cx="1824006" cy="1572414"/>
          </a:xfrm>
          <a:prstGeom prst="hexagon">
            <a:avLst/>
          </a:prstGeom>
        </p:spPr>
      </p:pic>
      <p:pic>
        <p:nvPicPr>
          <p:cNvPr id="44" name="Picture 44"/>
          <p:cNvPicPr>
            <a:picLocks noChangeAspect="1"/>
          </p:cNvPicPr>
          <p:nvPr/>
        </p:nvPicPr>
        <p:blipFill>
          <a:blip r:embed="rId4"/>
          <a:srcRect l="6500" r="6500"/>
          <a:stretch>
            <a:fillRect/>
          </a:stretch>
        </p:blipFill>
        <p:spPr>
          <a:xfrm>
            <a:off x="3127963" y="4495197"/>
            <a:ext cx="1824006" cy="1572414"/>
          </a:xfrm>
          <a:prstGeom prst="hexagon">
            <a:avLst/>
          </a:prstGeom>
        </p:spPr>
      </p:pic>
      <p:pic>
        <p:nvPicPr>
          <p:cNvPr id="45" name="Picture 45"/>
          <p:cNvPicPr>
            <a:picLocks noChangeAspect="1"/>
          </p:cNvPicPr>
          <p:nvPr/>
        </p:nvPicPr>
        <p:blipFill>
          <a:blip r:embed="rId5"/>
          <a:srcRect l="17375" r="17375"/>
          <a:stretch>
            <a:fillRect/>
          </a:stretch>
        </p:blipFill>
        <p:spPr>
          <a:xfrm>
            <a:off x="6124973" y="2863288"/>
            <a:ext cx="1824006" cy="1572414"/>
          </a:xfrm>
          <a:prstGeom prst="hexagon">
            <a:avLst/>
          </a:prstGeom>
        </p:spPr>
      </p:pic>
      <p:pic>
        <p:nvPicPr>
          <p:cNvPr id="46" name="Picture 46"/>
          <p:cNvPicPr>
            <a:picLocks noChangeAspect="1"/>
          </p:cNvPicPr>
          <p:nvPr/>
        </p:nvPicPr>
        <p:blipFill>
          <a:blip r:embed="rId6"/>
          <a:srcRect l="6500" r="6500"/>
          <a:stretch>
            <a:fillRect/>
          </a:stretch>
        </p:blipFill>
        <p:spPr>
          <a:xfrm>
            <a:off x="6096005" y="1186098"/>
            <a:ext cx="1824006" cy="1572414"/>
          </a:xfrm>
          <a:prstGeom prst="hexagon">
            <a:avLst/>
          </a:prstGeom>
        </p:spPr>
      </p:pic>
      <p:pic>
        <p:nvPicPr>
          <p:cNvPr id="47" name="Picture 47"/>
          <p:cNvPicPr>
            <a:picLocks noChangeAspect="1"/>
          </p:cNvPicPr>
          <p:nvPr/>
        </p:nvPicPr>
        <p:blipFill>
          <a:blip r:embed="rId7"/>
          <a:srcRect t="6897" b="6897"/>
          <a:stretch>
            <a:fillRect/>
          </a:stretch>
        </p:blipFill>
        <p:spPr>
          <a:xfrm>
            <a:off x="9142396" y="2863288"/>
            <a:ext cx="1824006" cy="1572414"/>
          </a:xfrm>
          <a:prstGeom prst="hexagon">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病史</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治疗过程</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病史及治疗过程</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患者在受伤后接受了紧急手术治疗，术后进行了长期的康复治疗和训练，包括物理治疗、药物治疗、心理干预等。目前患者仍需定期接受康复治疗和随访。</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患者于5年前因高空坠落导致颈椎骨折，进而引发高位截瘫。经过手术治疗后，病情稳定，但仍存在肢体运动功能障碍。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患者主要表现为四肢瘫痪，双上肢肌力3级，双下肢肌力2级，肌张力增高，腱反射亢进，病理征阳性。此外，患者还存在感觉障碍、大小便失禁等问题。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诊断结果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根据患者的病史、临床表现及影像学检查结果，诊断为高位截瘫。</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250" r="28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临床表现及诊断结果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高位截瘫概述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高位截瘫是指脊髓在较高水平位置受到损伤，导致损伤平面以下肢体运动和感觉功能严重障碍的一种病症。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根据损伤程度和部位，高位截瘫可分为完全性截瘫和不完全性截瘫。完全性截瘫指脊髓完全横断，损伤平面以下感觉和运动功能完全丧失；不完全性截瘫指脊髓部分损伤，保留部分感觉或运动功能。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高位截瘫的主要发病原因为外伤，如交通事故、高处坠落、重物砸伤等，导致脊髓受到严重损伤。此外，脊髓炎、脊髓肿瘤、脊柱结核等疾病也可能引起高位截瘫。</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发病原因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年龄、性别、职业等因素对高位截瘫的发病率有一定影响。男性青壮年因从事高风险行业和活动较多，发病率相对较高。同时，患有脊柱疾病、骨质疏松等疾病的人群也更容易发生高位截瘫。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危险因素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高位截瘫患者主要表现为损伤平面以下肢体运动和感觉功能严重障碍，如肌肉瘫痪、肌张力增高、腱反射亢进等。此外，患者还可能出现大小便失禁、性功能障碍等并发症。</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临床表现</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患者的病史、临床表现和影像学检查结果进行综合诊断。病史方面，需了解患者有无外伤史或相关疾病史；临床表现方面，需观察患者的运动和感觉功能障碍情况；影像学检查方面，可通过X线、CT或MRI等检查手段明确脊髓损伤的部位和程度。</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诊断依据</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护理评估与计划制定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生理状况评估</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心理状况评估</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社会支持评估</a:t>
            </a:r>
          </a:p>
        </p:txBody>
      </p:sp>
      <p:pic>
        <p:nvPicPr>
          <p:cNvPr id="5" name="Picture 5"/>
          <p:cNvPicPr>
            <a:picLocks noChangeAspect="1"/>
          </p:cNvPicPr>
          <p:nvPr/>
        </p:nvPicPr>
        <p:blipFill>
          <a:blip r:embed="rId2"/>
          <a:srcRect l="5333" r="5333"/>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护理评估内容</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包括患者的生命体征、呼吸、循环、排泄、营养状况等方面的评估。</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了解患者的情绪、心理反应、应对方式等，以便提供心理支持和干预。</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评估患者的家庭、社会支持网络及资源，以便为患者提供必要的帮助和支持。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个体化原则</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全面性原则</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可操作性原则</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动态调整原则</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护理计划制定原则</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根据患者的具体情况和需求，制定个性化的护理计划。</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护理计划应涵盖患者的生理、心理、社会等各个方面。</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根据患者的病情变化和护理效果，及时调整护理计划。</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护理计划应具有可操作性，方便护理人员执行和记录。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https://d.book118.com/328000125026006034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2024-09-12T11:11:58.893</cp:lastPrinted>
  <dcterms:created xsi:type="dcterms:W3CDTF">2024-09-12T03:11:58Z</dcterms:created>
  <dcterms:modified xsi:type="dcterms:W3CDTF">2024-09-12T03:12:01Z</dcterms:modified>
</cp:coreProperties>
</file>