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fntdata" ContentType="application/x-fontdata"/>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 id="2147483662"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8" r:id="rId33"/>
  </p:sldIdLst>
  <p:sldSz cx="9738360" cy="7303770"/>
  <p:notesSz cx="6858000" cy="9144000"/>
  <p:embeddedFontLst>
    <p:embeddedFont>
      <p:font typeface="Arial Narrow" panose="020B0606020202030204" charset="0"/>
      <p:regular r:id="rId35"/>
    </p:embeddedFont>
  </p:embeddedFontLst>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tags" Target="tags/tag1.xml" /><Relationship Id="rId35" Type="http://schemas.openxmlformats.org/officeDocument/2006/relationships/font" Target="fonts/font1.fntdata"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heme" Target="theme/theme1.xml" /><Relationship Id="rId39"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D71CE60-305E-41F4-B32D-34849B9C47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426C53-65F2-4221-9CEB-759E396F19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0CAE168-516E-4C02-905F-5B5921C7E3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D20136B-24C4-4D63-98D4-4A4AFB5557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27BD1B8-227A-4A9E-BEA6-AED4E42DB80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A6A16B9-6DF2-409B-897C-A6168F31F42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68446BB-D92A-47AF-B51D-086152C0364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45AC755-98CB-40EF-9C48-D05FED79D2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0B3626-F724-4209-BFA1-D9B3E9E830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B0F28D-FA12-4704-B82E-E61BA8641E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F543BB-C674-4B1C-8AAD-DEED23CE0F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solidFill>
          <a:schemeClr val="bg1"/>
        </a:solidFill>
      </p:bgPr>
    </p:bg>
    <p:spTree>
      <p:nvGrpSpPr>
        <p:cNvPr id="1" name=""/>
        <p:cNvGrpSpPr/>
        <p:nvPr/>
      </p:nvGrpSpPr>
      <p:grpSpPr/>
      <p:pic>
        <p:nvPicPr>
          <p:cNvPr id="2050" name=""/>
          <p:cNvPicPr/>
          <p:nvPr/>
        </p:nvPicPr>
        <p:blipFill>
          <a:blip r:embed="rId1"/>
          <a:stretch>
            <a:fillRect/>
          </a:stretch>
        </p:blipFill>
        <p:spPr>
          <a:xfrm>
            <a:off x="811530" y="892683"/>
            <a:ext cx="8115299" cy="6086475"/>
          </a:xfrm>
          <a:prstGeom prst="rect">
            <a:avLst/>
          </a:prstGeom>
          <a:noFill/>
          <a:ln cap="flat">
            <a:noFill/>
            <a:prstDash val="solid"/>
            <a:miter lim="800000"/>
            <a:headEnd type="none" w="med" len="med"/>
            <a:tailEnd type="none" w="med" len="med"/>
          </a:ln>
        </p:spPr>
      </p:pic>
      <p:sp>
        <p:nvSpPr>
          <p:cNvPr id="2051" name=""/>
          <p:cNvSpPr/>
          <p:nvPr>
            <p:ph type="ctrTitle"/>
          </p:nvPr>
        </p:nvSpPr>
        <p:spPr>
          <a:xfrm>
            <a:off x="1415106" y="1984867"/>
            <a:ext cx="6862500" cy="3315439"/>
          </a:xfrm>
          <a:prstGeom prst="rect">
            <a:avLst/>
          </a:prstGeom>
          <a:noFill/>
          <a:ln cap="flat">
            <a:noFill/>
            <a:prstDash val="solid"/>
            <a:miter lim="800000"/>
            <a:headEnd type="none" w="med" len="med"/>
            <a:tailEnd type="none" w="med" len="med"/>
          </a:ln>
        </p:spPr>
        <p:txBody>
          <a:bodyPr lIns="0" anchor="ctr" anchorCtr="0">
            <a:noAutofit/>
          </a:bodyPr>
          <a:lstStyle>
            <a:lvl1pPr marL="0" indent="0" algn="ctr" defTabSz="973836" rtl="0" eaLnBrk="1" fontAlgn="base" hangingPunct="1">
              <a:lnSpc>
                <a:spcPct val="80000"/>
              </a:lnSpc>
              <a:spcBef>
                <a:spcPct val="0"/>
              </a:spcBef>
              <a:spcAft>
                <a:spcPct val="0"/>
              </a:spcAft>
              <a:buClr>
                <a:srgbClr val="DC0081"/>
              </a:buClr>
              <a:buSzTx/>
              <a:buFont typeface="Wingdings" charset="2"/>
              <a:buNone/>
              <a:defRPr kumimoji="0" lang="en-US" altLang="en-US" sz="6177" b="1" i="0" u="none">
                <a:solidFill>
                  <a:schemeClr val="tx2"/>
                </a:solidFill>
                <a:latin typeface="Arial Narrow" charset="0"/>
                <a:ea typeface="宋体" charset="-122"/>
              </a:defRPr>
            </a:lvl1pPr>
          </a:lstStyle>
          <a:p>
            <a:pPr lvl="0"/>
            <a:r>
              <a:t>Click to edit Master title style</a:t>
            </a:r>
          </a:p>
        </p:txBody>
      </p:sp>
      <p:sp>
        <p:nvSpPr>
          <p:cNvPr id="2052" name=""/>
          <p:cNvSpPr/>
          <p:nvPr>
            <p:ph type="subTitle" sz="quarter" idx="1"/>
          </p:nvPr>
        </p:nvSpPr>
        <p:spPr>
          <a:xfrm>
            <a:off x="1406652" y="5288470"/>
            <a:ext cx="6870953" cy="716851"/>
          </a:xfrm>
          <a:prstGeom prst="rect">
            <a:avLst/>
          </a:prstGeom>
          <a:noFill/>
          <a:ln cap="flat">
            <a:noFill/>
            <a:prstDash val="solid"/>
            <a:miter lim="800000"/>
            <a:headEnd type="none" w="med" len="med"/>
            <a:tailEnd type="none" w="med" len="med"/>
          </a:ln>
        </p:spPr>
        <p:txBody>
          <a:bodyPr/>
          <a:lstStyle>
            <a:lvl1pPr marL="0" indent="0" algn="ctr" defTabSz="973836" rtl="0" eaLnBrk="1" fontAlgn="base" hangingPunct="1">
              <a:lnSpc>
                <a:spcPct val="90000"/>
              </a:lnSpc>
              <a:spcBef>
                <a:spcPct val="40000"/>
              </a:spcBef>
              <a:spcAft>
                <a:spcPct val="0"/>
              </a:spcAft>
              <a:buClr>
                <a:srgbClr val="8DACD0"/>
              </a:buClr>
              <a:buSzPct val="70000"/>
              <a:buFont typeface="Wingdings" charset="2"/>
              <a:buNone/>
              <a:defRPr kumimoji="0" lang="en-US" altLang="en-US" sz="3408" b="1" i="0" u="none">
                <a:solidFill>
                  <a:schemeClr val="tx1"/>
                </a:solidFill>
                <a:latin typeface="Arial Narrow" charset="0"/>
                <a:ea typeface="宋体" charset="-122"/>
              </a:defRPr>
            </a:lvl1pPr>
            <a:lvl2pPr marL="419290" indent="67627" algn="ctr"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09590" indent="0" algn="ctr"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ctr"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6508" indent="0" algn="ctr"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t>Click to edit Master subtitle style</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image" Target="../media/image1.jpeg" /><Relationship Id="rId4" Type="http://schemas.openxmlformats.org/officeDocument/2006/relationships/image" Target="../media/image2.png"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p:cNvGrpSpPr/>
        <p:nvPr/>
      </p:nvGrpSpPr>
      <p:grpSpPr/>
      <p:pic>
        <p:nvPicPr>
          <p:cNvPr id="1026" name=""/>
          <p:cNvPicPr/>
          <p:nvPr/>
        </p:nvPicPr>
        <p:blipFill>
          <a:blip r:embed="rId3"/>
          <a:stretch>
            <a:fillRect/>
          </a:stretch>
        </p:blipFill>
        <p:spPr>
          <a:xfrm>
            <a:off x="811530" y="892683"/>
            <a:ext cx="8115299" cy="6086475"/>
          </a:xfrm>
          <a:prstGeom prst="rect">
            <a:avLst/>
          </a:prstGeom>
          <a:noFill/>
          <a:ln cap="flat">
            <a:noFill/>
            <a:prstDash val="solid"/>
            <a:miter lim="800000"/>
            <a:headEnd type="none" w="med" len="med"/>
            <a:tailEnd type="none" w="med" len="med"/>
          </a:ln>
        </p:spPr>
      </p:pic>
      <p:sp>
        <p:nvSpPr>
          <p:cNvPr id="1027" name=""/>
          <p:cNvSpPr/>
          <p:nvPr>
            <p:ph type="title"/>
          </p:nvPr>
        </p:nvSpPr>
        <p:spPr>
          <a:xfrm>
            <a:off x="892683" y="133565"/>
            <a:ext cx="7871840" cy="728686"/>
          </a:xfrm>
          <a:prstGeom prst="rect">
            <a:avLst/>
          </a:prstGeom>
          <a:noFill/>
          <a:ln cap="flat">
            <a:noFill/>
            <a:prstDash val="solid"/>
            <a:miter lim="800000"/>
            <a:headEnd type="none" w="med" len="med"/>
            <a:tailEnd type="none" w="med" len="med"/>
          </a:ln>
        </p:spPr>
        <p:txBody>
          <a:bodyPr lIns="0" anchor="ctr" anchorCtr="0">
            <a:noAutofit/>
          </a:bodyPr>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Slide Title</a:t>
            </a:r>
          </a:p>
        </p:txBody>
      </p:sp>
      <p:sp>
        <p:nvSpPr>
          <p:cNvPr id="1028" name=""/>
          <p:cNvSpPr/>
          <p:nvPr>
            <p:ph type="body" idx="1"/>
          </p:nvPr>
        </p:nvSpPr>
        <p:spPr>
          <a:xfrm>
            <a:off x="1119235" y="1541907"/>
            <a:ext cx="7482983" cy="4999363"/>
          </a:xfrm>
          <a:prstGeom prst="rect">
            <a:avLst/>
          </a:prstGeom>
          <a:noFill/>
          <a:ln cap="flat">
            <a:noFill/>
            <a:prstDash val="solid"/>
            <a:miter lim="800000"/>
            <a:headEnd type="none" w="med" len="med"/>
            <a:tailEnd type="none" w="med" len="med"/>
          </a:ln>
        </p:spPr>
        <p:txBody>
          <a:bodyPr lIns="0" tIns="0" rIns="0" bIns="0">
            <a:noAutofit/>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4"/>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t>Body Text</a:t>
            </a:r>
          </a:p>
          <a:p>
            <a:pPr lvl="1"/>
            <a:r>
              <a:t>Second level</a:t>
            </a:r>
          </a:p>
          <a:p>
            <a:pPr lvl="2"/>
            <a:r>
              <a:t>Third level</a:t>
            </a:r>
          </a:p>
          <a:p>
            <a:pPr lvl="3"/>
            <a:r>
              <a:t>Fourth level</a:t>
            </a:r>
          </a:p>
          <a:p>
            <a:pPr lvl="4"/>
            <a:r>
              <a:t>Fifth level</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Lst>
  <p:transition/>
  <p:timing/>
  <p:hf sldNum="0" hdr="0"/>
  <p:txStyles>
    <p:title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sz="3834" b="1" i="0" u="none">
          <a:solidFill>
            <a:schemeClr val="tx2"/>
          </a:solidFill>
          <a:latin typeface="Arial Narrow" charset="0"/>
          <a:ea typeface="宋体" charset="-122"/>
        </a:defRPr>
      </a:lvl1pPr>
    </p:titleStyle>
    <p:body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4"/>
        </a:buBlip>
        <a:defRPr kumimoji="0"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sz="2556" b="0" i="0" u="none">
          <a:solidFill>
            <a:schemeClr val="tx1"/>
          </a:solidFill>
          <a:latin typeface="Arial Narrow" charset="0"/>
          <a:ea typeface="宋体" charset="-122"/>
        </a:defRPr>
      </a:lvl5pPr>
    </p:bodyStyle>
    <p:otherStyle>
      <a:lvl1pPr marL="0" indent="0" algn="l" defTabSz="973836" rtl="0" eaLnBrk="1" fontAlgn="base" hangingPunct="1">
        <a:lnSpc>
          <a:spcPct val="100000"/>
        </a:lnSpc>
        <a:spcBef>
          <a:spcPct val="0"/>
        </a:spcBef>
        <a:spcAft>
          <a:spcPct val="0"/>
        </a:spcAft>
        <a:buSzTx/>
        <a:buFont typeface="Arial Narrow" charset="0"/>
        <a:buNone/>
        <a:defRPr kumimoji="0" sz="1917" b="0" i="0" u="none">
          <a:solidFill>
            <a:schemeClr val="tx1"/>
          </a:solidFill>
        </a:defRPr>
      </a:lvl1pPr>
      <a:lvl2pPr marL="486918" indent="0" algn="l" defTabSz="973836" rtl="0" eaLnBrk="1" fontAlgn="base" hangingPunct="1">
        <a:lnSpc>
          <a:spcPct val="100000"/>
        </a:lnSpc>
        <a:spcBef>
          <a:spcPct val="0"/>
        </a:spcBef>
        <a:spcAft>
          <a:spcPct val="0"/>
        </a:spcAft>
        <a:buSzTx/>
        <a:buFont typeface="Arial Narrow" charset="0"/>
        <a:buNone/>
        <a:defRPr kumimoji="0" sz="1917" b="0" i="0" u="none">
          <a:solidFill>
            <a:schemeClr val="tx1"/>
          </a:solidFill>
        </a:defRPr>
      </a:lvl2pPr>
      <a:lvl3pPr marL="973836" indent="0" algn="l" defTabSz="973836" rtl="0" eaLnBrk="1" fontAlgn="base" hangingPunct="1">
        <a:lnSpc>
          <a:spcPct val="100000"/>
        </a:lnSpc>
        <a:spcBef>
          <a:spcPct val="0"/>
        </a:spcBef>
        <a:spcAft>
          <a:spcPct val="0"/>
        </a:spcAft>
        <a:buSzTx/>
        <a:buFont typeface="Arial Narrow" charset="0"/>
        <a:buNone/>
        <a:defRPr kumimoji="0" sz="1917" b="0" i="0" u="none">
          <a:solidFill>
            <a:schemeClr val="tx1"/>
          </a:solidFill>
        </a:defRPr>
      </a:lvl3pPr>
      <a:lvl4pPr marL="1460754" indent="0" algn="l" defTabSz="973836" rtl="0" eaLnBrk="1" fontAlgn="base" hangingPunct="1">
        <a:lnSpc>
          <a:spcPct val="100000"/>
        </a:lnSpc>
        <a:spcBef>
          <a:spcPct val="0"/>
        </a:spcBef>
        <a:spcAft>
          <a:spcPct val="0"/>
        </a:spcAft>
        <a:buSzTx/>
        <a:buFont typeface="Arial Narrow" charset="0"/>
        <a:buNone/>
        <a:defRPr kumimoji="0" sz="1917" b="0" i="0" u="none">
          <a:solidFill>
            <a:schemeClr val="tx1"/>
          </a:solidFill>
        </a:defRPr>
      </a:lvl4pPr>
      <a:lvl5pPr marL="1947672" indent="0" algn="l" defTabSz="973836" rtl="0" eaLnBrk="1" fontAlgn="base" hangingPunct="1">
        <a:lnSpc>
          <a:spcPct val="100000"/>
        </a:lnSpc>
        <a:spcBef>
          <a:spcPct val="0"/>
        </a:spcBef>
        <a:spcAft>
          <a:spcPct val="0"/>
        </a:spcAft>
        <a:buSzTx/>
        <a:buFont typeface="Arial Narrow" charset="0"/>
        <a:buNone/>
        <a:defRPr kumimoji="0" sz="1917" b="0" i="0" u="none">
          <a:solidFill>
            <a:schemeClr val="tx1"/>
          </a:solidFill>
        </a:defRPr>
      </a:lvl5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 Id="rId3"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6.jpeg" /><Relationship Id="rId4"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2.pn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jpeg" /><Relationship Id="rId3" Type="http://schemas.openxmlformats.org/officeDocument/2006/relationships/image" Target="../media/image3.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8005075142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055" name=""/>
          <p:cNvSpPr/>
          <p:nvPr>
            <p:ph type="ctrTitle" idx="4294967295"/>
          </p:nvPr>
        </p:nvSpPr>
        <p:spPr>
          <a:xfrm>
            <a:off x="1415106" y="1984867"/>
            <a:ext cx="6862500" cy="3315439"/>
          </a:xfrm>
          <a:prstGeom prst="rect">
            <a:avLst/>
          </a:prstGeom>
          <a:noFill/>
          <a:ln cap="flat">
            <a:noFill/>
            <a:prstDash val="solid"/>
            <a:miter lim="800000"/>
            <a:headEnd type="none" w="med" len="med"/>
            <a:tailEnd type="none" w="med" len="med"/>
          </a:ln>
        </p:spPr>
        <p:txBody>
          <a:bodyPr anchor="ctr" anchorCtr="0"/>
          <a:lstStyle/>
          <a:p>
            <a:pPr lvl="0"/>
            <a:r>
              <a:t>数据库概述</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pic>
        <p:nvPicPr>
          <p:cNvPr id="2060" name="New picture"/>
          <p:cNvPicPr/>
          <p:nvPr/>
        </p:nvPicPr>
        <p:blipFill>
          <a:blip r:embed="rId2"/>
          <a:stretch>
            <a:fillRect/>
          </a:stretch>
        </p:blipFill>
        <p:spPr>
          <a:xfrm>
            <a:off x="0" y="0"/>
            <a:ext cx="9738360" cy="7303770"/>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62"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数据库（Database ，简称DB ）</a:t>
            </a:r>
          </a:p>
        </p:txBody>
      </p:sp>
      <p:sp>
        <p:nvSpPr>
          <p:cNvPr id="2063"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a:t>数据库：</a:t>
            </a:r>
            <a:r>
              <a:rPr lang="zh-CN" altLang="en-US" b="0"/>
              <a:t>存储在一起的相关数据的集合，是存储数据的“仓库”。</a:t>
            </a:r>
          </a:p>
          <a:p>
            <a:pPr lvl="0"/>
            <a:r>
              <a:rPr lang="zh-CN" altLang="en-US"/>
              <a:t>数据库技术：</a:t>
            </a:r>
            <a:r>
              <a:rPr lang="zh-CN" altLang="en-US" b="0"/>
              <a:t>研究数据库的结构、存储、设计、使用和管理的一门软件学科。</a:t>
            </a:r>
          </a:p>
          <a:p>
            <a:pPr lvl="0"/>
            <a:r>
              <a:rPr lang="zh-CN" altLang="en-US"/>
              <a:t>数据库系统：</a:t>
            </a:r>
            <a:r>
              <a:rPr lang="zh-CN" altLang="en-US" b="0"/>
              <a:t>实现有组织地、动态地存储大量相关数据，方便用户访问的计算机</a:t>
            </a:r>
            <a:r>
              <a:rPr lang="zh-CN" altLang="en-US"/>
              <a:t>软、硬件资源</a:t>
            </a:r>
            <a:r>
              <a:rPr lang="zh-CN" altLang="en-US" b="0"/>
              <a:t>组成的系统。</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66"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DBS（database systems）数据库系统 </a:t>
            </a:r>
          </a:p>
        </p:txBody>
      </p:sp>
      <p:sp>
        <p:nvSpPr>
          <p:cNvPr id="2067"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a:t>数据库系统的组成： </a:t>
            </a:r>
          </a:p>
          <a:p>
            <a:pPr lvl="1"/>
            <a:r>
              <a:rPr lang="zh-CN" altLang="en-US"/>
              <a:t>数据库</a:t>
            </a:r>
          </a:p>
          <a:p>
            <a:pPr lvl="1"/>
            <a:r>
              <a:rPr lang="zh-CN" altLang="en-US"/>
              <a:t>硬件平台</a:t>
            </a:r>
          </a:p>
          <a:p>
            <a:pPr lvl="1"/>
            <a:r>
              <a:rPr lang="zh-CN" altLang="en-US"/>
              <a:t>软件（</a:t>
            </a:r>
            <a:r>
              <a:rPr lang="en-US" altLang="zh-CN"/>
              <a:t>DBMS+OS+</a:t>
            </a:r>
            <a:r>
              <a:rPr lang="zh-CN" altLang="en-US"/>
              <a:t>具有数据库接口的高级语言及编译系统</a:t>
            </a:r>
            <a:r>
              <a:rPr lang="en-US" altLang="zh-CN"/>
              <a:t>+</a:t>
            </a:r>
            <a:r>
              <a:rPr lang="zh-CN" altLang="en-US"/>
              <a:t>以</a:t>
            </a:r>
            <a:r>
              <a:rPr lang="en-US" altLang="zh-CN"/>
              <a:t>DBMS</a:t>
            </a:r>
            <a:r>
              <a:rPr lang="zh-CN" altLang="en-US"/>
              <a:t>为核心的应用开发工具）</a:t>
            </a:r>
          </a:p>
          <a:p>
            <a:pPr lvl="1"/>
            <a:r>
              <a:rPr lang="zh-CN" altLang="en-US"/>
              <a:t>人员 （</a:t>
            </a:r>
            <a:r>
              <a:rPr lang="en-US" altLang="zh-CN"/>
              <a:t>DBA</a:t>
            </a:r>
            <a:r>
              <a:rPr lang="zh-CN" altLang="en-US"/>
              <a:t>，系统分析员，数据库设计人员，应用程序员，最终用户）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70" name=""/>
          <p:cNvSpPr/>
          <p:nvPr>
            <p:ph type="title" idx="4294967295"/>
          </p:nvPr>
        </p:nvSpPr>
        <p:spPr>
          <a:xfrm>
            <a:off x="892683" y="133565"/>
            <a:ext cx="8294512"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DBMS（Database Management System）</a:t>
            </a:r>
          </a:p>
        </p:txBody>
      </p:sp>
      <p:sp>
        <p:nvSpPr>
          <p:cNvPr id="2071"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t>数据库管理系统</a:t>
            </a:r>
          </a:p>
          <a:p>
            <a:pPr lvl="0"/>
            <a:r>
              <a:t>数据库系统中对数据进行管理的软件系统，它是数据库的核心组成部分，数据库系统的一切操作，包括查询，更新及各种控制，都是通过DBMS进行的。</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74" name=""/>
          <p:cNvSpPr/>
          <p:nvPr>
            <p:ph type="body" idx="4294967295"/>
          </p:nvPr>
        </p:nvSpPr>
        <p:spPr>
          <a:xfrm>
            <a:off x="1119235" y="1249419"/>
            <a:ext cx="7482983" cy="5859923"/>
          </a:xfrm>
          <a:prstGeom prst="rect">
            <a:avLst/>
          </a:prstGeom>
          <a:solidFill>
            <a:srgbClr val="FFFFFF"/>
          </a:solid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a:latin typeface="宋体" charset="-122"/>
              </a:rPr>
              <a:t>数据库定义功能（</a:t>
            </a:r>
            <a:r>
              <a:rPr lang="en-US" altLang="zh-CN">
                <a:latin typeface="宋体" charset="-122"/>
              </a:rPr>
              <a:t>DDL</a:t>
            </a:r>
            <a:r>
              <a:rPr lang="zh-CN" altLang="en-US">
                <a:latin typeface="宋体" charset="-122"/>
              </a:rPr>
              <a:t>）</a:t>
            </a:r>
          </a:p>
          <a:p>
            <a:pPr lvl="0"/>
            <a:r>
              <a:rPr lang="zh-CN" altLang="en-US">
                <a:latin typeface="宋体" charset="-122"/>
              </a:rPr>
              <a:t>数据操纵功能</a:t>
            </a:r>
            <a:r>
              <a:rPr lang="en-US" altLang="zh-CN">
                <a:latin typeface="宋体" charset="-122"/>
              </a:rPr>
              <a:t>(DML)</a:t>
            </a:r>
          </a:p>
          <a:p>
            <a:pPr lvl="0"/>
            <a:r>
              <a:rPr lang="zh-CN" altLang="en-US">
                <a:latin typeface="宋体" charset="-122"/>
              </a:rPr>
              <a:t>数据库运行控制功能</a:t>
            </a:r>
            <a:r>
              <a:rPr lang="en-US" altLang="zh-CN">
                <a:latin typeface="宋体" charset="-122"/>
              </a:rPr>
              <a:t>(DCL)</a:t>
            </a:r>
            <a:endParaRPr lang="zh-CN" altLang="en-US">
              <a:latin typeface="宋体" charset="-122"/>
            </a:endParaRPr>
          </a:p>
          <a:p>
            <a:pPr lvl="1"/>
            <a:r>
              <a:rPr lang="zh-CN" altLang="en-US">
                <a:latin typeface="宋体" charset="-122"/>
              </a:rPr>
              <a:t>数据安全性（</a:t>
            </a:r>
            <a:r>
              <a:rPr lang="en-US" altLang="zh-CN">
                <a:latin typeface="宋体" charset="-122"/>
              </a:rPr>
              <a:t>security</a:t>
            </a:r>
            <a:r>
              <a:rPr lang="zh-CN" altLang="en-US">
                <a:latin typeface="宋体" charset="-122"/>
              </a:rPr>
              <a:t>）保护</a:t>
            </a:r>
          </a:p>
          <a:p>
            <a:pPr lvl="1"/>
            <a:r>
              <a:rPr lang="zh-CN" altLang="en-US">
                <a:latin typeface="宋体" charset="-122"/>
              </a:rPr>
              <a:t>数据完整性（</a:t>
            </a:r>
            <a:r>
              <a:rPr lang="en-US" altLang="zh-CN">
                <a:latin typeface="宋体" charset="-122"/>
              </a:rPr>
              <a:t>integrity</a:t>
            </a:r>
            <a:r>
              <a:rPr lang="zh-CN" altLang="en-US">
                <a:latin typeface="宋体" charset="-122"/>
              </a:rPr>
              <a:t>）检查</a:t>
            </a:r>
          </a:p>
          <a:p>
            <a:pPr lvl="1"/>
            <a:r>
              <a:rPr lang="zh-CN" altLang="en-US">
                <a:latin typeface="宋体" charset="-122"/>
              </a:rPr>
              <a:t>并发（</a:t>
            </a:r>
            <a:r>
              <a:rPr lang="en-US" altLang="zh-CN">
                <a:latin typeface="宋体" charset="-122"/>
              </a:rPr>
              <a:t>concurrency</a:t>
            </a:r>
            <a:r>
              <a:rPr lang="zh-CN" altLang="en-US">
                <a:latin typeface="宋体" charset="-122"/>
              </a:rPr>
              <a:t>）控制</a:t>
            </a:r>
          </a:p>
          <a:p>
            <a:pPr lvl="0"/>
            <a:r>
              <a:rPr lang="zh-CN" altLang="en-US">
                <a:latin typeface="宋体" charset="-122"/>
              </a:rPr>
              <a:t>数据库的维护功能</a:t>
            </a:r>
          </a:p>
          <a:p>
            <a:pPr lvl="1"/>
            <a:r>
              <a:rPr lang="zh-CN" altLang="en-US">
                <a:latin typeface="宋体" charset="-122"/>
              </a:rPr>
              <a:t>数据库备份、恢复、压缩等</a:t>
            </a:r>
          </a:p>
          <a:p>
            <a:pPr lvl="0"/>
            <a:r>
              <a:rPr lang="zh-CN" altLang="en-US">
                <a:latin typeface="宋体" charset="-122"/>
              </a:rPr>
              <a:t>数据字典（</a:t>
            </a:r>
            <a:r>
              <a:rPr lang="en-US" altLang="zh-CN">
                <a:latin typeface="宋体" charset="-122"/>
              </a:rPr>
              <a:t>data dictionary, </a:t>
            </a:r>
            <a:r>
              <a:rPr lang="zh-CN" altLang="en-US">
                <a:latin typeface="宋体" charset="-122"/>
              </a:rPr>
              <a:t>记为</a:t>
            </a:r>
            <a:r>
              <a:rPr lang="en-US" altLang="zh-CN">
                <a:latin typeface="宋体" charset="-122"/>
              </a:rPr>
              <a:t>DD</a:t>
            </a:r>
            <a:r>
              <a:rPr lang="zh-CN" altLang="en-US">
                <a:latin typeface="宋体" charset="-122"/>
              </a:rPr>
              <a:t>）</a:t>
            </a:r>
            <a:endParaRPr lang="en-US" altLang="zh-CN">
              <a:latin typeface="宋体" charset="-122"/>
            </a:endParaRPr>
          </a:p>
        </p:txBody>
      </p:sp>
      <p:sp>
        <p:nvSpPr>
          <p:cNvPr id="2075" name=""/>
          <p:cNvSpPr/>
          <p:nvPr>
            <p:ph type="title" idx="4294967295"/>
          </p:nvPr>
        </p:nvSpPr>
        <p:spPr>
          <a:xfrm>
            <a:off x="892683" y="133565"/>
            <a:ext cx="8294512" cy="728686"/>
          </a:xfrm>
          <a:prstGeom prst="rect">
            <a:avLst/>
          </a:prstGeom>
          <a:noFill/>
          <a:ln cap="flat">
            <a:noFill/>
            <a:prstDash val="solid"/>
            <a:miter lim="800000"/>
            <a:headEnd type="none" w="med" len="med"/>
            <a:tailEnd type="none" w="med" len="med"/>
          </a:ln>
        </p:spPr>
        <p:txBody>
          <a:bodyPr lIns="0" anchor="ctr" anchorCtr="0">
            <a:noAutofit/>
          </a:bodyPr>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DBMS的功能</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78" name=""/>
          <p:cNvSpPr/>
          <p:nvPr>
            <p:ph type="title" idx="4294967295"/>
          </p:nvPr>
        </p:nvSpPr>
        <p:spPr>
          <a:xfrm>
            <a:off x="478465" y="180904"/>
            <a:ext cx="8845676"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rPr lang="zh-CN" altLang="en-US">
                <a:latin typeface="Times New Roman" charset="0"/>
              </a:rPr>
              <a:t>数据库管理员</a:t>
            </a:r>
            <a:r>
              <a:rPr lang="zh-CN" altLang="en-US"/>
              <a:t>(</a:t>
            </a:r>
            <a:r>
              <a:rPr lang="en-US" altLang="zh-CN"/>
              <a:t>DBA</a:t>
            </a:r>
            <a:r>
              <a:rPr lang="en-US" altLang="zh-CN" b="0"/>
              <a:t>: </a:t>
            </a:r>
            <a:r>
              <a:rPr lang="en-US" altLang="zh-CN"/>
              <a:t>Database Administrator</a:t>
            </a:r>
            <a:r>
              <a:rPr lang="en-US" altLang="zh-CN" b="0"/>
              <a:t>)</a:t>
            </a:r>
            <a:endParaRPr lang="zh-CN" altLang="en-US" b="0"/>
          </a:p>
        </p:txBody>
      </p:sp>
      <p:sp>
        <p:nvSpPr>
          <p:cNvPr id="2079"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a:t>数据管理员是指一个负责管理和维护数据库服务器的人。</a:t>
            </a:r>
          </a:p>
          <a:p>
            <a:pPr lvl="0"/>
            <a:r>
              <a:rPr lang="en-US" altLang="zh-CN"/>
              <a:t>DBA</a:t>
            </a:r>
            <a:r>
              <a:rPr lang="zh-CN" altLang="en-US"/>
              <a:t>可以是一个人，但一般是由几个人组成的一个小组</a:t>
            </a:r>
          </a:p>
          <a:p>
            <a:pPr lvl="0"/>
            <a:r>
              <a:rPr lang="en-US" altLang="zh-CN"/>
              <a:t>DBA</a:t>
            </a:r>
            <a:r>
              <a:rPr lang="zh-CN" altLang="en-US"/>
              <a:t>的主要工作职责包括</a:t>
            </a:r>
            <a:r>
              <a:rPr lang="en-US" altLang="zh-CN"/>
              <a:t>:</a:t>
            </a:r>
          </a:p>
          <a:p>
            <a:pPr lvl="0" algn="just">
              <a:buNone/>
            </a:pPr>
            <a:r>
              <a:rPr lang="zh-CN" altLang="en-US"/>
              <a:t>	</a:t>
            </a:r>
            <a:r>
              <a:rPr lang="zh-CN" altLang="en-US" b="0"/>
              <a:t>	</a:t>
            </a:r>
            <a:r>
              <a:rPr lang="zh-CN" altLang="en-US" sz="2582" b="0"/>
              <a:t>①决定数据库的信息内容和结构，确定某现实问题的实体联系模型，建立与</a:t>
            </a:r>
            <a:r>
              <a:rPr lang="en-US" altLang="zh-CN" sz="2882" b="0"/>
              <a:t>DBMS</a:t>
            </a:r>
            <a:r>
              <a:rPr lang="zh-CN" altLang="en-US" sz="2682" b="0"/>
              <a:t>有关的数据模型和概念模式。</a:t>
            </a:r>
            <a:endParaRPr lang="en-US" altLang="zh-CN" sz="2982" b="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82" name=""/>
          <p:cNvSpPr/>
          <p:nvPr>
            <p:ph type="body" idx="4294967295"/>
          </p:nvPr>
        </p:nvSpPr>
        <p:spPr>
          <a:xfrm>
            <a:off x="884230" y="1268015"/>
            <a:ext cx="7790687" cy="5285089"/>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lgn="just">
              <a:buNone/>
            </a:pPr>
            <a:r>
              <a:rPr lang="zh-CN" altLang="en-US" sz="2682" b="0"/>
              <a:t>	②决定存储结构和存取策略，建立内模式和模式／外模式映象。使数据的存储空间利用率和存取效率两方面都较优。</a:t>
            </a:r>
            <a:endParaRPr lang="zh-CN" altLang="en-US" sz="2982" b="0"/>
          </a:p>
          <a:p>
            <a:pPr lvl="0" algn="just">
              <a:buNone/>
            </a:pPr>
            <a:r>
              <a:rPr lang="zh-CN" altLang="en-US" sz="2782" b="0"/>
              <a:t>	③充当用户和</a:t>
            </a:r>
            <a:r>
              <a:rPr lang="en-US" altLang="zh-CN" sz="2682" b="0"/>
              <a:t>DBS</a:t>
            </a:r>
            <a:r>
              <a:rPr lang="zh-CN" altLang="en-US" sz="2682" b="0"/>
              <a:t>的联络员，建立外模式和外模式／模式映象。</a:t>
            </a:r>
            <a:endParaRPr lang="zh-CN" altLang="en-US" sz="2982" b="0"/>
          </a:p>
          <a:p>
            <a:pPr lvl="0" algn="just">
              <a:buNone/>
            </a:pPr>
            <a:r>
              <a:rPr lang="zh-CN" altLang="en-US" sz="2782" b="0"/>
              <a:t>	④定义数据的安全性要求和完整性约束条件，以保证数据库的安全性和完整性。</a:t>
            </a:r>
            <a:endParaRPr lang="zh-CN" altLang="en-US" sz="2982" b="0"/>
          </a:p>
          <a:p>
            <a:pPr lvl="0" algn="just">
              <a:buNone/>
            </a:pPr>
            <a:r>
              <a:rPr lang="zh-CN" altLang="en-US" sz="2882" b="0"/>
              <a:t>	⑤确定数据库的后援支持手段及制订系统出现故障时数据库的恢复策略。</a:t>
            </a:r>
            <a:endParaRPr lang="zh-CN" altLang="en-US" sz="2982" b="0"/>
          </a:p>
          <a:p>
            <a:pPr lvl="0" algn="just">
              <a:buNone/>
            </a:pPr>
            <a:r>
              <a:rPr lang="zh-CN" altLang="en-US" sz="2682" b="0"/>
              <a:t>	⑥监视并改善系统的“时空”性能，提高系统的效率。</a:t>
            </a:r>
            <a:endParaRPr lang="zh-CN" altLang="en-US" sz="2982" b="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85"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buNone/>
            </a:pPr>
            <a:r>
              <a:rPr lang="zh-CN" altLang="en-US"/>
              <a:t>	</a:t>
            </a:r>
            <a:r>
              <a:rPr lang="zh-CN" altLang="en-US" sz="2782"/>
              <a:t>⑦当系统需要扩充和改造时，负责修改和调整外模式、模式和内模式。</a:t>
            </a:r>
            <a:endParaRPr lang="zh-CN" altLang="en-US" sz="2982"/>
          </a:p>
          <a:p>
            <a:pPr lvl="0">
              <a:buSzPct val="105000"/>
              <a:buFont typeface="Wingdings" charset="2"/>
              <a:buNone/>
            </a:pPr>
            <a:r>
              <a:rPr lang="zh-CN" altLang="en-US">
                <a:solidFill>
                  <a:schemeClr val="accent2"/>
                </a:solidFill>
                <a:sym typeface="Wingdings" charset="2"/>
              </a:rPr>
              <a:t>	</a:t>
            </a:r>
            <a:r>
              <a:rPr lang="zh-CN" altLang="en-US" sz="2369" b="0"/>
              <a:t>总之，</a:t>
            </a:r>
            <a:r>
              <a:rPr lang="en-US" altLang="zh-CN" sz="2369" b="0"/>
              <a:t>DBA</a:t>
            </a:r>
            <a:r>
              <a:rPr lang="zh-CN" altLang="en-US" sz="2669" b="0"/>
              <a:t>承担创建、监控和维护整个数据库结构的责任。</a:t>
            </a:r>
            <a:r>
              <a:rPr lang="en-US" altLang="zh-CN" sz="2369" b="0"/>
              <a:t>DBA</a:t>
            </a:r>
            <a:r>
              <a:rPr lang="zh-CN" altLang="en-US" sz="2669" b="0"/>
              <a:t>负责维护数据库，但为了保证数据的安全性，数据库的内容对</a:t>
            </a:r>
            <a:r>
              <a:rPr lang="en-US" altLang="zh-CN" sz="2469" b="0"/>
              <a:t>DBA</a:t>
            </a:r>
            <a:r>
              <a:rPr lang="zh-CN" altLang="en-US" sz="2669" b="0"/>
              <a:t>应该是封锁的。例如，</a:t>
            </a:r>
            <a:r>
              <a:rPr lang="en-US" altLang="zh-CN" sz="2469" b="0"/>
              <a:t>DBA</a:t>
            </a:r>
            <a:r>
              <a:rPr lang="zh-CN" altLang="en-US" sz="2669" b="0"/>
              <a:t>知道职工记录类型中含有工资数据项，他可以根据应用的需要将该数据项类型由6位数字扩充到7位数字，但是他不能读取或修改任一职工的工资数据。</a:t>
            </a:r>
            <a:endParaRPr lang="zh-CN" altLang="en-US" sz="2769" b="0"/>
          </a:p>
          <a:p>
            <a:pPr lvl="0">
              <a:buSzPct val="105000"/>
              <a:buFont typeface="Wingdings" charset="2"/>
              <a:buNone/>
            </a:pPr>
            <a:r>
              <a:rPr lang="zh-CN" altLang="en-US">
                <a:solidFill>
                  <a:schemeClr val="accent2"/>
                </a:solidFill>
                <a:sym typeface="Wingdings" charset="2"/>
              </a:rPr>
              <a:t></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88"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数据库的发展演变</a:t>
            </a:r>
          </a:p>
        </p:txBody>
      </p:sp>
      <p:sp>
        <p:nvSpPr>
          <p:cNvPr id="2089" name=""/>
          <p:cNvSpPr/>
          <p:nvPr>
            <p:ph type="body" idx="4294967295"/>
          </p:nvPr>
        </p:nvSpPr>
        <p:spPr>
          <a:xfrm>
            <a:off x="1119235" y="1541907"/>
            <a:ext cx="7814357"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a:t>数据管理技术的四个阶段</a:t>
            </a:r>
          </a:p>
          <a:p>
            <a:pPr lvl="1"/>
            <a:r>
              <a:rPr lang="zh-CN" altLang="en-US" sz="3095"/>
              <a:t>人工管理阶段（</a:t>
            </a:r>
            <a:r>
              <a:rPr lang="en-US" altLang="zh-CN" sz="2795"/>
              <a:t>20</a:t>
            </a:r>
            <a:r>
              <a:rPr lang="zh-CN" altLang="en-US" sz="2895"/>
              <a:t>世纪</a:t>
            </a:r>
            <a:r>
              <a:rPr lang="en-US" altLang="zh-CN" sz="2895"/>
              <a:t>50</a:t>
            </a:r>
            <a:r>
              <a:rPr lang="zh-CN" altLang="en-US" sz="3095"/>
              <a:t>年代中期以前）</a:t>
            </a:r>
            <a:endParaRPr lang="zh-CN" altLang="en-US" sz="3195"/>
          </a:p>
          <a:p>
            <a:pPr lvl="1"/>
            <a:r>
              <a:rPr lang="zh-CN" altLang="en-US" sz="2895"/>
              <a:t>文件系统阶段（</a:t>
            </a:r>
            <a:r>
              <a:rPr lang="en-US" altLang="zh-CN" sz="3095"/>
              <a:t>20</a:t>
            </a:r>
            <a:r>
              <a:rPr lang="zh-CN" altLang="en-US" sz="2895"/>
              <a:t>世纪</a:t>
            </a:r>
            <a:r>
              <a:rPr lang="en-US" altLang="zh-CN" sz="2995"/>
              <a:t>50</a:t>
            </a:r>
            <a:r>
              <a:rPr lang="zh-CN" altLang="en-US" sz="2995"/>
              <a:t>年代后期至</a:t>
            </a:r>
            <a:r>
              <a:rPr lang="en-US" altLang="zh-CN" sz="2795"/>
              <a:t>60</a:t>
            </a:r>
            <a:r>
              <a:rPr lang="zh-CN" altLang="en-US" sz="3095"/>
              <a:t>年代中后期）</a:t>
            </a:r>
            <a:endParaRPr lang="zh-CN" altLang="en-US" sz="3195"/>
          </a:p>
          <a:p>
            <a:pPr lvl="1"/>
            <a:r>
              <a:rPr lang="zh-CN" altLang="en-US" sz="2995"/>
              <a:t>数据库阶段（</a:t>
            </a:r>
            <a:r>
              <a:rPr lang="en-US" altLang="zh-CN" sz="3095"/>
              <a:t>20</a:t>
            </a:r>
            <a:r>
              <a:rPr lang="zh-CN" altLang="en-US" sz="2995"/>
              <a:t>世纪</a:t>
            </a:r>
            <a:r>
              <a:rPr lang="en-US" altLang="zh-CN" sz="2895"/>
              <a:t>60</a:t>
            </a:r>
            <a:r>
              <a:rPr lang="zh-CN" altLang="en-US" sz="3095"/>
              <a:t>年代末开始）</a:t>
            </a:r>
            <a:endParaRPr lang="zh-CN" altLang="en-US" sz="3195"/>
          </a:p>
          <a:p>
            <a:pPr lvl="1"/>
            <a:r>
              <a:rPr lang="zh-CN" altLang="en-US" sz="2795"/>
              <a:t>高级数据库阶段</a:t>
            </a:r>
            <a:r>
              <a:rPr lang="en-US" altLang="zh-CN" sz="2895"/>
              <a:t>(20</a:t>
            </a:r>
            <a:r>
              <a:rPr lang="zh-CN" altLang="en-US" sz="3095"/>
              <a:t>世纪</a:t>
            </a:r>
            <a:r>
              <a:rPr lang="en-US" altLang="zh-CN" sz="2995"/>
              <a:t>70</a:t>
            </a:r>
            <a:r>
              <a:rPr lang="zh-CN" altLang="en-US" sz="3095"/>
              <a:t>年代后期开始</a:t>
            </a:r>
            <a:r>
              <a:rPr lang="en-US" altLang="zh-CN" sz="2895"/>
              <a:t>)</a:t>
            </a:r>
            <a:endParaRPr lang="zh-CN" altLang="en-US" sz="3195"/>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92"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人工管理阶段</a:t>
            </a:r>
          </a:p>
        </p:txBody>
      </p:sp>
      <p:sp>
        <p:nvSpPr>
          <p:cNvPr id="2093"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a:t> </a:t>
            </a:r>
            <a:r>
              <a:rPr lang="zh-CN" altLang="en-US" b="0"/>
              <a:t>数据不保存</a:t>
            </a:r>
          </a:p>
          <a:p>
            <a:pPr lvl="0"/>
            <a:r>
              <a:rPr lang="zh-CN" altLang="en-US" b="0"/>
              <a:t> 没有专用软件对数据进行管理</a:t>
            </a:r>
          </a:p>
          <a:p>
            <a:pPr lvl="0"/>
            <a:r>
              <a:rPr lang="zh-CN" altLang="en-US" b="0"/>
              <a:t>只有程序</a:t>
            </a:r>
            <a:r>
              <a:rPr lang="en-US" altLang="zh-CN" b="0"/>
              <a:t>(PROGRAM)</a:t>
            </a:r>
            <a:r>
              <a:rPr lang="zh-CN" altLang="en-US" b="0"/>
              <a:t>的概念、没有文件的概念</a:t>
            </a:r>
          </a:p>
          <a:p>
            <a:pPr lvl="0"/>
            <a:r>
              <a:rPr lang="zh-CN" altLang="en-US" b="0"/>
              <a:t>数据面向应用，即一组数据对应于一个程序。</a:t>
            </a:r>
          </a:p>
          <a:p>
            <a:pPr lvl="0"/>
            <a:r>
              <a:rPr lang="zh-CN" altLang="en-US"/>
              <a:t>对数据的存取以记录为单位 </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96"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文件系统阶段</a:t>
            </a:r>
          </a:p>
        </p:txBody>
      </p:sp>
      <p:sp>
        <p:nvSpPr>
          <p:cNvPr id="2097" name=""/>
          <p:cNvSpPr/>
          <p:nvPr>
            <p:ph type="body" idx="4294967295"/>
          </p:nvPr>
        </p:nvSpPr>
        <p:spPr>
          <a:xfrm>
            <a:off x="1119235" y="1440466"/>
            <a:ext cx="7482983" cy="5193792"/>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b="0"/>
              <a:t>数据可长期保存在外存的磁盘上</a:t>
            </a:r>
          </a:p>
          <a:p>
            <a:pPr lvl="0"/>
            <a:r>
              <a:rPr lang="zh-CN" altLang="en-US" b="0"/>
              <a:t>数据的物理结构与逻辑结构有了区别</a:t>
            </a:r>
            <a:r>
              <a:rPr lang="en-US" altLang="zh-CN" b="0"/>
              <a:t>,</a:t>
            </a:r>
            <a:r>
              <a:rPr lang="zh-CN" altLang="en-US" b="0"/>
              <a:t>但较简单。 </a:t>
            </a:r>
          </a:p>
          <a:p>
            <a:pPr lvl="0"/>
            <a:r>
              <a:rPr lang="zh-CN" altLang="en-US" b="0"/>
              <a:t>文件的形式已多样化，但文件之间是独立的，文件的共享性差。</a:t>
            </a:r>
          </a:p>
          <a:p>
            <a:pPr lvl="0"/>
            <a:r>
              <a:rPr lang="zh-CN" altLang="en-US" b="0"/>
              <a:t>有了存贮文件以后</a:t>
            </a:r>
            <a:r>
              <a:rPr lang="en-US" altLang="zh-CN" b="0"/>
              <a:t>,</a:t>
            </a:r>
            <a:r>
              <a:rPr lang="zh-CN" altLang="en-US" b="0"/>
              <a:t>数据不再仅仅属于某个特定的程序</a:t>
            </a:r>
            <a:r>
              <a:rPr lang="en-US" altLang="zh-CN" b="0"/>
              <a:t>,</a:t>
            </a:r>
            <a:r>
              <a:rPr lang="zh-CN" altLang="en-US" b="0"/>
              <a:t>而可以重复使用。 </a:t>
            </a:r>
          </a:p>
          <a:p>
            <a:pPr lvl="0"/>
            <a:r>
              <a:rPr lang="zh-CN" altLang="en-US" b="0"/>
              <a:t>数据的存取基本上</a:t>
            </a:r>
            <a:r>
              <a:rPr lang="zh-CN" altLang="en-US"/>
              <a:t>还是以记录为单位</a:t>
            </a:r>
            <a:r>
              <a:rPr lang="zh-CN" altLang="en-US" b="0"/>
              <a:t> </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00"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a:t>文件系统有三大缺陷：</a:t>
            </a:r>
          </a:p>
          <a:p>
            <a:pPr lvl="1"/>
            <a:r>
              <a:rPr lang="zh-CN" altLang="en-US" sz="3008"/>
              <a:t>数据冗余性</a:t>
            </a:r>
            <a:r>
              <a:rPr lang="en-US" altLang="zh-CN" sz="3308"/>
              <a:t>(redundancy)</a:t>
            </a:r>
            <a:endParaRPr lang="en-US" altLang="zh-CN" sz="3408"/>
          </a:p>
          <a:p>
            <a:pPr lvl="1"/>
            <a:r>
              <a:rPr lang="zh-CN" altLang="en-US" sz="3208"/>
              <a:t>不一致性</a:t>
            </a:r>
            <a:r>
              <a:rPr lang="en-US" altLang="zh-CN" sz="3208"/>
              <a:t>(inconsistency)</a:t>
            </a:r>
            <a:endParaRPr lang="en-US" altLang="zh-CN" sz="3408"/>
          </a:p>
          <a:p>
            <a:pPr lvl="1"/>
            <a:r>
              <a:rPr lang="zh-CN" altLang="en-US" sz="3308"/>
              <a:t>数据联系弱</a:t>
            </a:r>
            <a:r>
              <a:rPr lang="en-US" altLang="zh-CN" sz="3208"/>
              <a:t>(poor data relationship)</a:t>
            </a:r>
            <a:endParaRPr lang="zh-CN" altLang="en-US" sz="3408"/>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03"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数据库阶段 </a:t>
            </a:r>
          </a:p>
        </p:txBody>
      </p:sp>
      <p:sp>
        <p:nvSpPr>
          <p:cNvPr id="2104"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b="0"/>
              <a:t>采用复杂的数据模型</a:t>
            </a:r>
            <a:r>
              <a:rPr lang="en-US" altLang="zh-CN" b="0"/>
              <a:t>(</a:t>
            </a:r>
            <a:r>
              <a:rPr lang="zh-CN" altLang="en-US" b="0"/>
              <a:t>结构</a:t>
            </a:r>
            <a:r>
              <a:rPr lang="en-US" altLang="zh-CN" b="0"/>
              <a:t>) </a:t>
            </a:r>
          </a:p>
          <a:p>
            <a:pPr lvl="0"/>
            <a:r>
              <a:rPr lang="zh-CN" altLang="en-US" b="0"/>
              <a:t>有较高的数据独立性 </a:t>
            </a:r>
          </a:p>
          <a:p>
            <a:pPr lvl="0"/>
            <a:r>
              <a:rPr lang="zh-CN" altLang="en-US" b="0"/>
              <a:t>数据库系统为用户提供了方便的用户接口 </a:t>
            </a:r>
          </a:p>
          <a:p>
            <a:pPr lvl="0"/>
            <a:r>
              <a:rPr lang="zh-CN" altLang="en-US" b="0"/>
              <a:t>提供数据控制功能 </a:t>
            </a:r>
          </a:p>
          <a:p>
            <a:pPr lvl="0"/>
            <a:r>
              <a:rPr lang="zh-CN" altLang="en-US"/>
              <a:t>以数据项为单位</a:t>
            </a:r>
            <a:r>
              <a:rPr lang="zh-CN" altLang="en-US" b="0"/>
              <a:t>操作 </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07"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高级数据库阶段 </a:t>
            </a:r>
          </a:p>
        </p:txBody>
      </p:sp>
      <p:sp>
        <p:nvSpPr>
          <p:cNvPr id="2108" name=""/>
          <p:cNvSpPr/>
          <p:nvPr>
            <p:ph type="body" idx="4294967295"/>
          </p:nvPr>
        </p:nvSpPr>
        <p:spPr>
          <a:xfrm>
            <a:off x="1119235" y="2321315"/>
            <a:ext cx="7482983" cy="4219956"/>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b="0"/>
              <a:t>这一阶段的主要标志是分布式数据库系统、面向对象数据库、智能数据库系统的出现。 </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11"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数据模型</a:t>
            </a:r>
          </a:p>
        </p:txBody>
      </p:sp>
      <p:sp>
        <p:nvSpPr>
          <p:cNvPr id="2112"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b="0"/>
              <a:t>数据模型是对现实世界中客观事物及其联系的描述，是数据特征的抽象。</a:t>
            </a:r>
          </a:p>
          <a:p>
            <a:pPr lvl="0"/>
            <a:r>
              <a:rPr lang="zh-CN" altLang="en-US" b="0"/>
              <a:t>在数据库中用数据模型这个工具来抽象、表示和处理现实世界。</a:t>
            </a:r>
          </a:p>
          <a:p>
            <a:pPr lvl="0"/>
            <a:r>
              <a:rPr lang="zh-CN" altLang="en-US" b="0"/>
              <a:t>在数据库技术中使用模型的概念来描述数据库的结构与语义。</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15"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现实世界中客观对象的抽象过程</a:t>
            </a:r>
          </a:p>
        </p:txBody>
      </p:sp>
      <p:pic>
        <p:nvPicPr>
          <p:cNvPr id="2116" name=""/>
          <p:cNvPicPr/>
          <p:nvPr/>
        </p:nvPicPr>
        <p:blipFill>
          <a:blip r:embed="rId2">
            <a:lum contrast="24000"/>
          </a:blip>
          <a:stretch>
            <a:fillRect/>
          </a:stretch>
        </p:blipFill>
        <p:spPr>
          <a:xfrm>
            <a:off x="1800582" y="1494567"/>
            <a:ext cx="5777078" cy="5085588"/>
          </a:xfrm>
          <a:prstGeom prst="rect">
            <a:avLst/>
          </a:prstGeom>
          <a:noFill/>
          <a:ln cap="flat">
            <a:noFill/>
            <a:prstDash val="solid"/>
            <a:miter lim="800000"/>
            <a:headEnd type="none" w="med" len="med"/>
            <a:tailEnd type="none" w="med" len="med"/>
          </a:ln>
        </p:spPr>
      </p:pic>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19"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数据模型</a:t>
            </a:r>
          </a:p>
        </p:txBody>
      </p:sp>
      <p:sp>
        <p:nvSpPr>
          <p:cNvPr id="2120" name=""/>
          <p:cNvSpPr/>
          <p:nvPr>
            <p:ph type="body" idx="4294967295"/>
          </p:nvPr>
        </p:nvSpPr>
        <p:spPr>
          <a:xfrm>
            <a:off x="1119235" y="1541906"/>
            <a:ext cx="7482983" cy="5323975"/>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b="0"/>
              <a:t>按不同的应用层次分成三种类型：</a:t>
            </a:r>
          </a:p>
          <a:p>
            <a:pPr lvl="1"/>
            <a:r>
              <a:rPr lang="zh-CN" altLang="en-US" b="1">
                <a:hlinkClick action="ppaction://noaction"/>
              </a:rPr>
              <a:t>概念数据模型－概念模型</a:t>
            </a:r>
            <a:endParaRPr lang="zh-CN" altLang="en-US" b="1"/>
          </a:p>
          <a:p>
            <a:pPr lvl="1"/>
            <a:r>
              <a:rPr lang="zh-CN" altLang="en-US" b="1">
                <a:hlinkClick action="ppaction://noaction"/>
              </a:rPr>
              <a:t>逻辑数据模型－数据模型</a:t>
            </a:r>
            <a:endParaRPr lang="zh-CN" altLang="en-US" b="1"/>
          </a:p>
          <a:p>
            <a:pPr lvl="1"/>
            <a:r>
              <a:rPr lang="zh-CN" altLang="en-US" b="1">
                <a:hlinkClick action="ppaction://noaction"/>
              </a:rPr>
              <a:t>物理数据模型－物理模型</a:t>
            </a:r>
            <a:endParaRPr lang="zh-CN" altLang="en-US" b="1"/>
          </a:p>
          <a:p>
            <a:pPr lvl="0"/>
            <a:r>
              <a:rPr lang="zh-CN" altLang="en-US" b="0"/>
              <a:t>数据模型的三要素（内容）：</a:t>
            </a:r>
          </a:p>
          <a:p>
            <a:pPr lvl="1"/>
            <a:r>
              <a:rPr lang="zh-CN" altLang="en-US" b="1">
                <a:hlinkClick action="ppaction://noaction"/>
              </a:rPr>
              <a:t>数据结构</a:t>
            </a:r>
            <a:r>
              <a:rPr lang="zh-CN" altLang="en-US" b="1"/>
              <a:t>（或模型结构）</a:t>
            </a:r>
          </a:p>
          <a:p>
            <a:pPr lvl="1"/>
            <a:r>
              <a:rPr lang="zh-CN" altLang="en-US" b="1">
                <a:hlinkClick action="ppaction://noaction"/>
              </a:rPr>
              <a:t>数据操作</a:t>
            </a:r>
            <a:endParaRPr lang="zh-CN" altLang="en-US" b="1"/>
          </a:p>
          <a:p>
            <a:pPr lvl="1"/>
            <a:r>
              <a:rPr lang="zh-CN" altLang="en-US" b="1">
                <a:hlinkClick action="ppaction://noaction"/>
              </a:rPr>
              <a:t>数据的约束条件</a:t>
            </a:r>
            <a:endParaRPr lang="zh-CN" altLang="en-US" b="1"/>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4"/>
          <a:stretch>
            <a:fillRect/>
          </a:stretch>
        </a:blipFill>
      </p:bgPr>
    </p:bg>
    <p:spTree>
      <p:nvGrpSpPr>
        <p:cNvPr id="1" name=""/>
        <p:cNvGrpSpPr/>
        <p:nvPr/>
      </p:nvGrpSpPr>
      <p:grpSpPr>
        <a:xfrm>
          <a:off x="0" y="0"/>
          <a:ext cx="0" cy="0"/>
        </a:xfrm>
      </p:grpSpPr>
      <p:sp>
        <p:nvSpPr>
          <p:cNvPr id="2123"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概念数据模型</a:t>
            </a:r>
          </a:p>
        </p:txBody>
      </p:sp>
      <p:sp>
        <p:nvSpPr>
          <p:cNvPr id="2124" name=""/>
          <p:cNvSpPr/>
          <p:nvPr>
            <p:ph type="body" idx="4294967295"/>
          </p:nvPr>
        </p:nvSpPr>
        <p:spPr>
          <a:xfrm>
            <a:off x="1119235" y="1355931"/>
            <a:ext cx="7482983" cy="5252966"/>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sz="2782"/>
              <a:t>概念模型是对真实世界中的事物的描述，不是对软件设计的描述。</a:t>
            </a:r>
            <a:endParaRPr lang="zh-CN" altLang="en-US" sz="2982"/>
          </a:p>
          <a:p>
            <a:pPr lvl="0"/>
            <a:r>
              <a:rPr lang="zh-CN" altLang="en-US" sz="2782"/>
              <a:t>概念数据模型表示中最常用的是：</a:t>
            </a:r>
            <a:r>
              <a:rPr lang="en-US" altLang="zh-CN" sz="2682"/>
              <a:t>E-R</a:t>
            </a:r>
            <a:r>
              <a:rPr lang="zh-CN" altLang="en-US" sz="2682"/>
              <a:t>模型（实体</a:t>
            </a:r>
            <a:r>
              <a:rPr lang="en-US" altLang="zh-CN" sz="2582"/>
              <a:t>-</a:t>
            </a:r>
            <a:r>
              <a:rPr lang="zh-CN" altLang="en-US" sz="2582"/>
              <a:t>关系图）</a:t>
            </a:r>
            <a:endParaRPr lang="zh-CN" altLang="en-US" sz="2982"/>
          </a:p>
          <a:p>
            <a:pPr lvl="0"/>
            <a:endParaRPr lang="zh-CN" altLang="en-US" sz="2982"/>
          </a:p>
          <a:p>
            <a:pPr lvl="0"/>
            <a:endParaRPr lang="zh-CN" altLang="en-US" sz="2982"/>
          </a:p>
          <a:p>
            <a:pPr lvl="0"/>
            <a:endParaRPr lang="zh-CN" altLang="en-US" sz="2982"/>
          </a:p>
          <a:p>
            <a:pPr lvl="0"/>
            <a:endParaRPr lang="zh-CN" altLang="en-US" sz="2982"/>
          </a:p>
          <a:p>
            <a:pPr lvl="0"/>
            <a:r>
              <a:rPr lang="zh-CN" altLang="en-US" sz="2882"/>
              <a:t>概念模型还可用扩充的</a:t>
            </a:r>
            <a:r>
              <a:rPr lang="en-US" altLang="zh-CN" sz="2582"/>
              <a:t>E-R</a:t>
            </a:r>
            <a:r>
              <a:rPr lang="zh-CN" altLang="en-US" sz="2882"/>
              <a:t>模型、面向对象模型、谓词模型 来表示。</a:t>
            </a:r>
            <a:endParaRPr lang="zh-CN" altLang="en-US" sz="2982"/>
          </a:p>
        </p:txBody>
      </p:sp>
      <p:pic>
        <p:nvPicPr>
          <p:cNvPr id="2125" name=""/>
          <p:cNvPicPr/>
          <p:nvPr/>
        </p:nvPicPr>
        <p:blipFill>
          <a:blip r:embed="rId3"/>
          <a:stretch>
            <a:fillRect/>
          </a:stretch>
        </p:blipFill>
        <p:spPr>
          <a:xfrm>
            <a:off x="1604463" y="3181874"/>
            <a:ext cx="5545455" cy="2334840"/>
          </a:xfrm>
          <a:prstGeom prst="rect">
            <a:avLst/>
          </a:prstGeom>
          <a:noFill/>
          <a:ln cap="flat">
            <a:noFill/>
            <a:prstDash val="solid"/>
            <a:miter lim="800000"/>
            <a:headEnd type="none" w="med" len="med"/>
            <a:tailEnd type="none" w="med" len="med"/>
          </a:ln>
        </p:spPr>
      </p:pic>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28"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逻辑数据模型</a:t>
            </a:r>
          </a:p>
        </p:txBody>
      </p:sp>
      <p:sp>
        <p:nvSpPr>
          <p:cNvPr id="2129"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a:t>反映的是系统分析设计人员对数据存储的观点，是对概念模型进一步的分解和细化。</a:t>
            </a:r>
          </a:p>
          <a:p>
            <a:pPr lvl="0"/>
            <a:r>
              <a:rPr lang="zh-CN" altLang="en-US"/>
              <a:t>逻辑数据类型中最常用的是</a:t>
            </a:r>
          </a:p>
          <a:p>
            <a:pPr lvl="1"/>
            <a:r>
              <a:rPr lang="zh-CN" altLang="en-US">
                <a:hlinkClick action="ppaction://noaction"/>
              </a:rPr>
              <a:t>层次模型</a:t>
            </a:r>
            <a:r>
              <a:rPr lang="zh-CN" altLang="en-US"/>
              <a:t>　　 </a:t>
            </a:r>
          </a:p>
          <a:p>
            <a:pPr lvl="1"/>
            <a:r>
              <a:rPr lang="zh-CN" altLang="en-US">
                <a:hlinkClick action="ppaction://noaction"/>
              </a:rPr>
              <a:t>网状模型</a:t>
            </a:r>
            <a:endParaRPr lang="zh-CN" altLang="en-US"/>
          </a:p>
          <a:p>
            <a:pPr lvl="1"/>
            <a:r>
              <a:rPr lang="zh-CN" altLang="en-US">
                <a:hlinkClick action="ppaction://noaction"/>
              </a:rPr>
              <a:t>关系模型 </a:t>
            </a:r>
            <a:endParaRPr lang="zh-CN" altLang="en-US"/>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32"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层次模型</a:t>
            </a:r>
          </a:p>
        </p:txBody>
      </p:sp>
      <p:sp>
        <p:nvSpPr>
          <p:cNvPr id="2133"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sz="3095" b="0"/>
              <a:t>特点：将数据组织成一对多关系的结构。</a:t>
            </a:r>
            <a:endParaRPr lang="zh-CN" altLang="en-US" sz="3195" b="0"/>
          </a:p>
          <a:p>
            <a:pPr lvl="0"/>
            <a:r>
              <a:rPr lang="zh-CN" altLang="en-US" sz="2995" b="0"/>
              <a:t>优点：存取方便且速度快 、结构清晰，容易理解 、数据修改和数据库扩展容易实现、检索关键属性十分方便。</a:t>
            </a:r>
            <a:endParaRPr lang="zh-CN" altLang="en-US" sz="3195" b="0"/>
          </a:p>
          <a:p>
            <a:pPr lvl="0"/>
            <a:r>
              <a:rPr lang="zh-CN" altLang="en-US" sz="2795" b="0"/>
              <a:t>缺陷：结构呆板，缺乏灵活性 、同一属性数据要存储多次，数据冗余大、不适合于拓扑空间数据的组织</a:t>
            </a:r>
            <a:endParaRPr lang="zh-CN" altLang="en-US" sz="3195" b="0"/>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36"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网状模型</a:t>
            </a:r>
          </a:p>
        </p:txBody>
      </p:sp>
      <p:sp>
        <p:nvSpPr>
          <p:cNvPr id="2137"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sz="3095" b="0"/>
              <a:t>特点：用连接指令或指针来确定数据间的显式连接关系，是具有多对多类型的数据组织方式 </a:t>
            </a:r>
            <a:endParaRPr lang="zh-CN" altLang="en-US" sz="3195" b="0"/>
          </a:p>
          <a:p>
            <a:pPr lvl="0"/>
            <a:r>
              <a:rPr lang="zh-CN" altLang="en-US" sz="2795" b="0"/>
              <a:t>优点：能明确而方便地表示数据间的复杂关系 、数据冗余小</a:t>
            </a:r>
            <a:endParaRPr lang="zh-CN" altLang="en-US" sz="3195" b="0"/>
          </a:p>
          <a:p>
            <a:pPr lvl="0"/>
            <a:r>
              <a:rPr lang="zh-CN" altLang="en-US" sz="2995" b="0"/>
              <a:t>缺陷：网状结构的复杂，增加了用户查询和定位的困难、需要存储数据间联系的指针，使得数据量增大 、数据的修改不方便（指针必须修改） 　　 </a:t>
            </a:r>
            <a:endParaRPr lang="zh-CN" altLang="en-US" sz="3195" b="0"/>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40"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关系模型</a:t>
            </a:r>
          </a:p>
        </p:txBody>
      </p:sp>
      <p:sp>
        <p:nvSpPr>
          <p:cNvPr id="2141"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lnSpc>
                <a:spcPct val="80000"/>
              </a:lnSpc>
            </a:pPr>
            <a:r>
              <a:rPr lang="zh-CN" altLang="en-US" sz="2582" b="0"/>
              <a:t>特点：以记录组或数据表的形式组织数据，以便于利用各种地理实体与属性之间的关系进行存储和变换，不分层也无指针，是建立空间数据和属性数据之间关系的一种非常有效的数据组织方法。</a:t>
            </a:r>
            <a:endParaRPr lang="zh-CN" altLang="en-US" sz="2982" b="0"/>
          </a:p>
          <a:p>
            <a:pPr lvl="0">
              <a:lnSpc>
                <a:spcPct val="80000"/>
              </a:lnSpc>
            </a:pPr>
            <a:r>
              <a:rPr lang="zh-CN" altLang="en-US" sz="2882" b="0"/>
              <a:t>优点：结构特别灵活，满足所有布尔逻辑运算和数学运算规则形成的查询要求，能搜索、组合和比较不同类型的数据，增加和删除数据非常方便。</a:t>
            </a:r>
            <a:endParaRPr lang="zh-CN" altLang="en-US" sz="2982" b="0"/>
          </a:p>
          <a:p>
            <a:pPr lvl="0">
              <a:lnSpc>
                <a:spcPct val="80000"/>
              </a:lnSpc>
            </a:pPr>
            <a:r>
              <a:rPr lang="zh-CN" altLang="en-US" sz="2882" b="0"/>
              <a:t>缺陷：数据库大时，查找满足特定关系的数据费时，对空间关系无法满足。</a:t>
            </a:r>
            <a:endParaRPr lang="zh-CN" altLang="en-US" sz="2982" b="0"/>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44"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物理模型</a:t>
            </a:r>
          </a:p>
        </p:txBody>
      </p:sp>
      <p:sp>
        <p:nvSpPr>
          <p:cNvPr id="2145"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a:t>物理模型是对真实数据库的描述。</a:t>
            </a:r>
          </a:p>
          <a:p>
            <a:pPr lvl="0"/>
            <a:r>
              <a:rPr lang="zh-CN" altLang="en-US"/>
              <a:t>数据库中的一些对象如下：表，视图，字段，数据类型，长度，主键，外键，索引，是否可为空，默认值。</a:t>
            </a:r>
          </a:p>
          <a:p>
            <a:pPr lvl="0">
              <a:buNone/>
            </a:pPr>
            <a:endParaRPr lang="zh-CN" altLang="en-US"/>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148"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模型区别</a:t>
            </a:r>
          </a:p>
        </p:txBody>
      </p:sp>
      <p:graphicFrame>
        <p:nvGraphicFramePr>
          <p:cNvPr id="2149" name=""/>
          <p:cNvGraphicFramePr>
            <a:graphicFrameLocks noGrp="1"/>
          </p:cNvGraphicFramePr>
          <p:nvPr/>
        </p:nvGraphicFramePr>
        <p:xfrm>
          <a:off x="0" y="938331"/>
          <a:ext cx="9738360" cy="6011883"/>
        </p:xfrm>
        <a:graphic>
          <a:graphicData uri="http://schemas.openxmlformats.org/drawingml/2006/table">
            <a:tbl>
              <a:tblPr/>
              <a:tblGrid>
                <a:gridCol w="2436281"/>
                <a:gridCol w="2432899"/>
                <a:gridCol w="2436281"/>
                <a:gridCol w="2432899"/>
              </a:tblGrid>
              <a:tr h="493681">
                <a:tc>
                  <a:txBody>
                    <a:bodyPr vert="horz" wrap="square" lIns="95850" tIns="49842" rIns="95850" bIns="49842" anchor="ctr" anchorCtr="1"/>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lgn="ctr" fontAlgn="ctr">
                        <a:buNone/>
                      </a:pPr>
                      <a:r>
                        <a:rPr lang="zh-CN" altLang="en-US" sz="2982"/>
                        <a:t>对象</a:t>
                      </a:r>
                      <a:endParaRPr lang="zh-CN" altLang="en-US"/>
                    </a:p>
                  </a:txBody>
                  <a:tcPr marL="95850" marR="95850" marT="49842" marB="49842" anchor="ctr" anchorCtr="1">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概念模型</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逻辑模型</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物理模型</a:t>
                      </a:r>
                      <a:endParaRPr lang="zh-CN" altLang="en-US"/>
                    </a:p>
                  </a:txBody>
                  <a:tcPr marL="97384" marR="97384" marT="48692" marB="48692">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537639">
                <a:tc>
                  <a:txBody>
                    <a:bodyPr vert="horz" wrap="square" lIns="95850" tIns="49842" rIns="95850" bIns="49842" anchor="ctr" anchorCtr="1"/>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lgn="ctr" fontAlgn="ctr">
                        <a:buNone/>
                      </a:pPr>
                      <a:r>
                        <a:rPr lang="zh-CN" altLang="en-US" sz="2982"/>
                        <a:t>实体</a:t>
                      </a:r>
                      <a:endParaRPr lang="zh-CN" altLang="en-US"/>
                    </a:p>
                  </a:txBody>
                  <a:tcPr marL="95850" marR="95850" marT="49842" marB="49842" anchor="ctr" anchorCtr="1">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实体</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实体</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表</a:t>
                      </a:r>
                      <a:endParaRPr lang="zh-CN" altLang="en-US"/>
                    </a:p>
                  </a:txBody>
                  <a:tcPr marL="97384" marR="97384" marT="48692" marB="48692">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566380">
                <a:tc>
                  <a:txBody>
                    <a:bodyPr vert="horz" wrap="square" lIns="95850" tIns="49842" rIns="95850" bIns="49842" anchor="ctr" anchorCtr="1"/>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lgn="ctr" fontAlgn="ctr">
                        <a:buNone/>
                      </a:pPr>
                      <a:r>
                        <a:rPr lang="zh-CN" altLang="en-US" sz="2982"/>
                        <a:t>属性</a:t>
                      </a:r>
                      <a:endParaRPr lang="zh-CN" altLang="en-US"/>
                    </a:p>
                  </a:txBody>
                  <a:tcPr marL="95850" marR="95850" marT="49842" marB="49842" anchor="ctr" anchorCtr="1">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属性</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属性</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字段</a:t>
                      </a:r>
                      <a:endParaRPr lang="zh-CN" altLang="en-US"/>
                    </a:p>
                  </a:txBody>
                  <a:tcPr marL="97384" marR="97384" marT="48692" marB="48692">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1345787">
                <a:tc>
                  <a:txBody>
                    <a:bodyPr vert="horz" wrap="square" lIns="95850" tIns="49842" rIns="95850" bIns="49842" anchor="ctr" anchorCtr="1"/>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lgn="ctr" fontAlgn="ctr">
                        <a:buNone/>
                      </a:pPr>
                      <a:r>
                        <a:rPr lang="zh-CN" altLang="en-US" sz="2982"/>
                        <a:t>关系</a:t>
                      </a:r>
                      <a:endParaRPr lang="zh-CN" altLang="en-US"/>
                    </a:p>
                  </a:txBody>
                  <a:tcPr marL="95850" marR="95850" marT="49842" marB="49842" anchor="ctr" anchorCtr="1">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关系（一对一，一对多，多对一）</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关系</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外键</a:t>
                      </a:r>
                      <a:endParaRPr lang="zh-CN" altLang="en-US"/>
                    </a:p>
                  </a:txBody>
                  <a:tcPr marL="97384" marR="97384" marT="48692" marB="48692">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1017794">
                <a:tc>
                  <a:txBody>
                    <a:bodyPr vert="horz" wrap="square" lIns="95850" tIns="49842" rIns="95850" bIns="49842" anchor="ctr" anchorCtr="1"/>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lgn="ctr" fontAlgn="ctr">
                        <a:buNone/>
                      </a:pPr>
                      <a:r>
                        <a:rPr lang="zh-CN" altLang="en-US" sz="2982"/>
                        <a:t>关系</a:t>
                      </a:r>
                      <a:endParaRPr lang="zh-CN" altLang="en-US"/>
                    </a:p>
                  </a:txBody>
                  <a:tcPr marL="95850" marR="95850" marT="49842" marB="49842" anchor="ctr" anchorCtr="1">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关系（一对一，一对多）</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实体</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表（关系表）</a:t>
                      </a:r>
                      <a:endParaRPr lang="zh-CN" altLang="en-US"/>
                    </a:p>
                  </a:txBody>
                  <a:tcPr marL="97384" marR="97384" marT="48692" marB="48692">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1017794">
                <a:tc>
                  <a:txBody>
                    <a:bodyPr vert="horz" wrap="square" lIns="95850" tIns="49842" rIns="95850" bIns="49842" anchor="ctr" anchorCtr="1"/>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lgn="ctr" fontAlgn="ctr">
                        <a:buNone/>
                      </a:pPr>
                      <a:r>
                        <a:rPr lang="zh-CN" altLang="en-US" sz="2982"/>
                        <a:t>关系</a:t>
                      </a:r>
                      <a:endParaRPr lang="zh-CN" altLang="en-US"/>
                    </a:p>
                  </a:txBody>
                  <a:tcPr marL="95850" marR="95850" marT="49842" marB="49842" anchor="ctr" anchorCtr="1">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关系（多对多）</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实体</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表（关系表）</a:t>
                      </a:r>
                      <a:endParaRPr lang="zh-CN" altLang="en-US"/>
                    </a:p>
                  </a:txBody>
                  <a:tcPr marL="97384" marR="97384" marT="48692" marB="48692">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r>
              <a:tr h="1017794">
                <a:tc>
                  <a:txBody>
                    <a:bodyPr vert="horz" wrap="square" lIns="95850" tIns="49842" rIns="95850" bIns="49842" anchor="ctr" anchorCtr="1"/>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lgn="ctr" fontAlgn="ctr">
                        <a:buNone/>
                      </a:pPr>
                      <a:r>
                        <a:rPr lang="zh-CN" altLang="en-US" sz="2982"/>
                        <a:t>主键</a:t>
                      </a:r>
                      <a:endParaRPr lang="zh-CN" altLang="en-US"/>
                    </a:p>
                  </a:txBody>
                  <a:tcPr marL="95850" marR="95850" marT="49842" marB="49842" anchor="ctr" anchorCtr="1">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无需确定主键</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无需确定主键</a:t>
                      </a:r>
                      <a:endParaRPr lang="zh-CN" altLang="en-US"/>
                    </a:p>
                  </a:txBody>
                  <a:tcPr marL="97384" marR="97384" marT="48692" marB="486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vert="horz" wrap="square" lIns="97384" tIns="48692" rIns="97384" bIns="48692"/>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Char char="l"/>
                        <a:defRPr kumimoji="0" lang="en-US" altLang="en-US" sz="2982" b="1" i="0" u="none">
                          <a:solidFill>
                            <a:schemeClr val="tx1"/>
                          </a:solidFill>
                          <a:latin typeface="Arial Narrow" charset="0"/>
                          <a:ea typeface="宋体" charset="-122"/>
                        </a:defRPr>
                      </a:lvl1pPr>
                      <a:lvl2pPr marL="537639" indent="-50721"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556" b="0" i="0" u="none">
                          <a:solidFill>
                            <a:schemeClr val="tx1"/>
                          </a:solidFill>
                          <a:latin typeface="Arial Narrow" charset="0"/>
                          <a:ea typeface="宋体" charset="-122"/>
                        </a:defRPr>
                      </a:lvl2pPr>
                      <a:lvl3pPr marL="909590" indent="0" algn="l" defTabSz="973836" rtl="0" eaLnBrk="1" fontAlgn="base" hangingPunct="1">
                        <a:lnSpc>
                          <a:spcPct val="100000"/>
                        </a:lnSpc>
                        <a:spcBef>
                          <a:spcPct val="20000"/>
                        </a:spcBef>
                        <a:spcAft>
                          <a:spcPct val="0"/>
                        </a:spcAft>
                        <a:buClrTx/>
                        <a:buSzTx/>
                        <a:buFont typeface="Wingdings" charset="2"/>
                        <a:buChar char="Ø"/>
                        <a:defRPr kumimoji="0" lang="en-US" altLang="en-US" sz="2130"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4pPr>
                      <a:lvl5pPr marL="1396508" indent="0" algn="l" defTabSz="973836" rtl="0" eaLnBrk="1" fontAlgn="base" hangingPunct="1">
                        <a:lnSpc>
                          <a:spcPct val="100000"/>
                        </a:lnSpc>
                        <a:spcBef>
                          <a:spcPct val="20000"/>
                        </a:spcBef>
                        <a:spcAft>
                          <a:spcPct val="0"/>
                        </a:spcAft>
                        <a:buClrTx/>
                        <a:buSzTx/>
                        <a:buFontTx/>
                        <a:buNone/>
                        <a:defRPr kumimoji="0" lang="en-US" altLang="en-US" sz="2130" b="0" i="0" u="none">
                          <a:solidFill>
                            <a:schemeClr val="tx1"/>
                          </a:solidFill>
                          <a:latin typeface="Arial Narrow" charset="0"/>
                          <a:ea typeface="宋体" charset="-122"/>
                        </a:defRPr>
                      </a:lvl5pPr>
                    </a:lstStyle>
                    <a:p>
                      <a:pPr marL="0" lvl="0" indent="0">
                        <a:buNone/>
                      </a:pPr>
                      <a:r>
                        <a:rPr lang="zh-CN" altLang="en-US" sz="2982"/>
                        <a:t>需要确定主键</a:t>
                      </a:r>
                      <a:endParaRPr lang="zh-CN" altLang="en-US"/>
                    </a:p>
                  </a:txBody>
                  <a:tcPr marL="97384" marR="97384" marT="48692" marB="48692">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r>
            </a:tbl>
          </a:graphicData>
        </a:graphic>
      </p:graphicFrame>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215" name="New shape"/>
          <p:cNvSpPr/>
          <p:nvPr/>
        </p:nvSpPr>
        <p:spPr>
          <a:xfrm>
            <a:off x="0" y="0"/>
            <a:ext cx="9738360" cy="73037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l"/>
            <a:r>
              <a:rPr sz="1200" b="0">
                <a:solidFill>
                  <a:srgbClr val="000000"/>
                </a:solidFill>
              </a:rPr>
              <a:t>数据管理技术的四个阶段</a:t>
            </a:r>
          </a:p>
          <a:p>
            <a:pPr algn="l"/>
            <a:r>
              <a:rPr sz="1200" b="0">
                <a:solidFill>
                  <a:srgbClr val="000000"/>
                </a:solidFill>
              </a:rPr>
              <a:t>关系模型提供了丰富的完整性控制机制，允许定义三类完整性：</a:t>
            </a:r>
          </a:p>
          <a:p>
            <a:pPr algn="l"/>
            <a:r>
              <a:rPr sz="1200" b="0">
                <a:solidFill>
                  <a:srgbClr val="000000"/>
                </a:solidFill>
              </a:rPr>
              <a:t>数据结构（或模型结构）</a:t>
            </a:r>
          </a:p>
          <a:p>
            <a:pPr algn="l"/>
            <a:r>
              <a:rPr sz="1200" b="0">
                <a:solidFill>
                  <a:srgbClr val="000000"/>
                </a:solidFill>
              </a:rPr>
              <a:t>键/码：在实体集中能唯一相互区别实体的属性或属性组合。</a:t>
            </a:r>
          </a:p>
          <a:p>
            <a:pPr algn="l"/>
            <a:r>
              <a:rPr sz="1200" b="0">
                <a:solidFill>
                  <a:srgbClr val="000000"/>
                </a:solidFill>
              </a:rPr>
              <a:t>外模式（external schema）</a:t>
            </a:r>
          </a:p>
          <a:p>
            <a:pPr algn="l"/>
            <a:r>
              <a:rPr sz="1200" b="0">
                <a:solidFill>
                  <a:srgbClr val="000000"/>
                </a:solidFill>
              </a:rPr>
              <a:t>④定义数据的安全性要求和完整性约束条件，以保证数据库的安全性和完整性。</a:t>
            </a:r>
          </a:p>
          <a:p>
            <a:pPr algn="l"/>
            <a:r>
              <a:rPr sz="1200" b="0">
                <a:solidFill>
                  <a:srgbClr val="000000"/>
                </a:solidFill>
              </a:rPr>
              <a:t>物理独立性Logical Data Independence</a:t>
            </a:r>
          </a:p>
          <a:p>
            <a:pPr algn="l"/>
            <a:r>
              <a:rPr sz="1200" b="0">
                <a:solidFill>
                  <a:srgbClr val="000000"/>
                </a:solidFill>
              </a:rPr>
              <a:t>例2：学生选课关系“选课(学号，课程号，成绩)”中，(学号，课程号)为主码，则学号和课程号两属性都不能取空值。</a:t>
            </a:r>
          </a:p>
          <a:p>
            <a:pPr algn="l"/>
            <a:r>
              <a:rPr sz="1200" b="0">
                <a:solidFill>
                  <a:srgbClr val="000000"/>
                </a:solidFill>
              </a:rPr>
              <a:t>数据库备份、恢复、压缩等</a:t>
            </a:r>
          </a:p>
          <a:p>
            <a:pPr algn="l"/>
            <a:r>
              <a:rPr sz="1200" b="0">
                <a:solidFill>
                  <a:srgbClr val="000000"/>
                </a:solidFill>
              </a:rPr>
              <a:t>在数据库领域中，通常按照数据结构的类型来命名数据模型，进而对数据库管理系统进行分类。</a:t>
            </a:r>
          </a:p>
          <a:p>
            <a:pPr algn="l"/>
            <a:r>
              <a:rPr sz="1200" b="0">
                <a:solidFill>
                  <a:srgbClr val="000000"/>
                </a:solidFill>
              </a:rPr>
              <a:t>例1：在关系SAP( SUPERVISOR ，SPECIALITY，POSTGRADUATE)中，研究生姓名SUPERVISOR属性为主码(假设研究生不会重名)，则研究生姓名不能取空值。</a:t>
            </a:r>
          </a:p>
          <a:p>
            <a:pPr algn="l"/>
            <a:r>
              <a:rPr sz="1200" b="0">
                <a:solidFill>
                  <a:srgbClr val="000000"/>
                </a:solidFill>
              </a:rPr>
              <a:t>文件系统阶段（20世纪50年代后期至60年代中后期）</a:t>
            </a:r>
          </a:p>
          <a:p>
            <a:pPr algn="l"/>
            <a:r>
              <a:rPr sz="1200" b="0">
                <a:solidFill>
                  <a:srgbClr val="000000"/>
                </a:solidFill>
              </a:rPr>
              <a:t>视图表是由基本表或其他视图表导出的表，是虚表，不对应实际存储的数据</a:t>
            </a:r>
          </a:p>
        </p:txBody>
      </p:sp>
      <p:pic>
        <p:nvPicPr>
          <p:cNvPr id="2216" name="New picture"/>
          <p:cNvPicPr/>
          <p:nvPr/>
        </p:nvPicPr>
        <p:blipFill>
          <a:blip r:embed="rId2"/>
          <a:stretch>
            <a:fillRect/>
          </a:stretch>
        </p:blipFill>
        <p:spPr>
          <a:xfrm>
            <a:off x="0" y="0"/>
            <a:ext cx="9738360" cy="7303770"/>
          </a:xfrm>
          <a:prstGeom prst="rect">
            <a:avLst/>
          </a:prstGeom>
        </p:spPr>
      </p:pic>
      <p:sp>
        <p:nvSpPr>
          <p:cNvPr id="2213"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数据结构</a:t>
            </a:r>
          </a:p>
        </p:txBody>
      </p:sp>
      <p:sp>
        <p:nvSpPr>
          <p:cNvPr id="2214"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3"/>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sz="2795" b="0"/>
              <a:t>数据结构主要描述数据的类型、内容、性质以及数据间的联系等。</a:t>
            </a:r>
            <a:endParaRPr lang="zh-CN" altLang="en-US" sz="3195" b="0"/>
          </a:p>
          <a:p>
            <a:pPr lvl="0"/>
            <a:r>
              <a:rPr lang="zh-CN" altLang="en-US" sz="2795" b="0"/>
              <a:t>数据结构是数据模型的基础，数据操作和约束都建立在数据结构上。不同的数据结构具有不同的操作和约束。</a:t>
            </a:r>
            <a:endParaRPr lang="zh-CN" altLang="en-US" sz="3195" b="0"/>
          </a:p>
          <a:p>
            <a:pPr lvl="0"/>
            <a:r>
              <a:rPr lang="zh-CN" altLang="en-US" sz="2795" b="0"/>
              <a:t>在数据库领域中，通常按照数据结构的类型来命名数据模型，进而对数据库管理系统进行分类。  　　 </a:t>
            </a:r>
            <a:endParaRPr lang="zh-CN" altLang="en-US" sz="3195" b="0"/>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217"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数据操作</a:t>
            </a:r>
          </a:p>
        </p:txBody>
      </p:sp>
      <p:sp>
        <p:nvSpPr>
          <p:cNvPr id="2218"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sz="2682" b="0"/>
              <a:t>数据操作是指对各种对象类型的实例（或值）所允许执行的操作的集合，包括操作及有关的操作规则。</a:t>
            </a:r>
            <a:endParaRPr lang="zh-CN" altLang="en-US" sz="2982" b="0"/>
          </a:p>
          <a:p>
            <a:pPr lvl="0"/>
            <a:r>
              <a:rPr lang="zh-CN" altLang="en-US" sz="2682" b="0"/>
              <a:t>在数据库中，主要的操作有查询和更新（包括插入、删除、修改）两大类。这些操作的定义、语法由数据模型定义。</a:t>
            </a:r>
            <a:endParaRPr lang="zh-CN" altLang="en-US" sz="2982" b="0"/>
          </a:p>
          <a:p>
            <a:pPr lvl="0"/>
            <a:r>
              <a:rPr lang="zh-CN" altLang="en-US" sz="2782" b="0"/>
              <a:t>数据结构是对系统静态特性的描述，而数据操作是对系统动态特性的描述。两者既有联系，又有区别。</a:t>
            </a:r>
            <a:endParaRPr lang="zh-CN" altLang="en-US" sz="2982" b="0"/>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221"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数据的约束条件</a:t>
            </a:r>
          </a:p>
        </p:txBody>
      </p:sp>
      <p:sp>
        <p:nvSpPr>
          <p:cNvPr id="2222"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b="0"/>
              <a:t>数据约束主要描述数据结构内数据间的语法、词义联系、他们之间的制约和依存关系，以及数据动态变化的规则，以保证数据的正确、有效和相容。</a:t>
            </a: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225"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t>数据库的三级体系结构 </a:t>
            </a:r>
          </a:p>
        </p:txBody>
      </p:sp>
      <p:sp>
        <p:nvSpPr>
          <p:cNvPr id="2226" name=""/>
          <p:cNvSpPr/>
          <p:nvPr>
            <p:ph type="body" idx="4294967295"/>
          </p:nvPr>
        </p:nvSpPr>
        <p:spPr>
          <a:xfrm>
            <a:off x="1119235" y="1541907"/>
            <a:ext cx="7482983" cy="4999363"/>
          </a:xfrm>
          <a:prstGeom prst="rect">
            <a:avLst/>
          </a:prstGeom>
          <a:noFill/>
          <a:ln cap="flat">
            <a:noFill/>
            <a:prstDash val="solid"/>
            <a:miter lim="800000"/>
            <a:headEnd type="none" w="med" len="med"/>
            <a:tailEnd type="none" w="med" len="med"/>
          </a:ln>
        </p:spPr>
        <p:txBody>
          <a:bodyPr/>
          <a:lstStyle>
            <a:lvl1pPr marL="243459" indent="-243459" algn="l" defTabSz="973836" rtl="0" eaLnBrk="1" fontAlgn="base" hangingPunct="1">
              <a:lnSpc>
                <a:spcPct val="90000"/>
              </a:lnSpc>
              <a:spcBef>
                <a:spcPct val="40000"/>
              </a:spcBef>
              <a:spcAft>
                <a:spcPct val="0"/>
              </a:spcAft>
              <a:buClr>
                <a:srgbClr val="8DACD0"/>
              </a:buClr>
              <a:buSzPct val="70000"/>
              <a:buFont typeface="Wingdings" charset="2"/>
              <a:buBlip>
                <a:blip r:embed="rId2"/>
              </a:buBlip>
              <a:defRPr kumimoji="0" lang="en-US" altLang="en-US" sz="3408" b="1" i="0" u="none">
                <a:solidFill>
                  <a:schemeClr val="tx1"/>
                </a:solidFill>
                <a:latin typeface="Arial Narrow" charset="0"/>
                <a:ea typeface="宋体" charset="-122"/>
              </a:defRPr>
            </a:lvl1pPr>
            <a:lvl2pPr marL="672894" indent="-185976" algn="l" defTabSz="973836" rtl="0" eaLnBrk="1" fontAlgn="base" hangingPunct="1">
              <a:lnSpc>
                <a:spcPct val="100000"/>
              </a:lnSpc>
              <a:spcBef>
                <a:spcPct val="40000"/>
              </a:spcBef>
              <a:spcAft>
                <a:spcPct val="0"/>
              </a:spcAft>
              <a:buClr>
                <a:srgbClr val="8DACD0"/>
              </a:buClr>
              <a:buSzTx/>
              <a:buFont typeface="Wingdings" charset="2"/>
              <a:buChar char=""/>
              <a:defRPr kumimoji="0" lang="en-US" altLang="en-US" sz="2982" b="0" i="0" u="none">
                <a:solidFill>
                  <a:schemeClr val="tx1"/>
                </a:solidFill>
                <a:latin typeface="Arial Narrow" charset="0"/>
                <a:ea typeface="宋体" charset="-122"/>
              </a:defRPr>
            </a:lvl2pPr>
            <a:lvl3pPr marL="916353" indent="-6763" algn="l" defTabSz="973836" rtl="0" eaLnBrk="1" fontAlgn="base" hangingPunct="1">
              <a:lnSpc>
                <a:spcPct val="100000"/>
              </a:lnSpc>
              <a:spcBef>
                <a:spcPct val="20000"/>
              </a:spcBef>
              <a:spcAft>
                <a:spcPct val="0"/>
              </a:spcAft>
              <a:buClrTx/>
              <a:buSzTx/>
              <a:buFont typeface="Wingdings" charset="2"/>
              <a:buChar char="Ø"/>
              <a:defRPr kumimoji="0" lang="en-US" altLang="en-US" sz="2556" b="0" i="0" u="none">
                <a:solidFill>
                  <a:schemeClr val="tx1"/>
                </a:solidFill>
                <a:latin typeface="Arial Narrow" charset="0"/>
                <a:ea typeface="宋体" charset="-122"/>
              </a:defRPr>
            </a:lvl3pPr>
            <a:lvl4pPr marL="1159812" indent="0"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4pPr>
            <a:lvl5pPr marL="1398198" indent="-1691" algn="l" defTabSz="973836" rtl="0" eaLnBrk="1" fontAlgn="base" hangingPunct="1">
              <a:lnSpc>
                <a:spcPct val="100000"/>
              </a:lnSpc>
              <a:spcBef>
                <a:spcPct val="20000"/>
              </a:spcBef>
              <a:spcAft>
                <a:spcPct val="0"/>
              </a:spcAft>
              <a:buClrTx/>
              <a:buSzTx/>
              <a:buFontTx/>
              <a:buNone/>
              <a:defRPr kumimoji="0" lang="en-US" altLang="en-US" sz="2556" b="0" i="0" u="none">
                <a:solidFill>
                  <a:schemeClr val="tx1"/>
                </a:solidFill>
                <a:latin typeface="Arial Narrow" charset="0"/>
                <a:ea typeface="宋体" charset="-122"/>
              </a:defRPr>
            </a:lvl5pPr>
          </a:lstStyle>
          <a:p>
            <a:pPr lvl="0"/>
            <a:r>
              <a:rPr lang="zh-CN" altLang="en-US"/>
              <a:t>内模式（</a:t>
            </a:r>
            <a:r>
              <a:rPr lang="en-US" altLang="zh-CN"/>
              <a:t>internal schema</a:t>
            </a:r>
            <a:r>
              <a:rPr lang="zh-CN" altLang="en-US"/>
              <a:t>）</a:t>
            </a:r>
          </a:p>
          <a:p>
            <a:pPr lvl="1"/>
            <a:r>
              <a:rPr lang="zh-CN" altLang="en-US" b="1"/>
              <a:t>也称存储模式</a:t>
            </a:r>
          </a:p>
          <a:p>
            <a:pPr lvl="0"/>
            <a:r>
              <a:rPr lang="zh-CN" altLang="en-US"/>
              <a:t>模式（</a:t>
            </a:r>
            <a:r>
              <a:rPr lang="en-US" altLang="zh-CN"/>
              <a:t>schema</a:t>
            </a:r>
            <a:r>
              <a:rPr lang="zh-CN" altLang="en-US"/>
              <a:t>）</a:t>
            </a:r>
            <a:endParaRPr lang="en-US" altLang="zh-CN"/>
          </a:p>
          <a:p>
            <a:pPr lvl="1"/>
            <a:r>
              <a:rPr lang="zh-CN" altLang="en-US" b="1"/>
              <a:t>也称逻辑模式（</a:t>
            </a:r>
            <a:r>
              <a:rPr lang="en-US" altLang="zh-CN" b="1"/>
              <a:t>logical schema</a:t>
            </a:r>
            <a:r>
              <a:rPr lang="zh-CN" altLang="en-US" b="1"/>
              <a:t>）</a:t>
            </a:r>
            <a:r>
              <a:rPr lang="zh-CN" altLang="en-US"/>
              <a:t> </a:t>
            </a:r>
          </a:p>
          <a:p>
            <a:pPr lvl="0"/>
            <a:r>
              <a:rPr lang="zh-CN" altLang="en-US"/>
              <a:t>外模式（</a:t>
            </a:r>
            <a:r>
              <a:rPr lang="en-US" altLang="zh-CN"/>
              <a:t>external schema</a:t>
            </a:r>
            <a:r>
              <a:rPr lang="zh-CN" altLang="en-US"/>
              <a:t>）</a:t>
            </a:r>
            <a:endParaRPr lang="en-US" altLang="zh-CN"/>
          </a:p>
          <a:p>
            <a:pPr lvl="1"/>
            <a:r>
              <a:rPr lang="zh-CN" altLang="en-US" b="1"/>
              <a:t>也称子模式（</a:t>
            </a:r>
            <a:r>
              <a:rPr lang="en-US" altLang="zh-CN" b="1"/>
              <a:t>subschema</a:t>
            </a:r>
            <a:r>
              <a:rPr lang="zh-CN" altLang="en-US" b="1"/>
              <a:t>）或用户模式</a:t>
            </a: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229" name=""/>
          <p:cNvSpPr/>
          <p:nvPr>
            <p:ph type="title" idx="4294967295"/>
          </p:nvPr>
        </p:nvSpPr>
        <p:spPr>
          <a:xfrm>
            <a:off x="892683" y="133565"/>
            <a:ext cx="7871840" cy="728686"/>
          </a:xfrm>
          <a:prstGeom prst="rect">
            <a:avLst/>
          </a:prstGeom>
          <a:noFill/>
          <a:ln cap="flat">
            <a:noFill/>
            <a:prstDash val="solid"/>
            <a:miter lim="800000"/>
            <a:headEnd type="none" w="med" len="med"/>
            <a:tailEnd type="none" w="med" len="med"/>
          </a:ln>
        </p:spPr>
        <p:txBody>
          <a:bodyPr anchor="ctr" anchorCtr="0"/>
          <a:lstStyle>
            <a:lvl1pPr marL="0" indent="0" algn="l" defTabSz="973836" rtl="0" eaLnBrk="1" fontAlgn="base" hangingPunct="1">
              <a:lnSpc>
                <a:spcPct val="80000"/>
              </a:lnSpc>
              <a:spcBef>
                <a:spcPct val="0"/>
              </a:spcBef>
              <a:spcAft>
                <a:spcPct val="0"/>
              </a:spcAft>
              <a:buClr>
                <a:srgbClr val="DC0081"/>
              </a:buClr>
              <a:buSzTx/>
              <a:buFont typeface="Wingdings" charset="2"/>
              <a:buNone/>
              <a:defRPr kumimoji="0" lang="en-US" altLang="en-US" sz="3834" b="1" i="0" u="none">
                <a:solidFill>
                  <a:schemeClr val="tx2"/>
                </a:solidFill>
                <a:latin typeface="Arial Narrow" charset="0"/>
                <a:ea typeface="宋体" charset="-122"/>
              </a:defRPr>
            </a:lvl1pPr>
          </a:lstStyle>
          <a:p>
            <a:pPr lvl="0"/>
            <a:r>
              <a:rPr lang="zh-CN" altLang="en-US" sz="3308"/>
              <a:t>数据库模式及其物理文件关系示意图</a:t>
            </a:r>
            <a:endParaRPr lang="zh-CN" altLang="en-US" sz="3408"/>
          </a:p>
        </p:txBody>
      </p:sp>
      <p:pic>
        <p:nvPicPr>
          <p:cNvPr id="2230" name=""/>
          <p:cNvPicPr/>
          <p:nvPr/>
        </p:nvPicPr>
        <p:blipFill>
          <a:blip r:embed="rId2"/>
          <a:stretch>
            <a:fillRect/>
          </a:stretch>
        </p:blipFill>
        <p:spPr>
          <a:xfrm>
            <a:off x="0" y="940022"/>
            <a:ext cx="9738359" cy="5782151"/>
          </a:xfrm>
          <a:prstGeom prst="rect">
            <a:avLst/>
          </a:prstGeom>
          <a:noFill/>
          <a:ln cap="flat">
            <a:noFill/>
            <a:prstDash val="solid"/>
            <a:miter lim="800000"/>
            <a:headEnd type="none" w="med" len="med"/>
            <a:tailEnd type="none" w="med" len="med"/>
          </a:ln>
        </p:spPr>
      </p:pic>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8468360" cy="603377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https://d.book118.com/328005075142006031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 overriden">
  <a:themeElements>
    <a:clrScheme name=" overriden 9">
      <a:dk1>
        <a:srgbClr val="000000"/>
      </a:dk1>
      <a:lt1>
        <a:srgbClr val="FFFFFF"/>
      </a:lt1>
      <a:dk2>
        <a:srgbClr val="000000"/>
      </a:dk2>
      <a:lt2>
        <a:srgbClr val="C0C0C0"/>
      </a:lt2>
      <a:accent1>
        <a:srgbClr val="FFFFFF"/>
      </a:accent1>
      <a:accent2>
        <a:srgbClr val="8DACD0"/>
      </a:accent2>
      <a:accent3>
        <a:srgbClr val="9BBB59"/>
      </a:accent3>
      <a:accent4>
        <a:srgbClr val="8064A2"/>
      </a:accent4>
      <a:accent5>
        <a:srgbClr val="4BACC6"/>
      </a:accent5>
      <a:accent6>
        <a:srgbClr val="F79646"/>
      </a:accent6>
      <a:hlink>
        <a:srgbClr val="618FFD"/>
      </a:hlink>
      <a:folHlink>
        <a:srgbClr val="CECECE"/>
      </a:folHlink>
    </a:clrScheme>
    <a:fontScheme name=" overriden">
      <a:majorFont>
        <a:latin typeface="Arial" pitchFamily="34" charset="0"/>
        <a:ea typeface="Arial" pitchFamily="34" charset="0"/>
        <a:cs typeface="Arial" pitchFamily="34" charset="0"/>
      </a:majorFont>
      <a:minorFont>
        <a:latin typeface="Arial" pitchFamily="34" charset="0"/>
        <a:ea typeface="Arial" pitchFamily="34" charset="0"/>
        <a:cs typeface="Arial" pitchFamily="34" charset="0"/>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overriden 1">
        <a:dk1>
          <a:srgbClr val="000000"/>
        </a:dk1>
        <a:lt1>
          <a:srgbClr val="FFFFFF"/>
        </a:lt1>
        <a:dk2>
          <a:srgbClr val="000000"/>
        </a:dk2>
        <a:lt2>
          <a:srgbClr val="808080"/>
        </a:lt2>
        <a:accent1>
          <a:srgbClr val="00CC99"/>
        </a:accent1>
        <a:accent2>
          <a:srgbClr val="3333CC"/>
        </a:accent2>
        <a:accent3>
          <a:srgbClr val="9BBB59"/>
        </a:accent3>
        <a:accent4>
          <a:srgbClr val="8064A2"/>
        </a:accent4>
        <a:accent5>
          <a:srgbClr val="4BACC6"/>
        </a:accent5>
        <a:accent6>
          <a:srgbClr val="F79646"/>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overriden 2">
        <a:dk1>
          <a:srgbClr val="000000"/>
        </a:dk1>
        <a:lt1>
          <a:srgbClr val="FFFFFF"/>
        </a:lt1>
        <a:dk2>
          <a:srgbClr val="0000FF"/>
        </a:dk2>
        <a:lt2>
          <a:srgbClr val="FFFF00"/>
        </a:lt2>
        <a:accent1>
          <a:srgbClr val="FF9900"/>
        </a:accent1>
        <a:accent2>
          <a:srgbClr val="00FFFF"/>
        </a:accent2>
        <a:accent3>
          <a:srgbClr val="9BBB59"/>
        </a:accent3>
        <a:accent4>
          <a:srgbClr val="8064A2"/>
        </a:accent4>
        <a:accent5>
          <a:srgbClr val="4BACC6"/>
        </a:accent5>
        <a:accent6>
          <a:srgbClr val="F79646"/>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 overriden 3">
        <a:dk1>
          <a:srgbClr val="000000"/>
        </a:dk1>
        <a:lt1>
          <a:srgbClr val="FFFFCC"/>
        </a:lt1>
        <a:dk2>
          <a:srgbClr val="808000"/>
        </a:dk2>
        <a:lt2>
          <a:srgbClr val="666633"/>
        </a:lt2>
        <a:accent1>
          <a:srgbClr val="339933"/>
        </a:accent1>
        <a:accent2>
          <a:srgbClr val="800000"/>
        </a:accent2>
        <a:accent3>
          <a:srgbClr val="9BBB59"/>
        </a:accent3>
        <a:accent4>
          <a:srgbClr val="8064A2"/>
        </a:accent4>
        <a:accent5>
          <a:srgbClr val="4BACC6"/>
        </a:accent5>
        <a:accent6>
          <a:srgbClr val="F79646"/>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overriden 4">
        <a:dk1>
          <a:srgbClr val="000000"/>
        </a:dk1>
        <a:lt1>
          <a:srgbClr val="FFFFFF"/>
        </a:lt1>
        <a:dk2>
          <a:srgbClr val="000000"/>
        </a:dk2>
        <a:lt2>
          <a:srgbClr val="333333"/>
        </a:lt2>
        <a:accent1>
          <a:srgbClr val="DDDDDD"/>
        </a:accent1>
        <a:accent2>
          <a:srgbClr val="808080"/>
        </a:accent2>
        <a:accent3>
          <a:srgbClr val="9BBB59"/>
        </a:accent3>
        <a:accent4>
          <a:srgbClr val="8064A2"/>
        </a:accent4>
        <a:accent5>
          <a:srgbClr val="4BACC6"/>
        </a:accent5>
        <a:accent6>
          <a:srgbClr val="F79646"/>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overriden 5">
        <a:dk1>
          <a:srgbClr val="000000"/>
        </a:dk1>
        <a:lt1>
          <a:srgbClr val="FFFFFF"/>
        </a:lt1>
        <a:dk2>
          <a:srgbClr val="000000"/>
        </a:dk2>
        <a:lt2>
          <a:srgbClr val="808080"/>
        </a:lt2>
        <a:accent1>
          <a:srgbClr val="FFCC66"/>
        </a:accent1>
        <a:accent2>
          <a:srgbClr val="0000FF"/>
        </a:accent2>
        <a:accent3>
          <a:srgbClr val="9BBB59"/>
        </a:accent3>
        <a:accent4>
          <a:srgbClr val="8064A2"/>
        </a:accent4>
        <a:accent5>
          <a:srgbClr val="4BACC6"/>
        </a:accent5>
        <a:accent6>
          <a:srgbClr val="F79646"/>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overriden 6">
        <a:dk1>
          <a:srgbClr val="000000"/>
        </a:dk1>
        <a:lt1>
          <a:srgbClr val="FFFFFF"/>
        </a:lt1>
        <a:dk2>
          <a:srgbClr val="000000"/>
        </a:dk2>
        <a:lt2>
          <a:srgbClr val="808080"/>
        </a:lt2>
        <a:accent1>
          <a:srgbClr val="C0C0C0"/>
        </a:accent1>
        <a:accent2>
          <a:srgbClr val="0066FF"/>
        </a:accent2>
        <a:accent3>
          <a:srgbClr val="9BBB59"/>
        </a:accent3>
        <a:accent4>
          <a:srgbClr val="8064A2"/>
        </a:accent4>
        <a:accent5>
          <a:srgbClr val="4BACC6"/>
        </a:accent5>
        <a:accent6>
          <a:srgbClr val="F79646"/>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overriden 7">
        <a:dk1>
          <a:srgbClr val="000000"/>
        </a:dk1>
        <a:lt1>
          <a:srgbClr val="FFFFFF"/>
        </a:lt1>
        <a:dk2>
          <a:srgbClr val="000000"/>
        </a:dk2>
        <a:lt2>
          <a:srgbClr val="808080"/>
        </a:lt2>
        <a:accent1>
          <a:srgbClr val="3399FF"/>
        </a:accent1>
        <a:accent2>
          <a:srgbClr val="99FFCC"/>
        </a:accent2>
        <a:accent3>
          <a:srgbClr val="9BBB59"/>
        </a:accent3>
        <a:accent4>
          <a:srgbClr val="8064A2"/>
        </a:accent4>
        <a:accent5>
          <a:srgbClr val="4BACC6"/>
        </a:accent5>
        <a:accent6>
          <a:srgbClr val="F79646"/>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 overriden 8">
        <a:dk1>
          <a:srgbClr val="000000"/>
        </a:dk1>
        <a:lt1>
          <a:srgbClr val="FFFFFF"/>
        </a:lt1>
        <a:dk2>
          <a:srgbClr val="000000"/>
        </a:dk2>
        <a:lt2>
          <a:srgbClr val="C0C0C0"/>
        </a:lt2>
        <a:accent1>
          <a:srgbClr val="C1FEF9"/>
        </a:accent1>
        <a:accent2>
          <a:srgbClr val="DC0081"/>
        </a:accent2>
        <a:accent3>
          <a:srgbClr val="9BBB59"/>
        </a:accent3>
        <a:accent4>
          <a:srgbClr val="8064A2"/>
        </a:accent4>
        <a:accent5>
          <a:srgbClr val="4BACC6"/>
        </a:accent5>
        <a:accent6>
          <a:srgbClr val="F79646"/>
        </a:accent6>
        <a:hlink>
          <a:srgbClr val="618FFD"/>
        </a:hlink>
        <a:folHlink>
          <a:srgbClr val="CECECE"/>
        </a:folHlink>
      </a:clrScheme>
      <a:clrMap bg1="lt1" tx1="dk1" bg2="lt2" tx2="dk2" accent1="accent1" accent2="accent2" accent3="accent3" accent4="accent4" accent5="accent5" accent6="accent6" hlink="hlink" folHlink="folHlink"/>
    </a:extraClrScheme>
    <a:extraClrScheme>
      <a:clrScheme name=" overriden 9">
        <a:dk1>
          <a:srgbClr val="000000"/>
        </a:dk1>
        <a:lt1>
          <a:srgbClr val="FFFFFF"/>
        </a:lt1>
        <a:dk2>
          <a:srgbClr val="000000"/>
        </a:dk2>
        <a:lt2>
          <a:srgbClr val="C0C0C0"/>
        </a:lt2>
        <a:accent1>
          <a:srgbClr val="FFFFFF"/>
        </a:accent1>
        <a:accent2>
          <a:srgbClr val="8DACD0"/>
        </a:accent2>
        <a:accent3>
          <a:srgbClr val="9BBB59"/>
        </a:accent3>
        <a:accent4>
          <a:srgbClr val="8064A2"/>
        </a:accent4>
        <a:accent5>
          <a:srgbClr val="4BACC6"/>
        </a:accent5>
        <a:accent6>
          <a:srgbClr val="F79646"/>
        </a:accent6>
        <a:hlink>
          <a:srgbClr val="618FFD"/>
        </a:hlink>
        <a:folHlink>
          <a:srgbClr val="CECECE"/>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139</Paragraphs>
  <Slides>31</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31</vt:i4>
      </vt:variant>
    </vt:vector>
  </HeadingPairs>
  <TitlesOfParts>
    <vt:vector baseType="lpstr" size="38">
      <vt:lpstr>Arial</vt:lpstr>
      <vt:lpstr>Calibri</vt:lpstr>
      <vt:lpstr>Wingdings</vt:lpstr>
      <vt:lpstr>Arial Narrow</vt:lpstr>
      <vt:lpstr>宋体</vt:lpstr>
      <vt:lpstr>Times New Roman</vt:lpstr>
      <vt:lpstr>Office Theme</vt:lpstr>
      <vt:lpstr>数据库概述</vt:lpstr>
      <vt:lpstr>PowerPoint Presentation</vt:lpstr>
      <vt:lpstr>数据库（Database ，简称DB ）</vt:lpstr>
      <vt:lpstr>DBS（database systems）数据库系统 </vt:lpstr>
      <vt:lpstr>DBMS（Database Management System）</vt:lpstr>
      <vt:lpstr>DBMS的功能</vt:lpstr>
      <vt:lpstr>数据库管理员(DBA: Database Administrator)</vt:lpstr>
      <vt:lpstr>PowerPoint Presentation</vt:lpstr>
      <vt:lpstr>PowerPoint Presentation</vt:lpstr>
      <vt:lpstr>数据库的发展演变</vt:lpstr>
      <vt:lpstr>人工管理阶段</vt:lpstr>
      <vt:lpstr>文件系统阶段</vt:lpstr>
      <vt:lpstr>PowerPoint Presentation</vt:lpstr>
      <vt:lpstr>数据库阶段 </vt:lpstr>
      <vt:lpstr>高级数据库阶段 </vt:lpstr>
      <vt:lpstr>数据模型</vt:lpstr>
      <vt:lpstr>现实世界中客观对象的抽象过程</vt:lpstr>
      <vt:lpstr>数据模型</vt:lpstr>
      <vt:lpstr>概念数据模型</vt:lpstr>
      <vt:lpstr>逻辑数据模型</vt:lpstr>
      <vt:lpstr>层次模型</vt:lpstr>
      <vt:lpstr>网状模型</vt:lpstr>
      <vt:lpstr>关系模型</vt:lpstr>
      <vt:lpstr>物理模型</vt:lpstr>
      <vt:lpstr>模型区别</vt:lpstr>
      <vt:lpstr>数据结构</vt:lpstr>
      <vt:lpstr>数据操作</vt:lpstr>
      <vt:lpstr>数据的约束条件</vt:lpstr>
      <vt:lpstr>数据库的三级体系结构 </vt:lpstr>
      <vt:lpstr>数据库模式及其物理文件关系示意图</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2024-09-09T02:34:55.135</cp:lastPrinted>
  <dcterms:created xsi:type="dcterms:W3CDTF">2024-09-08T18:34:55Z</dcterms:created>
  <dcterms:modified xsi:type="dcterms:W3CDTF">2024-09-08T18:34:56Z</dcterms:modified>
</cp:coreProperties>
</file>