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7CFC76-60CA-4A21-9D37-BA0418E0DB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3EAC83-370D-4646-A213-5CF393693C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8D2D27-9127-4D7B-994E-2629328309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A98185-6575-4662-BD81-5255A038CB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38E29D6-4D24-44E3-B440-D36420A711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BC5457C-D845-4BEE-8539-0E7CBD0627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9833AED-95CB-476D-97A8-FC7C29E140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045577-EE26-4894-B321-2A3E60384B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26A482-1F44-450B-81DF-A35E3D8179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AF5135-A4A7-4F5B-B8D1-842736DA16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CEE8B4-D16D-4E58-9827-2B4EF4033E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8013101101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2024年全球人口老龄化压力加大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全球人口老龄化现状及趋势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老龄化对经济社会的影响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各国应对老龄化的策略与措施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老龄化背景下的产业机遇与挑战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511480" y="3223760"/>
            <a:ext cx="478346" cy="399410"/>
            <a:chOff x="6511480" y="3223760"/>
            <a:chExt cx="478346" cy="399410"/>
          </a:xfrm>
        </p:grpSpPr>
        <p:sp>
          <p:nvSpPr>
            <p:cNvPr id="7" name="AutoShape 7"/>
            <p:cNvSpPr/>
            <p:nvPr/>
          </p:nvSpPr>
          <p:spPr>
            <a:xfrm>
              <a:off x="6511480" y="3223760"/>
              <a:ext cx="478346" cy="39941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511480" y="4805669"/>
            <a:ext cx="478346" cy="413650"/>
            <a:chOff x="6511480" y="4805669"/>
            <a:chExt cx="478346" cy="413650"/>
          </a:xfrm>
        </p:grpSpPr>
        <p:sp>
          <p:nvSpPr>
            <p:cNvPr id="9" name="AutoShape 9"/>
            <p:cNvSpPr/>
            <p:nvPr/>
          </p:nvSpPr>
          <p:spPr>
            <a:xfrm>
              <a:off x="6511480" y="4805669"/>
              <a:ext cx="478346" cy="413650"/>
            </a:xfrm>
            <a:prstGeom prst="rect">
              <a:avLst/>
            </a:pr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背景与现状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6384512" y="2015068"/>
            <a:ext cx="5082159" cy="1071601"/>
            <a:chOff x="6384512" y="2015068"/>
            <a:chExt cx="5082159" cy="1071601"/>
          </a:xfrm>
        </p:grpSpPr>
        <p:sp>
          <p:nvSpPr>
            <p:cNvPr id="34" name="TextBox 34"/>
            <p:cNvSpPr txBox="1"/>
            <p:nvPr/>
          </p:nvSpPr>
          <p:spPr>
            <a:xfrm>
              <a:off x="6384512" y="2015068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随着医疗技术的进步和生育率的下降，全球人口老龄化趋势日益加剧，预计到2024年，65岁及以上老年人口比例将达到历史最高水平。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116604" y="3155950"/>
            <a:ext cx="4476083" cy="490334"/>
            <a:chOff x="7116604" y="3155950"/>
            <a:chExt cx="4476083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7116604" y="3155950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经济社会压力增大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6510528" y="3652633"/>
            <a:ext cx="5082159" cy="1071601"/>
            <a:chOff x="6510528" y="3652633"/>
            <a:chExt cx="5082159" cy="1071601"/>
          </a:xfrm>
        </p:grpSpPr>
        <p:sp>
          <p:nvSpPr>
            <p:cNvPr id="38" name="TextBox 38"/>
            <p:cNvSpPr txBox="1"/>
            <p:nvPr/>
          </p:nvSpPr>
          <p:spPr>
            <a:xfrm>
              <a:off x="6510528" y="3652633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人口老龄化给全球经济、社会、医疗和养老保障等领域带来巨大压力，各国政府面临严峻挑战。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116604" y="4743284"/>
            <a:ext cx="4476083" cy="490334"/>
            <a:chOff x="7116604" y="4743284"/>
            <a:chExt cx="4476083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116604" y="4743284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地区差异明显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6510528" y="5239966"/>
            <a:ext cx="5082159" cy="1071601"/>
            <a:chOff x="6510528" y="5239966"/>
            <a:chExt cx="5082159" cy="1071601"/>
          </a:xfrm>
        </p:grpSpPr>
        <p:sp>
          <p:nvSpPr>
            <p:cNvPr id="42" name="TextBox 42"/>
            <p:cNvSpPr txBox="1"/>
            <p:nvPr/>
          </p:nvSpPr>
          <p:spPr>
            <a:xfrm>
              <a:off x="6510528" y="5239966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不同国家和地区人口老龄化程度和发展速度存在显著差异，发达国家老龄化问题更为严重。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116604" y="1472796"/>
            <a:ext cx="4476083" cy="490334"/>
            <a:chOff x="7116604" y="1472796"/>
            <a:chExt cx="4476083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116604" y="1472796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全球人口老龄化趋势加速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3593" r="23593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通过对全球人口数据的收集和分析，揭示人口老龄化的现状和未来发展趋势，为各国政府制定应对策略提供科学依据。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分析全球人口老龄化现状及未来趋势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深入研究人口老龄化对经济增长、劳动力市场、社会保障、医疗卫生等领域的影响，为政策制定者提供决策参考。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评估老龄化对经济社会的影响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结合国际经验和成功案例，提出应对人口老龄化的政策建议，促进全球经济社会可持续发展。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探讨应对人口老龄化的策略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通过发布报告，推动各国政府、学术机构、企业和社会组织在人口老龄化领域的合作与交流，共同应对全球性挑战。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促进国际合作与交流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全球人口老龄化现状及趋势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指总人口中因年轻人口数量减少、年长人口数量增加而导致的老年人口比例相应增长的动态。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主要包括老年人口比例、老年抚养比、老少比等。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老龄化定义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老龄化指标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老龄化定义与指标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026880" y="4327928"/>
            <a:ext cx="816835" cy="816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15503" y="3252517"/>
            <a:ext cx="669734" cy="66973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418023" y="2978511"/>
            <a:ext cx="741863" cy="7418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25419" y="2137218"/>
            <a:ext cx="951888" cy="951888"/>
          </a:xfrm>
          <a:prstGeom prst="ellipse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663043" y="2098623"/>
            <a:ext cx="684020" cy="684020"/>
          </a:xfrm>
          <a:prstGeom prst="ellipse">
            <a:avLst/>
          </a:prstGeom>
          <a:solidFill>
            <a:schemeClr val="accent5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093287" y="4394336"/>
            <a:ext cx="684020" cy="68402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485811" y="3035533"/>
            <a:ext cx="617053" cy="617053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615209" y="4346502"/>
            <a:ext cx="923188" cy="923188"/>
          </a:xfrm>
          <a:prstGeom prst="ellipse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327263" y="3523107"/>
            <a:ext cx="536304" cy="536304"/>
          </a:xfrm>
          <a:prstGeom prst="ellipse">
            <a:avLst/>
          </a:prstGeom>
          <a:solidFill>
            <a:schemeClr val="accent5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782217" y="3324986"/>
            <a:ext cx="536304" cy="53630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92083" y="2027663"/>
            <a:ext cx="825939" cy="82593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34516" y="4265809"/>
            <a:ext cx="1084575" cy="108457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60548" y="3456392"/>
            <a:ext cx="669734" cy="66973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723341" y="2059085"/>
            <a:ext cx="1139031" cy="113903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5413642" y="2493745"/>
            <a:ext cx="1309700" cy="13485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7" name="Connector 17"/>
          <p:cNvCxnSpPr/>
          <p:nvPr/>
        </p:nvCxnSpPr>
        <p:spPr>
          <a:xfrm flipV="1">
            <a:off x="6102864" y="2883378"/>
            <a:ext cx="679174" cy="15215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 flipV="1">
            <a:off x="6825419" y="3126459"/>
            <a:ext cx="191610" cy="44232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9" name="Connector 19"/>
          <p:cNvCxnSpPr/>
          <p:nvPr/>
        </p:nvCxnSpPr>
        <p:spPr>
          <a:xfrm flipH="1" flipV="1">
            <a:off x="7301364" y="3163040"/>
            <a:ext cx="133934" cy="116488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 flipH="1">
            <a:off x="5567348" y="4736345"/>
            <a:ext cx="1459532" cy="9172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1" name="Connector 21"/>
          <p:cNvCxnSpPr/>
          <p:nvPr/>
        </p:nvCxnSpPr>
        <p:spPr>
          <a:xfrm flipV="1">
            <a:off x="5576003" y="4059411"/>
            <a:ext cx="751260" cy="50081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2" name="Connector 22"/>
          <p:cNvCxnSpPr/>
          <p:nvPr/>
        </p:nvCxnSpPr>
        <p:spPr>
          <a:xfrm>
            <a:off x="4269332" y="3861290"/>
            <a:ext cx="443212" cy="58585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3" name="Connector 23"/>
          <p:cNvCxnSpPr/>
          <p:nvPr/>
        </p:nvCxnSpPr>
        <p:spPr>
          <a:xfrm flipV="1">
            <a:off x="4318522" y="2782643"/>
            <a:ext cx="344521" cy="542343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4" name="Connector 24"/>
          <p:cNvCxnSpPr/>
          <p:nvPr/>
        </p:nvCxnSpPr>
        <p:spPr>
          <a:xfrm flipV="1">
            <a:off x="4385236" y="3349442"/>
            <a:ext cx="1032786" cy="237941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5" name="Connector 25"/>
          <p:cNvCxnSpPr/>
          <p:nvPr/>
        </p:nvCxnSpPr>
        <p:spPr>
          <a:xfrm flipV="1">
            <a:off x="5428529" y="3720374"/>
            <a:ext cx="360425" cy="686184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6" name="Connector 26"/>
          <p:cNvCxnSpPr/>
          <p:nvPr/>
        </p:nvCxnSpPr>
        <p:spPr>
          <a:xfrm>
            <a:off x="5322679" y="2733875"/>
            <a:ext cx="236458" cy="296514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7" name="Connector 27"/>
          <p:cNvCxnSpPr/>
          <p:nvPr/>
        </p:nvCxnSpPr>
        <p:spPr>
          <a:xfrm flipH="1" flipV="1">
            <a:off x="6863567" y="4059411"/>
            <a:ext cx="334699" cy="36126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8" name="Connector 28"/>
          <p:cNvCxnSpPr/>
          <p:nvPr/>
        </p:nvCxnSpPr>
        <p:spPr>
          <a:xfrm flipH="1" flipV="1">
            <a:off x="6126369" y="3484076"/>
            <a:ext cx="200894" cy="39031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TextBox 29"/>
          <p:cNvSpPr txBox="1"/>
          <p:nvPr/>
        </p:nvSpPr>
        <p:spPr>
          <a:xfrm>
            <a:off x="183453" y="1348268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451179" y="1899244"/>
            <a:ext cx="376218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目前，全球60岁及以上人口已超过10亿，预计到2050年将增至20亿。其中，发达国家老龄化程度普遍高于发展中国家。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83453" y="4327928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不平衡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51179" y="4878904"/>
            <a:ext cx="376218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不同国家和地区之间老龄化程度差异较大。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966477" y="1432892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速度快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966477" y="2006039"/>
            <a:ext cx="3753398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全球老龄化速度正在加快，特别是在一些发达国家。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966477" y="4251066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带来挑战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966477" y="4824213"/>
            <a:ext cx="3753398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老龄化对全球经济、社会、文化等方面都带来了一系列挑战，如养老金支出压力增大、医疗服务需求增加等。</a:t>
            </a:r>
          </a:p>
        </p:txBody>
      </p:sp>
      <p:sp>
        <p:nvSpPr>
          <p:cNvPr id="37" name="Freeform 37"/>
          <p:cNvSpPr/>
          <p:nvPr/>
        </p:nvSpPr>
        <p:spPr>
          <a:xfrm>
            <a:off x="6996367" y="2295973"/>
            <a:ext cx="585610" cy="585610"/>
          </a:xfrm>
          <a:custGeom>
            <a:rect l="l" t="t" r="r" b="b"/>
            <a:pathLst>
              <a:path w="30480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809097" y="2221251"/>
            <a:ext cx="391912" cy="391912"/>
          </a:xfrm>
          <a:custGeom>
            <a:rect l="l" t="t" r="r" b="b"/>
            <a:pathLst>
              <a:path w="304800" h="304800">
                <a:moveTo>
                  <a:pt x="95545" y="304800"/>
                </a:moveTo>
                <a:cubicBezTo>
                  <a:pt x="75228" y="262528"/>
                  <a:pt x="86049" y="238306"/>
                  <a:pt x="101660" y="215494"/>
                </a:cubicBezTo>
                <a:cubicBezTo>
                  <a:pt x="118758" y="190500"/>
                  <a:pt x="123168" y="165764"/>
                  <a:pt x="123168" y="165764"/>
                </a:cubicBezTo>
                <a:cubicBezTo>
                  <a:pt x="123168" y="165764"/>
                  <a:pt x="136608" y="183232"/>
                  <a:pt x="131235" y="210560"/>
                </a:cubicBezTo>
                <a:cubicBezTo>
                  <a:pt x="154981" y="184128"/>
                  <a:pt x="159458" y="142018"/>
                  <a:pt x="155877" y="125892"/>
                </a:cubicBezTo>
                <a:cubicBezTo>
                  <a:pt x="209550" y="163401"/>
                  <a:pt x="232486" y="244612"/>
                  <a:pt x="201578" y="304800"/>
                </a:cubicBezTo>
                <a:cubicBezTo>
                  <a:pt x="365998" y="211769"/>
                  <a:pt x="242478" y="72581"/>
                  <a:pt x="220970" y="56893"/>
                </a:cubicBezTo>
                <a:cubicBezTo>
                  <a:pt x="228143" y="72571"/>
                  <a:pt x="229495" y="99117"/>
                  <a:pt x="215017" y="111995"/>
                </a:cubicBezTo>
                <a:cubicBezTo>
                  <a:pt x="190510" y="19040"/>
                  <a:pt x="129892" y="-10"/>
                  <a:pt x="129892" y="-10"/>
                </a:cubicBezTo>
                <a:cubicBezTo>
                  <a:pt x="137065" y="47930"/>
                  <a:pt x="103908" y="100346"/>
                  <a:pt x="71942" y="139513"/>
                </a:cubicBezTo>
                <a:cubicBezTo>
                  <a:pt x="70818" y="120396"/>
                  <a:pt x="69628" y="107204"/>
                  <a:pt x="59579" y="88916"/>
                </a:cubicBezTo>
                <a:cubicBezTo>
                  <a:pt x="57321" y="123644"/>
                  <a:pt x="30785" y="151943"/>
                  <a:pt x="23603" y="186738"/>
                </a:cubicBezTo>
                <a:cubicBezTo>
                  <a:pt x="13868" y="233848"/>
                  <a:pt x="30890" y="268348"/>
                  <a:pt x="95564" y="30479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874749" y="4606042"/>
            <a:ext cx="404108" cy="404108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5610694" y="3160417"/>
            <a:ext cx="367285" cy="367285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7251892" y="4540748"/>
            <a:ext cx="366812" cy="36681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6447722" y="3652586"/>
            <a:ext cx="295387" cy="295387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3896106" y="3429803"/>
            <a:ext cx="308527" cy="308527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5" name="AutoShape 4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TextBox 6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全球老龄化现状及特点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老年人口比例继续上升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随着生育率的下降和预期寿命的延长，全球老年人口比例将继续上升。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发达国家老龄化程度更高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由于生育率长期低于更替水平，发达国家老龄化程度将进一步加深。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发展中国家老龄化速度加快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随着经济社会发展，发展中国家老龄化速度也将逐渐加快。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全球养老压力增大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随着老年人口的增加，全球养老支出将不断增加，对各国财政造成压力。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2024年老龄化趋势预测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老龄化对经济社会的影响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36424" y="1665910"/>
            <a:ext cx="5058967" cy="4264973"/>
          </a:xfrm>
          <a:prstGeom prst="rect">
            <a:avLst/>
          </a:prstGeom>
          <a:solidFill>
            <a:schemeClr val="accent1">
              <a:alpha val="26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8045" r="8045"/>
          <a:stretch>
            <a:fillRect/>
          </a:stretch>
        </p:blipFill>
        <p:spPr>
          <a:xfrm>
            <a:off x="6099052" y="1665911"/>
            <a:ext cx="5058969" cy="4260571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1352702" y="5392034"/>
            <a:ext cx="382463" cy="382463"/>
            <a:chOff x="1352702" y="5392034"/>
            <a:chExt cx="382463" cy="382463"/>
          </a:xfrm>
        </p:grpSpPr>
        <p:sp>
          <p:nvSpPr>
            <p:cNvPr id="5" name="AutoShape 5"/>
            <p:cNvSpPr/>
            <p:nvPr/>
          </p:nvSpPr>
          <p:spPr>
            <a:xfrm>
              <a:off x="1352702" y="5392034"/>
              <a:ext cx="382463" cy="382463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2204679" y="5392034"/>
            <a:ext cx="382463" cy="382463"/>
            <a:chOff x="2204679" y="5392034"/>
            <a:chExt cx="382463" cy="382463"/>
          </a:xfrm>
        </p:grpSpPr>
        <p:sp>
          <p:nvSpPr>
            <p:cNvPr id="7" name="AutoShape 7"/>
            <p:cNvSpPr/>
            <p:nvPr/>
          </p:nvSpPr>
          <p:spPr>
            <a:xfrm>
              <a:off x="2204679" y="5392034"/>
              <a:ext cx="382463" cy="382463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3056534" y="5392034"/>
            <a:ext cx="382463" cy="382463"/>
            <a:chOff x="3056534" y="5392034"/>
            <a:chExt cx="382463" cy="382463"/>
          </a:xfrm>
        </p:grpSpPr>
        <p:sp>
          <p:nvSpPr>
            <p:cNvPr id="9" name="AutoShape 9"/>
            <p:cNvSpPr/>
            <p:nvPr/>
          </p:nvSpPr>
          <p:spPr>
            <a:xfrm>
              <a:off x="3056534" y="5392034"/>
              <a:ext cx="382463" cy="382463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908511" y="5392034"/>
            <a:ext cx="382463" cy="382463"/>
            <a:chOff x="3908511" y="5392034"/>
            <a:chExt cx="382463" cy="382463"/>
          </a:xfrm>
        </p:grpSpPr>
        <p:sp>
          <p:nvSpPr>
            <p:cNvPr id="11" name="AutoShape 11"/>
            <p:cNvSpPr/>
            <p:nvPr/>
          </p:nvSpPr>
          <p:spPr>
            <a:xfrm>
              <a:off x="3908511" y="5392034"/>
              <a:ext cx="382463" cy="382463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AutoShape 12"/>
          <p:cNvSpPr/>
          <p:nvPr/>
        </p:nvSpPr>
        <p:spPr>
          <a:xfrm>
            <a:off x="1352702" y="2211388"/>
            <a:ext cx="4276714" cy="119686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随着老年人口比例增加，劳动力供给减少，生产率增长放缓，导致整体经济增长速度下降。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1352702" y="3980984"/>
            <a:ext cx="4276714" cy="122060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老年人口消费需求与年轻人口不同，更倾向于医疗、保健、旅游等消费，对经济增长的结构和动力产生影响。</a:t>
            </a:r>
            <a:endParaRPr lang="en-US" sz="1100"/>
          </a:p>
        </p:txBody>
      </p:sp>
      <p:sp>
        <p:nvSpPr>
          <p:cNvPr id="14" name="Freeform 14"/>
          <p:cNvSpPr/>
          <p:nvPr/>
        </p:nvSpPr>
        <p:spPr>
          <a:xfrm>
            <a:off x="1422013" y="5461304"/>
            <a:ext cx="243840" cy="243840"/>
          </a:xfrm>
          <a:custGeom>
            <a:rect l="l" t="t" r="r" b="b"/>
            <a:pathLst>
              <a:path w="304800" h="304800">
                <a:moveTo>
                  <a:pt x="242888" y="85725"/>
                </a:moveTo>
                <a:cubicBezTo>
                  <a:pt x="240078" y="85725"/>
                  <a:pt x="237363" y="86077"/>
                  <a:pt x="234725" y="86649"/>
                </a:cubicBezTo>
                <a:cubicBezTo>
                  <a:pt x="233553" y="69304"/>
                  <a:pt x="219256" y="55559"/>
                  <a:pt x="201616" y="55559"/>
                </a:cubicBezTo>
                <a:cubicBezTo>
                  <a:pt x="197663" y="55559"/>
                  <a:pt x="193919" y="56369"/>
                  <a:pt x="190405" y="57636"/>
                </a:cubicBezTo>
                <a:cubicBezTo>
                  <a:pt x="179451" y="40224"/>
                  <a:pt x="160191" y="28575"/>
                  <a:pt x="138113" y="28575"/>
                </a:cubicBezTo>
                <a:cubicBezTo>
                  <a:pt x="104565" y="28575"/>
                  <a:pt x="77410" y="55312"/>
                  <a:pt x="76391" y="88611"/>
                </a:cubicBezTo>
                <a:cubicBezTo>
                  <a:pt x="71923" y="86773"/>
                  <a:pt x="67046" y="85725"/>
                  <a:pt x="61913" y="85725"/>
                </a:cubicBezTo>
                <a:cubicBezTo>
                  <a:pt x="40872" y="85725"/>
                  <a:pt x="23813" y="102784"/>
                  <a:pt x="23813" y="123825"/>
                </a:cubicBezTo>
                <a:cubicBezTo>
                  <a:pt x="23813" y="144323"/>
                  <a:pt x="40034" y="160915"/>
                  <a:pt x="60322" y="161754"/>
                </a:cubicBezTo>
                <a:lnTo>
                  <a:pt x="75600" y="146475"/>
                </a:lnTo>
                <a:lnTo>
                  <a:pt x="91049" y="161925"/>
                </a:lnTo>
                <a:lnTo>
                  <a:pt x="98269" y="161925"/>
                </a:lnTo>
                <a:lnTo>
                  <a:pt x="113709" y="146475"/>
                </a:lnTo>
                <a:lnTo>
                  <a:pt x="129149" y="161925"/>
                </a:lnTo>
                <a:lnTo>
                  <a:pt x="136369" y="161925"/>
                </a:lnTo>
                <a:lnTo>
                  <a:pt x="151809" y="146475"/>
                </a:lnTo>
                <a:lnTo>
                  <a:pt x="167249" y="161925"/>
                </a:lnTo>
                <a:lnTo>
                  <a:pt x="174469" y="161925"/>
                </a:lnTo>
                <a:lnTo>
                  <a:pt x="189909" y="146475"/>
                </a:lnTo>
                <a:lnTo>
                  <a:pt x="205349" y="161925"/>
                </a:lnTo>
                <a:lnTo>
                  <a:pt x="212569" y="161925"/>
                </a:lnTo>
                <a:lnTo>
                  <a:pt x="228009" y="146475"/>
                </a:lnTo>
                <a:lnTo>
                  <a:pt x="243402" y="161868"/>
                </a:lnTo>
                <a:cubicBezTo>
                  <a:pt x="264195" y="161592"/>
                  <a:pt x="280988" y="144694"/>
                  <a:pt x="280988" y="123825"/>
                </a:cubicBezTo>
                <a:cubicBezTo>
                  <a:pt x="280988" y="102784"/>
                  <a:pt x="263928" y="85725"/>
                  <a:pt x="242888" y="85725"/>
                </a:cubicBezTo>
                <a:close/>
                <a:moveTo>
                  <a:pt x="228600" y="157791"/>
                </a:moveTo>
                <a:lnTo>
                  <a:pt x="214941" y="171450"/>
                </a:lnTo>
                <a:lnTo>
                  <a:pt x="202959" y="171450"/>
                </a:lnTo>
                <a:lnTo>
                  <a:pt x="189900" y="158391"/>
                </a:lnTo>
                <a:lnTo>
                  <a:pt x="176841" y="171450"/>
                </a:lnTo>
                <a:lnTo>
                  <a:pt x="164859" y="171450"/>
                </a:lnTo>
                <a:lnTo>
                  <a:pt x="151800" y="158391"/>
                </a:lnTo>
                <a:lnTo>
                  <a:pt x="138741" y="171450"/>
                </a:lnTo>
                <a:lnTo>
                  <a:pt x="126759" y="171450"/>
                </a:lnTo>
                <a:lnTo>
                  <a:pt x="113700" y="158391"/>
                </a:lnTo>
                <a:lnTo>
                  <a:pt x="100641" y="171450"/>
                </a:lnTo>
                <a:lnTo>
                  <a:pt x="88668" y="171450"/>
                </a:lnTo>
                <a:lnTo>
                  <a:pt x="75609" y="158391"/>
                </a:lnTo>
                <a:lnTo>
                  <a:pt x="62541" y="171450"/>
                </a:lnTo>
                <a:lnTo>
                  <a:pt x="61913" y="171450"/>
                </a:lnTo>
                <a:lnTo>
                  <a:pt x="87154" y="276225"/>
                </a:lnTo>
                <a:lnTo>
                  <a:pt x="216932" y="276225"/>
                </a:lnTo>
                <a:lnTo>
                  <a:pt x="242888" y="171450"/>
                </a:lnTo>
                <a:lnTo>
                  <a:pt x="242259" y="171450"/>
                </a:lnTo>
                <a:lnTo>
                  <a:pt x="228600" y="157791"/>
                </a:lnTo>
                <a:close/>
                <a:moveTo>
                  <a:pt x="109538" y="266700"/>
                </a:moveTo>
                <a:lnTo>
                  <a:pt x="89697" y="180975"/>
                </a:lnTo>
                <a:lnTo>
                  <a:pt x="99222" y="180975"/>
                </a:lnTo>
                <a:lnTo>
                  <a:pt x="119063" y="266700"/>
                </a:lnTo>
                <a:lnTo>
                  <a:pt x="109538" y="266700"/>
                </a:lnTo>
                <a:close/>
                <a:moveTo>
                  <a:pt x="128588" y="266700"/>
                </a:moveTo>
                <a:lnTo>
                  <a:pt x="118472" y="180975"/>
                </a:lnTo>
                <a:lnTo>
                  <a:pt x="127997" y="180975"/>
                </a:lnTo>
                <a:lnTo>
                  <a:pt x="138113" y="266700"/>
                </a:lnTo>
                <a:lnTo>
                  <a:pt x="128588" y="266700"/>
                </a:lnTo>
                <a:close/>
                <a:moveTo>
                  <a:pt x="157163" y="266700"/>
                </a:moveTo>
                <a:lnTo>
                  <a:pt x="147638" y="266700"/>
                </a:lnTo>
                <a:lnTo>
                  <a:pt x="147638" y="180975"/>
                </a:lnTo>
                <a:lnTo>
                  <a:pt x="157163" y="180975"/>
                </a:lnTo>
                <a:lnTo>
                  <a:pt x="157163" y="266700"/>
                </a:lnTo>
                <a:close/>
                <a:moveTo>
                  <a:pt x="166688" y="266700"/>
                </a:moveTo>
                <a:lnTo>
                  <a:pt x="176803" y="180975"/>
                </a:lnTo>
                <a:lnTo>
                  <a:pt x="186328" y="180975"/>
                </a:lnTo>
                <a:lnTo>
                  <a:pt x="176213" y="266700"/>
                </a:lnTo>
                <a:lnTo>
                  <a:pt x="166688" y="266700"/>
                </a:lnTo>
                <a:close/>
                <a:moveTo>
                  <a:pt x="195263" y="266700"/>
                </a:moveTo>
                <a:lnTo>
                  <a:pt x="185738" y="266700"/>
                </a:lnTo>
                <a:lnTo>
                  <a:pt x="205378" y="180975"/>
                </a:lnTo>
                <a:lnTo>
                  <a:pt x="214903" y="180975"/>
                </a:lnTo>
                <a:lnTo>
                  <a:pt x="195263" y="2667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2273990" y="5461304"/>
            <a:ext cx="243840" cy="243840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089453" y="5461304"/>
            <a:ext cx="243840" cy="243840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3977823" y="5461304"/>
            <a:ext cx="243840" cy="243840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1352702" y="1804117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减缓经济增长速度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352702" y="359476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改变消费需求结构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对经济增长的影响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96051" y="2418153"/>
            <a:ext cx="4102999" cy="2920344"/>
          </a:xfrm>
          <a:prstGeom prst="frame">
            <a:avLst>
              <a:gd name="adj1" fmla="val 1535"/>
            </a:avLst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t="19364" b="19364"/>
          <a:stretch>
            <a:fillRect/>
          </a:stretch>
        </p:blipFill>
        <p:spPr>
          <a:xfrm>
            <a:off x="1204668" y="1898647"/>
            <a:ext cx="4472212" cy="2920343"/>
          </a:xfrm>
          <a:prstGeom prst="rect">
            <a:avLst/>
          </a:prstGeom>
          <a:effectLst>
            <a:outerShdw blurRad="63500">
              <a:srgbClr val="000000">
                <a:alpha val="40000"/>
              </a:srgbClr>
            </a:outerShdw>
          </a:effectLst>
        </p:spPr>
      </p:pic>
      <p:sp>
        <p:nvSpPr>
          <p:cNvPr id="4" name="AutoShape 4"/>
          <p:cNvSpPr/>
          <p:nvPr/>
        </p:nvSpPr>
        <p:spPr>
          <a:xfrm>
            <a:off x="8529912" y="209044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8555446" y="2167006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8529912" y="404833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8531634" y="4134414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AutoShape 8"/>
          <p:cNvSpPr/>
          <p:nvPr/>
        </p:nvSpPr>
        <p:spPr>
          <a:xfrm>
            <a:off x="6612352" y="253199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增加养老金支出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612352" y="2883800"/>
            <a:ext cx="4276714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随着老年人口增加，养老金支出相应增加，给社会保障制度带来财政压力。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612352" y="4489877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加剧医疗保障负担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612352" y="4841681"/>
            <a:ext cx="4276714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老年人口医疗需求增加，医疗保障支出上升，对社会保障制度形成挑战。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对社会保障制度的影响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对劳动力市场的影响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劳动力供给减少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老年人口比例增加，导致劳动力供给减少，企业用工成本上升。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加剧技能短缺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随着老年劳动力退出市场，技能传承和经验积累受到影响，可能加剧技能短缺问题。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https://d.book118.com/328013101101006032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2024-09-10T04:27:09.237</cp:lastPrinted>
  <dcterms:created xsi:type="dcterms:W3CDTF">2024-09-09T20:27:09Z</dcterms:created>
  <dcterms:modified xsi:type="dcterms:W3CDTF">2024-09-09T20:27:11Z</dcterms:modified>
</cp:coreProperties>
</file>