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6A5AD5A-0A89-4B32-AEAF-98F954F74C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EFEA59-B7F8-4868-847F-414499241D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710F75F-B81A-47AE-B3CE-A456DFB251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CAE10F0-ABB5-40E3-BB51-DE8ABF8F32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E5AF97A-0E8A-4D3A-9626-854EECCEF45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6A27697-22A2-4CFD-ABE5-944C5DEA661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0851277-4A08-4BDC-BCCA-5D0D06BDC4A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DDDD9E-5AED-4493-8F3D-3A5E0E9007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C7BF11-A590-4509-B0F3-35C6685105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E0D399-4EB7-4A6B-8E8C-D7CEDB5530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47C3F0-C60E-48FF-AE7D-E096BC2DB0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3"/>
              </a:gs>
              <a:gs pos="30000">
                <a:schemeClr val="accent2">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
          <p:cNvPicPr>
            <a:picLocks noChangeAspect="1"/>
          </p:cNvPicPr>
          <p:nvPr userDrawn="1"/>
        </p:nvPicPr>
        <p:blipFill>
          <a:blip r:embed="rId1"/>
          <a:stretch>
            <a:fillRect/>
          </a:stretch>
        </p:blipFill>
        <p:spPr>
          <a:xfrm>
            <a:off x="0" y="-1"/>
            <a:ext cx="12192000" cy="6858000"/>
          </a:xfrm>
          <a:prstGeom prst="rect">
            <a:avLst/>
          </a:prstGeom>
        </p:spPr>
      </p:pic>
      <p:sp>
        <p:nvSpPr>
          <p:cNvPr id="17" name="矩形 6"/>
          <p:cNvSpPr/>
          <p:nvPr userDrawn="1"/>
        </p:nvSpPr>
        <p:spPr>
          <a:xfrm>
            <a:off x="0" y="1"/>
            <a:ext cx="12192000" cy="6857999"/>
          </a:xfrm>
          <a:prstGeom prst="rect">
            <a:avLst/>
          </a:prstGeom>
          <a:gradFill>
            <a:gsLst>
              <a:gs pos="10000">
                <a:schemeClr val="accent3"/>
              </a:gs>
              <a:gs pos="30000">
                <a:schemeClr val="accent2">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2"/>
          <p:cNvPicPr>
            <a:picLocks noChangeAspect="1"/>
          </p:cNvPicPr>
          <p:nvPr userDrawn="1"/>
        </p:nvPicPr>
        <p:blipFill>
          <a:blip r:embed="rId1"/>
          <a:stretch>
            <a:fillRect/>
          </a:stretch>
        </p:blipFill>
        <p:spPr>
          <a:xfrm>
            <a:off x="0" y="-1"/>
            <a:ext cx="12192000" cy="6858000"/>
          </a:xfrm>
          <a:prstGeom prst="rect">
            <a:avLst/>
          </a:prstGeom>
        </p:spPr>
      </p:pic>
      <p:sp>
        <p:nvSpPr>
          <p:cNvPr id="30" name="矩形 3"/>
          <p:cNvSpPr/>
          <p:nvPr userDrawn="1"/>
        </p:nvSpPr>
        <p:spPr>
          <a:xfrm>
            <a:off x="0" y="1"/>
            <a:ext cx="12192000" cy="6857999"/>
          </a:xfrm>
          <a:prstGeom prst="rect">
            <a:avLst/>
          </a:prstGeom>
          <a:gradFill>
            <a:gsLst>
              <a:gs pos="10000">
                <a:schemeClr val="accent3"/>
              </a:gs>
              <a:gs pos="30000">
                <a:schemeClr val="accent2">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 Id="rId3" Type="http://schemas.openxmlformats.org/officeDocument/2006/relationships/image" Target="../media/image7.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8015014004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宪法宣誓制度演示课件\n## 1.宪法宣誓制度的起源与发展\n### 1.1宪法宣誓制度的起源背景\n### 1.2宪法宣誓制度的发展历程\n### 1.3宪法宣誓制度的国际比较\n## 2.宪法宣誓制度的核心内容\n### 2.1宪法宣誓制度的定义与意义\n### 2.2宪法宣誓制度的主要内容\n### 2.3宪法宣誓制度的实施程序\n## 3.宪法宣誓制度的实施效果\n### 3.1宪法宣誓制度对宪法实施的促进作用\n### 3.2宪法宣誓制度对公民宪法意识的影响\n### 3.3宪法宣誓制度在实践中的问题与完善\n## 4.宪法宣誓制度的案例分析\n### 4.1国内外宪法宣誓制度的实施案例\n### 4.2宪法宣誓制度在不同国家的差异与借鉴\n### 4.3宪法宣誓制度在特定领域的应用与启示\n## 5.宪法宣誓制度的未来展望\n### 5.1宪法宣誓制度的发展趋势与挑战\n### 5.2宪法宣誓制度在我国宪政建设中的重要作用\n### 5.3如何进一步完善宪法宣誓制度\n&quot;,&quot;templateId&quot;:&quot;kdjzibeon3repy5ay4ip9akz5h&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2698" y="5140683"/>
            <a:ext cx="11360150" cy="1301750"/>
          </a:xfrm>
        </p:spPr>
        <p:txBody>
          <a:bodyPr vert="horz" wrap="square" lIns="91440" tIns="45720" rIns="91440" bIns="45720" anchor="t">
            <a:spAutoFit/>
          </a:bodyPr>
          <a:lstStyle/>
          <a:p>
            <a:pPr>
              <a:buNone/>
            </a:pPr>
            <a:r>
              <a:rPr lang="zh-CN" sz="7900"/>
              <a:t>宪法宣誓制度演示课件</a:t>
            </a:r>
            <a:endParaRPr/>
          </a:p>
        </p:txBody>
      </p:sp>
      <p:sp>
        <p:nvSpPr>
          <p:cNvPr id="3" name="文本占位符 3"/>
          <p:cNvSpPr>
            <a:spLocks noGrp="1"/>
          </p:cNvSpPr>
          <p:nvPr>
            <p:ph type="body" sz="quarter" idx="10"/>
          </p:nvPr>
        </p:nvSpPr>
        <p:spPr>
          <a:xfrm>
            <a:off x="392698" y="4448586"/>
            <a:ext cx="9226550" cy="647700"/>
          </a:xfrm>
        </p:spPr>
        <p:txBody>
          <a:bodyPr/>
          <a:lstStyle/>
          <a:p>
            <a:r>
              <a:rPr lang="en-US"/>
              <a:t> </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5"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0" name="" descr="{&quot;isTemplate&quot;:true,&quot;type&quot;:2}"/>
        <p:cNvGrpSpPr/>
        <p:nvPr/>
      </p:nvGrpSpPr>
      <p:grpSpPr>
        <a:xfrm>
          <a:off x="0" y="0"/>
          <a:ext cx="0" cy="0"/>
        </a:xfrm>
      </p:grpSpPr>
      <p:sp>
        <p:nvSpPr>
          <p:cNvPr id="131" name="标题 1" descr="{&quot;isTemplate&quot;:true,&quot;type&quot;:&quot;title&quot;,&quot;canOmit&quot;:false,&quot;range&quot;:0}"/>
          <p:cNvSpPr txBox="1"/>
          <p:nvPr/>
        </p:nvSpPr>
        <p:spPr>
          <a:xfrm>
            <a:off x="392698" y="4923294"/>
            <a:ext cx="11215502"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6000"/>
              <a:t>宪法宣誓制度的起源与发展</a:t>
            </a:r>
            <a:endParaRPr/>
          </a:p>
        </p:txBody>
      </p:sp>
      <p:sp>
        <p:nvSpPr>
          <p:cNvPr id="132"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5" name="" descr="{&quot;isTemplate&quot;:true,&quot;type&quot;:3}"/>
        <p:cNvGrpSpPr/>
        <p:nvPr/>
      </p:nvGrpSpPr>
      <p:grpSpPr>
        <a:xfrm>
          <a:off x="0" y="0"/>
          <a:ext cx="0" cy="0"/>
        </a:xfrm>
      </p:grpSpPr>
      <p:grpSp>
        <p:nvGrpSpPr>
          <p:cNvPr id="176"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177" name="Group 9"/>
            <p:cNvGrpSpPr/>
            <p:nvPr/>
          </p:nvGrpSpPr>
          <p:grpSpPr>
            <a:xfrm>
              <a:off x="5982796" y="1521950"/>
              <a:ext cx="5687135" cy="1523479"/>
              <a:chOff x="5982796" y="1521950"/>
              <a:chExt cx="5687135" cy="1523479"/>
            </a:xfrm>
          </p:grpSpPr>
          <p:sp>
            <p:nvSpPr>
              <p:cNvPr id="178"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社会契约论的兴起</a:t>
                </a:r>
                <a:endParaRPr/>
              </a:p>
            </p:txBody>
          </p:sp>
          <p:sp>
            <p:nvSpPr>
              <p:cNvPr id="179"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17世纪，社会契约论逐渐成为西方政治思想的主流，认为政府权力来源于人民，人民有权利选择代表自己的政府。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18世纪，美国独立战争和法国大革命爆发，社会契约论成为推动民主制度发展的重要理论。</a:t>
                </a:r>
                <a:endParaRPr/>
              </a:p>
            </p:txBody>
          </p:sp>
        </p:grpSp>
        <p:grpSp>
          <p:nvGrpSpPr>
            <p:cNvPr id="180" name="Group 2"/>
            <p:cNvGrpSpPr/>
            <p:nvPr/>
          </p:nvGrpSpPr>
          <p:grpSpPr>
            <a:xfrm>
              <a:off x="5982796" y="3170591"/>
              <a:ext cx="5783287" cy="1523479"/>
              <a:chOff x="5982796" y="3170591"/>
              <a:chExt cx="5783287" cy="1523479"/>
            </a:xfrm>
          </p:grpSpPr>
          <p:sp>
            <p:nvSpPr>
              <p:cNvPr id="181"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宪法对国家政治生活的规范</a:t>
                </a:r>
                <a:endParaRPr/>
              </a:p>
            </p:txBody>
          </p:sp>
          <p:sp>
            <p:nvSpPr>
              <p:cNvPr id="182"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19世纪，随着宪法国家的兴起，宪法成为规范国家政治生活的基本法律。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宪法宣誓制度作为宪法实施的一种方式，旨在强调宪法的权威和国家公职人员的责任。</a:t>
                </a:r>
                <a:endParaRPr/>
              </a:p>
            </p:txBody>
          </p:sp>
        </p:grpSp>
        <p:grpSp>
          <p:nvGrpSpPr>
            <p:cNvPr id="183" name="Group 5"/>
            <p:cNvGrpSpPr/>
            <p:nvPr/>
          </p:nvGrpSpPr>
          <p:grpSpPr>
            <a:xfrm>
              <a:off x="5982796" y="4823246"/>
              <a:ext cx="5783287" cy="1523479"/>
              <a:chOff x="5982796" y="4823246"/>
              <a:chExt cx="5783287" cy="1523479"/>
            </a:xfrm>
          </p:grpSpPr>
          <p:sp>
            <p:nvSpPr>
              <p:cNvPr id="184"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国际公约和外国经验的影响</a:t>
                </a:r>
                <a:endParaRPr/>
              </a:p>
            </p:txBody>
          </p:sp>
          <p:sp>
            <p:nvSpPr>
              <p:cNvPr id="185"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20世纪，一些国际组织和国家开始实行宪法宣誓制度，如欧洲理事会、法国等。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21世纪初，中国、俄罗斯等国家也相继实行宪法宣誓制度，体现了国际社会对宪法宣誓制度的认同。</a:t>
                </a:r>
                <a:endParaRPr/>
              </a:p>
            </p:txBody>
          </p:sp>
        </p:grpSp>
      </p:grpSp>
      <p:pic>
        <p:nvPicPr>
          <p:cNvPr id="186"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187"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宪法宣誓制度的起源背景</a:t>
            </a:r>
            <a:endParaRPr lang="en-US" altLang="zh-CN" sz="2800" b="1">
              <a:latin typeface="+mj-ea"/>
              <a:ea typeface="+mj-ea"/>
            </a:endParaRPr>
          </a:p>
        </p:txBody>
      </p:sp>
      <p:sp>
        <p:nvSpPr>
          <p:cNvPr id="188"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189"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190"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1" name="" descr="{&quot;isTemplate&quot;:true,&quot;type&quot;:3}"/>
        <p:cNvGrpSpPr/>
        <p:nvPr/>
      </p:nvGrpSpPr>
      <p:grpSpPr>
        <a:xfrm>
          <a:off x="0" y="0"/>
          <a:ext cx="0" cy="0"/>
        </a:xfrm>
      </p:grpSpPr>
      <p:pic>
        <p:nvPicPr>
          <p:cNvPr id="192"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193"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194" name="Group 2"/>
            <p:cNvGrpSpPr/>
            <p:nvPr/>
          </p:nvGrpSpPr>
          <p:grpSpPr>
            <a:xfrm>
              <a:off x="5982796" y="3116804"/>
              <a:ext cx="5783287" cy="1610798"/>
              <a:chOff x="5982796" y="3116804"/>
              <a:chExt cx="5783287" cy="1610798"/>
            </a:xfrm>
          </p:grpSpPr>
          <p:sp>
            <p:nvSpPr>
              <p:cNvPr id="195"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欧洲大陆的萌芽</a:t>
                </a:r>
                <a:endParaRPr/>
              </a:p>
            </p:txBody>
          </p:sp>
          <p:sp>
            <p:nvSpPr>
              <p:cNvPr id="196"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18世纪末，法国大革命期间，实行官员宣誓制度，要求官员宣誓效忠宪法。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19世纪，比利时、荷兰等国家也实行宪法宣誓制度，作为官员就职的必要程序。</a:t>
                </a:r>
                <a:endParaRPr/>
              </a:p>
            </p:txBody>
          </p:sp>
        </p:grpSp>
        <p:grpSp>
          <p:nvGrpSpPr>
            <p:cNvPr id="197" name="Group 5"/>
            <p:cNvGrpSpPr/>
            <p:nvPr/>
          </p:nvGrpSpPr>
          <p:grpSpPr>
            <a:xfrm>
              <a:off x="5982796" y="4769459"/>
              <a:ext cx="5783287" cy="1610798"/>
              <a:chOff x="5982796" y="4769459"/>
              <a:chExt cx="5783287" cy="1610798"/>
            </a:xfrm>
          </p:grpSpPr>
          <p:sp>
            <p:nvSpPr>
              <p:cNvPr id="198"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英美国家的实践</a:t>
                </a:r>
                <a:endParaRPr/>
              </a:p>
            </p:txBody>
          </p:sp>
          <p:sp>
            <p:nvSpPr>
              <p:cNvPr id="199"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19世纪，英国实行议会宣誓制度，要求议员宣誓效忠国家宪法。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20世纪，美国实行宪法宣誓制度，要求联邦官员和法官宣誓捍卫宪法。</a:t>
                </a:r>
                <a:endParaRPr/>
              </a:p>
            </p:txBody>
          </p:sp>
        </p:grpSp>
        <p:grpSp>
          <p:nvGrpSpPr>
            <p:cNvPr id="200" name="Group 407"/>
            <p:cNvGrpSpPr/>
            <p:nvPr/>
          </p:nvGrpSpPr>
          <p:grpSpPr>
            <a:xfrm>
              <a:off x="5982796" y="1468163"/>
              <a:ext cx="5700871" cy="1610798"/>
              <a:chOff x="5982796" y="1468163"/>
              <a:chExt cx="5700871" cy="1610798"/>
            </a:xfrm>
          </p:grpSpPr>
          <p:sp>
            <p:nvSpPr>
              <p:cNvPr id="201"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中国的发展</a:t>
                </a:r>
                <a:endParaRPr/>
              </a:p>
            </p:txBody>
          </p:sp>
          <p:sp>
            <p:nvSpPr>
              <p:cNvPr id="202"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21世纪初，中国实行宪法宣誓制度，要求各级人民代表大会及其常务委员会任命的国家工作人员宣誓效忠宪法。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2018年，中国宪法修正案将宪法宣誓制度纳入宪法，为宪法宣誓制度提供宪法依据。</a:t>
                </a:r>
                <a:endParaRPr/>
              </a:p>
            </p:txBody>
          </p:sp>
        </p:grpSp>
      </p:grpSp>
      <p:sp>
        <p:nvSpPr>
          <p:cNvPr id="20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宪法宣誓制度的发展历程</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4" name="" descr="{&quot;isTemplate&quot;:true,&quot;type&quot;:3}"/>
        <p:cNvGrpSpPr/>
        <p:nvPr/>
      </p:nvGrpSpPr>
      <p:grpSpPr>
        <a:xfrm>
          <a:off x="0" y="0"/>
          <a:ext cx="0" cy="0"/>
        </a:xfrm>
      </p:grpSpPr>
      <p:pic>
        <p:nvPicPr>
          <p:cNvPr id="205"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206"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207" name="Group 2"/>
            <p:cNvGrpSpPr/>
            <p:nvPr/>
          </p:nvGrpSpPr>
          <p:grpSpPr>
            <a:xfrm>
              <a:off x="5982796" y="3116804"/>
              <a:ext cx="5783287" cy="1610798"/>
              <a:chOff x="5982796" y="3116804"/>
              <a:chExt cx="5783287" cy="1610798"/>
            </a:xfrm>
          </p:grpSpPr>
          <p:sp>
            <p:nvSpPr>
              <p:cNvPr id="208"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宣誓主体的比较</a:t>
                </a:r>
                <a:endParaRPr/>
              </a:p>
            </p:txBody>
          </p:sp>
          <p:sp>
            <p:nvSpPr>
              <p:cNvPr id="209"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欧洲大陆国家通常要求政府官员、议员和法官宣誓效忠宪法。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英美国家通常要求联邦官员和法官宣誓捍卫宪法。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中国实行宪法宣誓制度，要求各级人民代表大会及其常务委员会任命的国家工作人员宣誓效忠宪法。</a:t>
                </a:r>
                <a:endParaRPr/>
              </a:p>
            </p:txBody>
          </p:sp>
        </p:grpSp>
        <p:grpSp>
          <p:nvGrpSpPr>
            <p:cNvPr id="210" name="Group 5"/>
            <p:cNvGrpSpPr/>
            <p:nvPr/>
          </p:nvGrpSpPr>
          <p:grpSpPr>
            <a:xfrm>
              <a:off x="5982796" y="4769459"/>
              <a:ext cx="5783287" cy="1610798"/>
              <a:chOff x="5982796" y="4769459"/>
              <a:chExt cx="5783287" cy="1610798"/>
            </a:xfrm>
          </p:grpSpPr>
          <p:sp>
            <p:nvSpPr>
              <p:cNvPr id="211"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宣誓内容的比较</a:t>
                </a:r>
                <a:endParaRPr/>
              </a:p>
            </p:txBody>
          </p:sp>
          <p:sp>
            <p:nvSpPr>
              <p:cNvPr id="212"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欧洲大陆国家和英美国家通常要求宣誓人捍卫宪法原则，维护宪法秩序。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中国宪法宣誓制度要求宣誓人忠实执行宪法法律，积极履行法定职责，忠于祖国、忠于人民，恪尽职守、廉洁奉公，接受人民监督。</a:t>
                </a:r>
                <a:endParaRPr/>
              </a:p>
            </p:txBody>
          </p:sp>
        </p:grpSp>
        <p:grpSp>
          <p:nvGrpSpPr>
            <p:cNvPr id="213" name="Group 407"/>
            <p:cNvGrpSpPr/>
            <p:nvPr/>
          </p:nvGrpSpPr>
          <p:grpSpPr>
            <a:xfrm>
              <a:off x="5982796" y="1468163"/>
              <a:ext cx="5700871" cy="1610798"/>
              <a:chOff x="5982796" y="1468163"/>
              <a:chExt cx="5700871" cy="1610798"/>
            </a:xfrm>
          </p:grpSpPr>
          <p:sp>
            <p:nvSpPr>
              <p:cNvPr id="214"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宣誓程序的比较</a:t>
                </a:r>
                <a:endParaRPr/>
              </a:p>
            </p:txBody>
          </p:sp>
          <p:sp>
            <p:nvSpPr>
              <p:cNvPr id="215"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欧洲大陆国家和英美国家通常在就职仪式上进行宣誓，宣誓人需公开宣誓。</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中国宪法宣誓制度要求在任命后进行宣誓，宣誓人可选择公开宣誓或秘密宣誓。</a:t>
                </a:r>
                <a:endParaRPr/>
              </a:p>
            </p:txBody>
          </p:sp>
        </p:grpSp>
      </p:grpSp>
      <p:sp>
        <p:nvSpPr>
          <p:cNvPr id="21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宪法宣誓制度的国际比较</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7" name="" descr="{&quot;isTemplate&quot;:true,&quot;type&quot;:2}"/>
        <p:cNvGrpSpPr/>
        <p:nvPr/>
      </p:nvGrpSpPr>
      <p:grpSpPr>
        <a:xfrm>
          <a:off x="0" y="0"/>
          <a:ext cx="0" cy="0"/>
        </a:xfrm>
      </p:grpSpPr>
      <p:sp>
        <p:nvSpPr>
          <p:cNvPr id="218" name="标题 1" descr="{&quot;isTemplate&quot;:true,&quot;type&quot;:&quot;title&quot;,&quot;canOmit&quot;:false,&quot;range&quot;:0}"/>
          <p:cNvSpPr txBox="1"/>
          <p:nvPr/>
        </p:nvSpPr>
        <p:spPr>
          <a:xfrm>
            <a:off x="392698" y="4923294"/>
            <a:ext cx="11215502"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6600"/>
              <a:t>宪法宣誓制度的核心内容</a:t>
            </a:r>
            <a:endParaRPr/>
          </a:p>
        </p:txBody>
      </p:sp>
      <p:sp>
        <p:nvSpPr>
          <p:cNvPr id="21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0" name="" descr="{&quot;isTemplate&quot;:true,&quot;type&quot;:3}"/>
        <p:cNvGrpSpPr/>
        <p:nvPr/>
      </p:nvGrpSpPr>
      <p:grpSpPr>
        <a:xfrm>
          <a:off x="0" y="0"/>
          <a:ext cx="0" cy="0"/>
        </a:xfrm>
      </p:grpSpPr>
      <p:sp>
        <p:nvSpPr>
          <p:cNvPr id="22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宪法宣誓制度的定义与意义</a:t>
            </a:r>
            <a:endParaRPr lang="en-US" altLang="zh-CN" sz="2800" b="1">
              <a:latin typeface="+mj-ea"/>
              <a:ea typeface="+mj-ea"/>
            </a:endParaRPr>
          </a:p>
        </p:txBody>
      </p:sp>
      <p:grpSp>
        <p:nvGrpSpPr>
          <p:cNvPr id="222"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23" name=""/>
            <p:cNvGrpSpPr/>
            <p:nvPr/>
          </p:nvGrpSpPr>
          <p:grpSpPr>
            <a:xfrm>
              <a:off x="660399" y="2074672"/>
              <a:ext cx="5100082" cy="4536540"/>
              <a:chOff x="660399" y="2074672"/>
              <a:chExt cx="5100082" cy="4536540"/>
            </a:xfrm>
          </p:grpSpPr>
          <p:sp>
            <p:nvSpPr>
              <p:cNvPr id="224"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25"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定义</a:t>
                </a:r>
                <a:endParaRPr lang="en-US" altLang="zh-CN" sz="2000" b="1">
                  <a:latin typeface="Microsoft YaHei" panose="020b0503020204020204" pitchFamily="34" charset="-122"/>
                  <a:ea typeface="Microsoft YaHei" panose="020b0503020204020204" pitchFamily="34" charset="-122"/>
                </a:endParaRPr>
              </a:p>
            </p:txBody>
          </p:sp>
          <p:sp>
            <p:nvSpPr>
              <p:cNvPr id="226"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宪法宣誓制度是指国家公职人员就职时，公开向宪法宣誓，表达自己忠于宪法、维护宪法权威的承诺。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宪法宣誓制度是宪法实施的一种方式，旨在强调宪法的权威和国家公职人员的责任。</a:t>
                </a:r>
                <a:endParaRPr/>
              </a:p>
            </p:txBody>
          </p:sp>
          <p:pic>
            <p:nvPicPr>
              <p:cNvPr id="227"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28" name=""/>
            <p:cNvGrpSpPr/>
            <p:nvPr/>
          </p:nvGrpSpPr>
          <p:grpSpPr>
            <a:xfrm>
              <a:off x="6431519" y="2074672"/>
              <a:ext cx="5100082" cy="4536540"/>
              <a:chOff x="660399" y="2074672"/>
              <a:chExt cx="5100082" cy="4536540"/>
            </a:xfrm>
          </p:grpSpPr>
          <p:sp>
            <p:nvSpPr>
              <p:cNvPr id="229"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30"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意义</a:t>
                </a:r>
                <a:endParaRPr lang="en-US" altLang="zh-CN" sz="2000" b="1">
                  <a:latin typeface="Microsoft YaHei" panose="020b0503020204020204" pitchFamily="34" charset="-122"/>
                  <a:ea typeface="Microsoft YaHei" panose="020b0503020204020204" pitchFamily="34" charset="-122"/>
                </a:endParaRPr>
              </a:p>
            </p:txBody>
          </p:sp>
          <p:sp>
            <p:nvSpPr>
              <p:cNvPr id="231"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增强宪法意识，提高国家公职人员的宪法素养。</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强调宪法权威，维护国家法制的统一和尊严。</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履行宪法责任，促进国家公职人员依法履行职责。</a:t>
                </a:r>
                <a:endParaRPr/>
              </a:p>
            </p:txBody>
          </p:sp>
          <p:pic>
            <p:nvPicPr>
              <p:cNvPr id="232"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3" name="" descr="{&quot;isTemplate&quot;:true,&quot;type&quot;:3}"/>
        <p:cNvGrpSpPr/>
        <p:nvPr/>
      </p:nvGrpSpPr>
      <p:grpSpPr>
        <a:xfrm>
          <a:off x="0" y="0"/>
          <a:ext cx="0" cy="0"/>
        </a:xfrm>
      </p:grpSpPr>
      <p:grpSp>
        <p:nvGrpSpPr>
          <p:cNvPr id="234"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235" name=""/>
            <p:cNvGrpSpPr/>
            <p:nvPr/>
          </p:nvGrpSpPr>
          <p:grpSpPr>
            <a:xfrm>
              <a:off x="4252327" y="1207692"/>
              <a:ext cx="8485777" cy="1440001"/>
              <a:chOff x="4252327" y="1207692"/>
              <a:chExt cx="8485777" cy="1440001"/>
            </a:xfrm>
          </p:grpSpPr>
          <p:sp>
            <p:nvSpPr>
              <p:cNvPr id="236"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37"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宣誓主体</a:t>
                </a:r>
                <a:endParaRPr lang="en-US" altLang="zh-CN" sz="2000" b="1">
                  <a:latin typeface="Microsoft YaHei" panose="020b0503020204020204" pitchFamily="34" charset="-122"/>
                  <a:ea typeface="Microsoft YaHei" panose="020b0503020204020204" pitchFamily="34" charset="-122"/>
                </a:endParaRPr>
              </a:p>
            </p:txBody>
          </p:sp>
          <p:sp>
            <p:nvSpPr>
              <p:cNvPr id="238"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国家人民代表大会及其常务委员会任命的国家工作人员。</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政府官员、法官、检察官等行使公权力的公职人员。</a:t>
                </a:r>
                <a:endParaRPr/>
              </a:p>
            </p:txBody>
          </p:sp>
          <p:pic>
            <p:nvPicPr>
              <p:cNvPr id="239"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240" name=""/>
            <p:cNvGrpSpPr/>
            <p:nvPr/>
          </p:nvGrpSpPr>
          <p:grpSpPr>
            <a:xfrm>
              <a:off x="4252325" y="2998393"/>
              <a:ext cx="8485779" cy="1440000"/>
              <a:chOff x="4252325" y="2998393"/>
              <a:chExt cx="8485779" cy="1440000"/>
            </a:xfrm>
          </p:grpSpPr>
          <p:sp>
            <p:nvSpPr>
              <p:cNvPr id="241"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2"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宣誓内容</a:t>
                </a:r>
                <a:endParaRPr lang="en-US" altLang="zh-CN" sz="2000" b="1">
                  <a:latin typeface="Microsoft YaHei" panose="020b0503020204020204" pitchFamily="34" charset="-122"/>
                  <a:ea typeface="Microsoft YaHei" panose="020b0503020204020204" pitchFamily="34" charset="-122"/>
                </a:endParaRPr>
              </a:p>
            </p:txBody>
          </p:sp>
          <p:sp>
            <p:nvSpPr>
              <p:cNvPr id="243"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宣誓人需表达自己忠于宪法、维护宪法权威的承诺。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宣誓人需承诺忠实执行宪法法律，积极履行法定职责，忠于祖国、忠于人民，恪尽职守、廉洁奉公，接受人民监督。</a:t>
                </a:r>
                <a:endParaRPr/>
              </a:p>
            </p:txBody>
          </p:sp>
          <p:pic>
            <p:nvPicPr>
              <p:cNvPr id="244"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245" name=""/>
            <p:cNvGrpSpPr/>
            <p:nvPr/>
          </p:nvGrpSpPr>
          <p:grpSpPr>
            <a:xfrm>
              <a:off x="4252323" y="4789093"/>
              <a:ext cx="8485781" cy="1440002"/>
              <a:chOff x="4252323" y="4789093"/>
              <a:chExt cx="8485781" cy="1440002"/>
            </a:xfrm>
          </p:grpSpPr>
          <p:sp>
            <p:nvSpPr>
              <p:cNvPr id="246"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7"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宣誓程序</a:t>
                </a:r>
                <a:endParaRPr lang="en-US" altLang="zh-CN" sz="2000" b="1">
                  <a:latin typeface="Microsoft YaHei" panose="020b0503020204020204" pitchFamily="34" charset="-122"/>
                  <a:ea typeface="Microsoft YaHei" panose="020b0503020204020204" pitchFamily="34" charset="-122"/>
                </a:endParaRPr>
              </a:p>
            </p:txBody>
          </p:sp>
          <p:sp>
            <p:nvSpPr>
              <p:cNvPr id="248"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宣誓人需在任命后进行宣誓。</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宣誓人可选择公开宣誓或秘密宣誓。</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宣誓仪式由人民代表大会及其常务委员会、政府、法院、检察院等组织举行。</a:t>
                </a:r>
                <a:endParaRPr/>
              </a:p>
            </p:txBody>
          </p:sp>
          <p:pic>
            <p:nvPicPr>
              <p:cNvPr id="249"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250"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宪法宣誓制度的主要内容</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1" name="" descr="{&quot;isTemplate&quot;:true,&quot;type&quot;:3}"/>
        <p:cNvGrpSpPr/>
        <p:nvPr/>
      </p:nvGrpSpPr>
      <p:grpSpPr>
        <a:xfrm>
          <a:off x="0" y="0"/>
          <a:ext cx="0" cy="0"/>
        </a:xfrm>
      </p:grpSpPr>
      <p:pic>
        <p:nvPicPr>
          <p:cNvPr id="252" name="Picture 3" descr="{&quot;isTemplate&quot;:true,&quot;type&quot;:&quot;image&quot;,&quot;canOmit&quot;:false,&quot;range&quot;:0}"/>
          <p:cNvPicPr>
            <a:picLocks noChangeAspect="1"/>
          </p:cNvPicPr>
          <p:nvPr/>
        </p:nvPicPr>
        <p:blipFill>
          <a:blip r:embed="rId2"/>
          <a:srcRect l="21875" r="21875"/>
          <a:stretch>
            <a:fillRect/>
          </a:stretch>
        </p:blipFill>
        <p:spPr>
          <a:xfrm>
            <a:off x="315750" y="1584357"/>
            <a:ext cx="4575952" cy="4575952"/>
          </a:xfrm>
          <a:prstGeom prst="ellipse">
            <a:avLst/>
          </a:prstGeom>
        </p:spPr>
      </p:pic>
      <p:grpSp>
        <p:nvGrpSpPr>
          <p:cNvPr id="253" name="" descr="{&quot;isTemplate&quot;:true,&quot;type&quot;:&quot;list&quot;,&quot;canOmit&quot;:false,&quot;minItemsCount&quot;:-1,&quot;scalable&quot;:false,&quot;alignment&quot;:&quot;left&quot;,&quot;alignmentVertical&quot;:&quot;top&quot;}"/>
          <p:cNvGrpSpPr/>
          <p:nvPr/>
        </p:nvGrpSpPr>
        <p:grpSpPr>
          <a:xfrm>
            <a:off x="5582412" y="1807048"/>
            <a:ext cx="5629118" cy="4659814"/>
            <a:chOff x="5582412" y="1807048"/>
            <a:chExt cx="5629118" cy="4659814"/>
          </a:xfrm>
        </p:grpSpPr>
        <p:grpSp>
          <p:nvGrpSpPr>
            <p:cNvPr id="254" name="组合 3"/>
            <p:cNvGrpSpPr/>
            <p:nvPr/>
          </p:nvGrpSpPr>
          <p:grpSpPr>
            <a:xfrm>
              <a:off x="5582412" y="1807048"/>
              <a:ext cx="5629117" cy="1487888"/>
              <a:chOff x="571500" y="1815543"/>
              <a:chExt cx="5629117" cy="1487888"/>
            </a:xfrm>
          </p:grpSpPr>
          <p:sp>
            <p:nvSpPr>
              <p:cNvPr id="255"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宣誓任命</a:t>
                </a:r>
                <a:endParaRPr lang="en-US" b="1">
                  <a:solidFill>
                    <a:schemeClr val="accent1">
                      <a:alpha val="100000"/>
                    </a:schemeClr>
                  </a:solidFill>
                  <a:latin typeface="微软雅黑"/>
                  <a:ea typeface="微软雅黑"/>
                </a:endParaRPr>
              </a:p>
            </p:txBody>
          </p:sp>
          <p:sp>
            <p:nvSpPr>
              <p:cNvPr id="256" name="Tencent" descr="{&quot;isTemplate&quot;:true,&quot;type&quot;:&quot;content&quot;,&quot;canOmit&quot;:false,&quot;range&quot;:0}"/>
              <p:cNvSpPr/>
              <p:nvPr/>
            </p:nvSpPr>
            <p:spPr>
              <a:xfrm>
                <a:off x="1406367"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国家人民代表大会及其常务委员会任命国家工作人员后，通知宣誓人进行宪法宣誓。</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宣誓人需在接到通知后的规定时间内进行宣誓。</a:t>
                </a:r>
                <a:endParaRPr/>
              </a:p>
            </p:txBody>
          </p:sp>
          <p:sp>
            <p:nvSpPr>
              <p:cNvPr id="257" name="椭圆 6"/>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258" name="组合 7"/>
            <p:cNvGrpSpPr/>
            <p:nvPr/>
          </p:nvGrpSpPr>
          <p:grpSpPr>
            <a:xfrm>
              <a:off x="5582412" y="3393011"/>
              <a:ext cx="5629118" cy="1487888"/>
              <a:chOff x="571500" y="1815543"/>
              <a:chExt cx="5629118" cy="1487888"/>
            </a:xfrm>
          </p:grpSpPr>
          <p:sp>
            <p:nvSpPr>
              <p:cNvPr id="259"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宣誓仪式</a:t>
                </a:r>
                <a:endParaRPr lang="en-US" b="1">
                  <a:solidFill>
                    <a:schemeClr val="accent1">
                      <a:alpha val="100000"/>
                    </a:schemeClr>
                  </a:solidFill>
                  <a:latin typeface="微软雅黑"/>
                  <a:ea typeface="微软雅黑"/>
                </a:endParaRPr>
              </a:p>
            </p:txBody>
          </p:sp>
          <p:sp>
            <p:nvSpPr>
              <p:cNvPr id="260"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宣誓仪式在人民代表大会及其常务委员会、政府、法院、检察院等组织的举行。</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宣誓人需公开宣誓，或根据法律规定进行秘密宣誓。</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宣誓仪式由组织负责人主持，见证人进行监督。</a:t>
                </a:r>
                <a:endParaRPr/>
              </a:p>
            </p:txBody>
          </p:sp>
          <p:sp>
            <p:nvSpPr>
              <p:cNvPr id="261" name="椭圆 10"/>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262" name="组合 11"/>
            <p:cNvGrpSpPr/>
            <p:nvPr/>
          </p:nvGrpSpPr>
          <p:grpSpPr>
            <a:xfrm>
              <a:off x="5582412" y="4978974"/>
              <a:ext cx="5629118" cy="1487888"/>
              <a:chOff x="571500" y="1815543"/>
              <a:chExt cx="5629118" cy="1487888"/>
            </a:xfrm>
          </p:grpSpPr>
          <p:sp>
            <p:nvSpPr>
              <p:cNvPr id="263" name="Tencent" descr="{&quot;isTemplate&quot;:true,&quot;type&quot;:&quot;title&quot;,&quot;canOmit&quot;:false,&quot;range&quot;:0}"/>
              <p:cNvSpPr/>
              <p:nvPr/>
            </p:nvSpPr>
            <p:spPr>
              <a:xfrm>
                <a:off x="1406368" y="1822082"/>
                <a:ext cx="463434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宣誓结果</a:t>
                </a:r>
                <a:endParaRPr lang="en-US" b="1">
                  <a:solidFill>
                    <a:schemeClr val="accent1">
                      <a:alpha val="100000"/>
                    </a:schemeClr>
                  </a:solidFill>
                  <a:latin typeface="微软雅黑"/>
                  <a:ea typeface="微软雅黑"/>
                </a:endParaRPr>
              </a:p>
            </p:txBody>
          </p:sp>
          <p:sp>
            <p:nvSpPr>
              <p:cNvPr id="264"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宣誓人宣誓后，由组织负责人向宣誓人颁发宪法宣誓证书。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宣誓人未按照规定进行宣誓的，按照法律规定承担相应法律责任。</a:t>
                </a:r>
                <a:endParaRPr/>
              </a:p>
            </p:txBody>
          </p:sp>
          <p:sp>
            <p:nvSpPr>
              <p:cNvPr id="265" name="椭圆 14"/>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26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宪法宣誓制度的实施程序</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215502"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6600"/>
              <a:t>宪法宣誓制度的实施效果</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sp>
        <p:nvSpPr>
          <p:cNvPr id="1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宪法宣誓制度对宪法实施的促进作用</a:t>
            </a:r>
            <a:endParaRPr lang="en-US" altLang="zh-CN" sz="2800" b="1">
              <a:latin typeface="+mj-ea"/>
              <a:ea typeface="+mj-ea"/>
            </a:endParaRPr>
          </a:p>
        </p:txBody>
      </p:sp>
      <p:grpSp>
        <p:nvGrpSpPr>
          <p:cNvPr id="12" name="" descr="{&quot;isTemplate&quot;:true,&quot;type&quot;:&quot;list&quot;,&quot;alignment&quot;:&quot;left&quot;,&quot;alignmentVertical&quot;:&quot;top&quot;,&quot;canOmit&quot;:false,&quot;scalable&quot;:false,&quot;minItemsCount&quot;:-1}"/>
          <p:cNvGrpSpPr/>
          <p:nvPr/>
        </p:nvGrpSpPr>
        <p:grpSpPr>
          <a:xfrm>
            <a:off x="646709" y="2074672"/>
            <a:ext cx="10884892" cy="4063380"/>
            <a:chOff x="646709" y="2074672"/>
            <a:chExt cx="10884892" cy="4063380"/>
          </a:xfrm>
        </p:grpSpPr>
        <p:grpSp>
          <p:nvGrpSpPr>
            <p:cNvPr id="13" name=""/>
            <p:cNvGrpSpPr/>
            <p:nvPr/>
          </p:nvGrpSpPr>
          <p:grpSpPr>
            <a:xfrm>
              <a:off x="646709" y="2074672"/>
              <a:ext cx="3384000" cy="4063380"/>
              <a:chOff x="646710" y="2074672"/>
              <a:chExt cx="3384000" cy="4063380"/>
            </a:xfrm>
          </p:grpSpPr>
          <p:sp>
            <p:nvSpPr>
              <p:cNvPr id="14"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5"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增强宪法意识</a:t>
                </a:r>
                <a:endParaRPr lang="en-US" altLang="zh-CN" sz="2000" b="1">
                  <a:latin typeface="Microsoft YaHei" panose="020b0503020204020204" pitchFamily="34" charset="-122"/>
                  <a:ea typeface="Microsoft YaHei" panose="020b0503020204020204" pitchFamily="34" charset="-122"/>
                </a:endParaRPr>
              </a:p>
            </p:txBody>
          </p:sp>
          <p:sp>
            <p:nvSpPr>
              <p:cNvPr id="16"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通过宪法宣誓，国家公职人员更加明确自己的宪法责任，增强宪法意识。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有利于提高国家公职人员的宪法素养，促进宪法实施。</a:t>
                </a:r>
                <a:endParaRPr/>
              </a:p>
            </p:txBody>
          </p:sp>
          <p:pic>
            <p:nvPicPr>
              <p:cNvPr id="17" name="图片 11" descr="{&quot;isTemplate&quot;:true,&quot;type&quot;:&quot;image&quot;,&quot;canOmit&quot;:false}"/>
              <p:cNvPicPr>
                <a:picLocks noChangeAspect="1"/>
              </p:cNvPicPr>
              <p:nvPr/>
            </p:nvPicPr>
            <p:blipFill>
              <a:blip r:embed="rId2"/>
              <a:srcRect t="759" b="759"/>
              <a:stretch>
                <a:fillRect/>
              </a:stretch>
            </p:blipFill>
            <p:spPr>
              <a:xfrm>
                <a:off x="794414" y="2237798"/>
                <a:ext cx="3088592" cy="1710937"/>
              </a:xfrm>
              <a:prstGeom prst="rect">
                <a:avLst/>
              </a:prstGeom>
            </p:spPr>
          </p:pic>
        </p:grpSp>
        <p:grpSp>
          <p:nvGrpSpPr>
            <p:cNvPr id="18" name=""/>
            <p:cNvGrpSpPr/>
            <p:nvPr/>
          </p:nvGrpSpPr>
          <p:grpSpPr>
            <a:xfrm>
              <a:off x="4397155" y="2074672"/>
              <a:ext cx="3384000" cy="4063380"/>
              <a:chOff x="646710" y="2074672"/>
              <a:chExt cx="3384000" cy="4063380"/>
            </a:xfrm>
          </p:grpSpPr>
          <p:sp>
            <p:nvSpPr>
              <p:cNvPr id="19"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强调宪法权威</a:t>
                </a:r>
                <a:endParaRPr lang="en-US" altLang="zh-CN" sz="2000" b="1">
                  <a:latin typeface="Microsoft YaHei" panose="020b0503020204020204" pitchFamily="34" charset="-122"/>
                  <a:ea typeface="Microsoft YaHei" panose="020b0503020204020204" pitchFamily="34" charset="-122"/>
                </a:endParaRPr>
              </a:p>
            </p:txBody>
          </p:sp>
          <p:sp>
            <p:nvSpPr>
              <p:cNvPr id="21"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宪法宣誓制度有助于树立宪法权威，维护国家法制的统一和尊严。</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有利于提高国家公职人员对宪法的尊重和遵守程度，促进宪法实施。</a:t>
                </a:r>
                <a:endParaRPr/>
              </a:p>
            </p:txBody>
          </p:sp>
          <p:pic>
            <p:nvPicPr>
              <p:cNvPr id="22" name="图片 11" descr="{&quot;isTemplate&quot;:true,&quot;type&quot;:&quot;image&quot;,&quot;canOmit&quot;:false}"/>
              <p:cNvPicPr>
                <a:picLocks noChangeAspect="1"/>
              </p:cNvPicPr>
              <p:nvPr/>
            </p:nvPicPr>
            <p:blipFill>
              <a:blip r:embed="rId3"/>
              <a:srcRect t="759" b="759"/>
              <a:stretch>
                <a:fillRect/>
              </a:stretch>
            </p:blipFill>
            <p:spPr>
              <a:xfrm>
                <a:off x="794414" y="2237798"/>
                <a:ext cx="3088592" cy="1710937"/>
              </a:xfrm>
              <a:prstGeom prst="rect">
                <a:avLst/>
              </a:prstGeom>
            </p:spPr>
          </p:pic>
        </p:grpSp>
        <p:grpSp>
          <p:nvGrpSpPr>
            <p:cNvPr id="23" name=""/>
            <p:cNvGrpSpPr/>
            <p:nvPr/>
          </p:nvGrpSpPr>
          <p:grpSpPr>
            <a:xfrm>
              <a:off x="8147601" y="2074672"/>
              <a:ext cx="3384000" cy="4063380"/>
              <a:chOff x="646710" y="2074672"/>
              <a:chExt cx="3384000" cy="4063380"/>
            </a:xfrm>
          </p:grpSpPr>
          <p:sp>
            <p:nvSpPr>
              <p:cNvPr id="24"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5"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履行宪法责任</a:t>
                </a:r>
                <a:endParaRPr lang="en-US" altLang="zh-CN" sz="2000" b="1">
                  <a:latin typeface="Microsoft YaHei" panose="020b0503020204020204" pitchFamily="34" charset="-122"/>
                  <a:ea typeface="Microsoft YaHei" panose="020b0503020204020204" pitchFamily="34" charset="-122"/>
                </a:endParaRPr>
              </a:p>
            </p:txBody>
          </p:sp>
          <p:sp>
            <p:nvSpPr>
              <p:cNvPr id="26"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宪法宣誓制度要求国家公职人员忠实执行宪法法律，积极履行法定职责。</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有利于促进国家公职人员依法履行职责，促进宪法实施。</a:t>
                </a:r>
                <a:endParaRPr/>
              </a:p>
            </p:txBody>
          </p:sp>
          <p:pic>
            <p:nvPicPr>
              <p:cNvPr id="27" name="图片 11" descr="{&quot;isTemplate&quot;:true,&quot;type&quot;:&quot;image&quot;,&quot;canOmit&quot;:false}"/>
              <p:cNvPicPr>
                <a:picLocks noChangeAspect="1"/>
              </p:cNvPicPr>
              <p:nvPr/>
            </p:nvPicPr>
            <p:blipFill>
              <a:blip r:embed="rId4"/>
              <a:srcRect t="759" b="759"/>
              <a:stretch>
                <a:fillRect/>
              </a:stretch>
            </p:blipFill>
            <p:spPr>
              <a:xfrm>
                <a:off x="794414" y="2237798"/>
                <a:ext cx="3088592" cy="1710937"/>
              </a:xfrm>
              <a:prstGeom prst="rect">
                <a:avLst/>
              </a:prstGeom>
            </p:spPr>
          </p:pic>
        </p:gr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https://d.book118.com/328015014004006042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gray">
      <a:dk1>
        <a:srgbClr val="000000"/>
      </a:dk1>
      <a:lt1>
        <a:srgbClr val="FFFFFF"/>
      </a:lt1>
      <a:dk2>
        <a:srgbClr val="1A1D20"/>
      </a:dk2>
      <a:lt2>
        <a:srgbClr val="EFF1F2"/>
      </a:lt2>
      <a:accent1>
        <a:srgbClr val="5D6897"/>
      </a:accent1>
      <a:accent2>
        <a:srgbClr val="AFBFD5"/>
      </a:accent2>
      <a:accent3>
        <a:srgbClr val="7384B0"/>
      </a:accent3>
      <a:accent4>
        <a:srgbClr val="424E82"/>
      </a:accent4>
      <a:accent5>
        <a:srgbClr val="C0C9D8"/>
      </a:accent5>
      <a:accent6>
        <a:srgbClr val="7D8893"/>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宪法宣誓制度演示课件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2024-09-20T23:18:20.279</cp:lastPrinted>
  <dcterms:created xsi:type="dcterms:W3CDTF">2024-09-20T15:18:20Z</dcterms:created>
  <dcterms:modified xsi:type="dcterms:W3CDTF">2024-09-20T15:18:22Z</dcterms:modified>
</cp:coreProperties>
</file>