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5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4515E-A2FF-4793-898F-9741E2E2D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ACD13-02F1-439C-BB5B-25B461651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03203-5A89-4BC3-932A-87683D7C6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46489-11D9-4BB1-B8BD-40BEC0F86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B575E-A5E6-4DE8-BF98-3D239EB81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200B54-7E8B-4B19-A7F3-184252542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BDE22-E03F-41D7-8F7C-D450C1CF8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C131B-B760-4BAF-872A-BE5F2D723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3C290-C189-4FFA-8B4D-D8909D8CD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E1550-3EA4-4A30-96CE-5993E31B7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91812-68A0-4DC5-97D2-5D798174B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16026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质谱例题解析PPT课件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质谱技术简介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质谱例题解析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质谱技术解析难点及解决方法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质谱技术解析实例分析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质谱技术未来发展趋势和展望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质谱技术简介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质谱技术的定义和原理</a:t>
            </a:r>
            <a:endParaRPr lang="zh-CN" altLang="en-US"/>
          </a:p>
        </p:txBody>
      </p:sp>
      <p:sp>
        <p:nvSpPr>
          <p:cNvPr id="10491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质谱技术：一种通过测量离子的质量和电荷来鉴定物质的技术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质谱仪：用于测量离子质量和电荷的设备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应用：广泛应用于化学、生物、医学、环境等领域，用于分析样品的组成和结构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原理：利用高能量的电子或离子轰击样品，使样品中的原子或分子失去电子或离子，形成带电的离子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质谱技术的应用领域</a:t>
            </a:r>
            <a:endParaRPr lang="zh-CN" altLang="en-US"/>
          </a:p>
        </p:txBody>
      </p:sp>
      <p:sp>
        <p:nvSpPr>
          <p:cNvPr id="104919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生物医学领域：蛋白质组学、代谢组学、药物代谢研究等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环境科学领域：污染物检测、水质监测、大气污染研究等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食品安全领域：食品添加剂检测、农药残留检测、微生物检测等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材料科学领域：材料成分分析、材料性能研究、材料老化研究等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内容占位符 1"/>
          <p:cNvSpPr>
            <a:spLocks noGrp="1"/>
          </p:cNvSpPr>
          <p:nvPr>
            <p:ph idx="6"/>
          </p:nvPr>
        </p:nvSpPr>
        <p:spPr/>
        <p:txBody>
          <a:bodyPr>
            <a:normAutofit fontScale="83333" lnSpcReduction="10000"/>
          </a:bodyPr>
          <a:lstStyle/>
          <a:p>
            <a:r>
              <a:rPr lang="zh-CN" altLang="en-US"/>
              <a:t>1912年，英国物理学家J.J. Thomson提出质谱概念</a:t>
            </a:r>
            <a:endParaRPr lang="zh-CN" altLang="en-US"/>
          </a:p>
          <a:p>
            <a:r>
              <a:rPr lang="zh-CN" altLang="en-US"/>
              <a:t>1919年，美国物理学家***pton发明质谱仪</a:t>
            </a:r>
            <a:endParaRPr lang="zh-CN" altLang="en-US"/>
          </a:p>
          <a:p>
            <a:r>
              <a:rPr lang="zh-CN" altLang="en-US"/>
              <a:t>1946年，美国物理学家W.E. Lamb和R.C. Retherford发现质子磁矩</a:t>
            </a:r>
            <a:endParaRPr lang="zh-CN" altLang="en-US"/>
          </a:p>
          <a:p>
            <a:r>
              <a:rPr lang="zh-CN" altLang="en-US"/>
              <a:t>1953年，美国物理学家F.W. Aston发明质谱仪，获得诺贝尔化学奖</a:t>
            </a:r>
            <a:endParaRPr lang="zh-CN" altLang="en-US"/>
          </a:p>
          <a:p>
            <a:r>
              <a:rPr lang="zh-CN" altLang="en-US"/>
              <a:t>1960年代，质谱技术开始应用于生物医学领域</a:t>
            </a:r>
            <a:endParaRPr lang="zh-CN" altLang="en-US"/>
          </a:p>
          <a:p>
            <a:r>
              <a:rPr lang="zh-CN" altLang="en-US"/>
              <a:t>1970年代，质谱技术开始应用于环境科学领域</a:t>
            </a:r>
            <a:endParaRPr lang="zh-CN" altLang="en-US"/>
          </a:p>
          <a:p>
            <a:r>
              <a:rPr lang="zh-CN" altLang="en-US"/>
              <a:t>1980年代，质谱技术开始应用于材料科学领域</a:t>
            </a:r>
            <a:endParaRPr lang="zh-CN" altLang="en-US"/>
          </a:p>
          <a:p>
            <a:r>
              <a:rPr lang="zh-CN" altLang="en-US"/>
              <a:t>1990年代，质谱技术开始应用于食品安全领域</a:t>
            </a:r>
            <a:endParaRPr lang="zh-CN" altLang="en-US"/>
          </a:p>
          <a:p>
            <a:r>
              <a:rPr lang="zh-CN" altLang="en-US"/>
              <a:t>2000年代，质谱技术开始应用于药物研发领域</a:t>
            </a:r>
            <a:endParaRPr lang="zh-CN" altLang="en-US"/>
          </a:p>
          <a:p>
            <a:r>
              <a:rPr lang="zh-CN" altLang="en-US"/>
              <a:t>2010年代，质谱技术开始应用于精准医疗领域</a:t>
            </a:r>
            <a:endParaRPr lang="zh-CN" altLang="en-US"/>
          </a:p>
        </p:txBody>
      </p:sp>
      <p:sp>
        <p:nvSpPr>
          <p:cNvPr id="10492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质谱技术的发展历程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2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质谱例题解析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常见有机化合物质谱解析</a:t>
            </a:r>
            <a:endParaRPr lang="zh-CN" altLang="en-US"/>
          </a:p>
        </p:txBody>
      </p:sp>
      <p:sp>
        <p:nvSpPr>
          <p:cNvPr id="10493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质谱原理：通过测量离子的质量和电荷来鉴定化合物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质谱图：显示化合物的质荷比和相对丰度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解析步骤：确定化合物的质荷比，查找标准谱图库，确定化合物结构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常见有机化合物：如苯、甲苯、乙苯、丙苯等，其质谱解析方法有所不同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常见生物大分子质谱解析</a:t>
            </a:r>
            <a:endParaRPr lang="zh-CN" altLang="en-US"/>
          </a:p>
        </p:txBody>
      </p:sp>
      <p:sp>
        <p:nvSpPr>
          <p:cNvPr id="1049470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3025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标题"/>
          <p:cNvSpPr txBox="1"/>
          <p:nvPr>
            <p:custDataLst>
              <p:tags r:id="rId3"/>
            </p:custDataLst>
          </p:nvPr>
        </p:nvSpPr>
        <p:spPr>
          <a:xfrm>
            <a:off x="4533552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74" name="文本框 25"/>
          <p:cNvSpPr txBox="1"/>
          <p:nvPr>
            <p:custDataLst>
              <p:tags r:id="rId4"/>
            </p:custDataLst>
          </p:nvPr>
        </p:nvSpPr>
        <p:spPr>
          <a:xfrm>
            <a:off x="4533552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核酸质谱解析：通过质谱分析核酸的碱基序列和结构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76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242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标题"/>
          <p:cNvSpPr txBox="1"/>
          <p:nvPr>
            <p:custDataLst>
              <p:tags r:id="rId6"/>
            </p:custDataLst>
          </p:nvPr>
        </p:nvSpPr>
        <p:spPr>
          <a:xfrm>
            <a:off x="1805768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80" name="文本框 25"/>
          <p:cNvSpPr txBox="1"/>
          <p:nvPr>
            <p:custDataLst>
              <p:tags r:id="rId7"/>
            </p:custDataLst>
          </p:nvPr>
        </p:nvSpPr>
        <p:spPr>
          <a:xfrm>
            <a:off x="1805768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蛋白质质谱解析：通过质谱分析蛋白质的氨基酸序列和结构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82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592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标题"/>
          <p:cNvSpPr txBox="1"/>
          <p:nvPr>
            <p:custDataLst>
              <p:tags r:id="rId9"/>
            </p:custDataLst>
          </p:nvPr>
        </p:nvSpPr>
        <p:spPr>
          <a:xfrm>
            <a:off x="9989119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86" name="文本框 25"/>
          <p:cNvSpPr txBox="1"/>
          <p:nvPr>
            <p:custDataLst>
              <p:tags r:id="rId10"/>
            </p:custDataLst>
          </p:nvPr>
        </p:nvSpPr>
        <p:spPr>
          <a:xfrm>
            <a:off x="9989119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脂质质谱解析：通过质谱分析脂质的结构和组成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88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809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标题"/>
          <p:cNvSpPr txBox="1"/>
          <p:nvPr>
            <p:custDataLst>
              <p:tags r:id="rId12"/>
            </p:custDataLst>
          </p:nvPr>
        </p:nvSpPr>
        <p:spPr>
          <a:xfrm>
            <a:off x="7261335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92" name="文本框 36"/>
          <p:cNvSpPr txBox="1"/>
          <p:nvPr>
            <p:custDataLst>
              <p:tags r:id="rId13"/>
            </p:custDataLst>
          </p:nvPr>
        </p:nvSpPr>
        <p:spPr>
          <a:xfrm>
            <a:off x="7261335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糖类质谱解析：通过质谱分析糖类的结构和组成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94" name="标题"/>
          <p:cNvSpPr txBox="1"/>
          <p:nvPr>
            <p:custDataLst>
              <p:tags r:id="rId14"/>
            </p:custDataLst>
          </p:nvPr>
        </p:nvSpPr>
        <p:spPr>
          <a:xfrm>
            <a:off x="3641199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96" name="标题"/>
          <p:cNvSpPr txBox="1"/>
          <p:nvPr>
            <p:custDataLst>
              <p:tags r:id="rId15"/>
            </p:custDataLst>
          </p:nvPr>
        </p:nvSpPr>
        <p:spPr>
          <a:xfrm>
            <a:off x="913415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98" name="标题"/>
          <p:cNvSpPr txBox="1"/>
          <p:nvPr>
            <p:custDataLst>
              <p:tags r:id="rId16"/>
            </p:custDataLst>
          </p:nvPr>
        </p:nvSpPr>
        <p:spPr>
          <a:xfrm>
            <a:off x="9096766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00" name="标题"/>
          <p:cNvSpPr txBox="1"/>
          <p:nvPr>
            <p:custDataLst>
              <p:tags r:id="rId17"/>
            </p:custDataLst>
          </p:nvPr>
        </p:nvSpPr>
        <p:spPr>
          <a:xfrm>
            <a:off x="6368982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02" name="任意多边形 4"/>
          <p:cNvSpPr/>
          <p:nvPr>
            <p:custDataLst>
              <p:tags r:id="rId18"/>
            </p:custDataLst>
          </p:nvPr>
        </p:nvSpPr>
        <p:spPr>
          <a:xfrm rot="2700000">
            <a:off x="5435916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标题"/>
          <p:cNvSpPr txBox="1"/>
          <p:nvPr>
            <p:custDataLst>
              <p:tags r:id="rId19"/>
            </p:custDataLst>
          </p:nvPr>
        </p:nvSpPr>
        <p:spPr>
          <a:xfrm>
            <a:off x="5896442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506" name="文本框 25"/>
          <p:cNvSpPr txBox="1"/>
          <p:nvPr>
            <p:custDataLst>
              <p:tags r:id="rId20"/>
            </p:custDataLst>
          </p:nvPr>
        </p:nvSpPr>
        <p:spPr>
          <a:xfrm>
            <a:off x="5896442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蛋白质-糖类相互作用质谱解析：通过质谱分析蛋白质与糖类的相互作用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508" name="任意多边形 7"/>
          <p:cNvSpPr/>
          <p:nvPr>
            <p:custDataLst>
              <p:tags r:id="rId21"/>
            </p:custDataLst>
          </p:nvPr>
        </p:nvSpPr>
        <p:spPr>
          <a:xfrm rot="2700000">
            <a:off x="2708132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标题"/>
          <p:cNvSpPr txBox="1"/>
          <p:nvPr>
            <p:custDataLst>
              <p:tags r:id="rId22"/>
            </p:custDataLst>
          </p:nvPr>
        </p:nvSpPr>
        <p:spPr>
          <a:xfrm>
            <a:off x="3168659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512" name="文本框 10"/>
          <p:cNvSpPr txBox="1"/>
          <p:nvPr>
            <p:custDataLst>
              <p:tags r:id="rId23"/>
            </p:custDataLst>
          </p:nvPr>
        </p:nvSpPr>
        <p:spPr>
          <a:xfrm>
            <a:off x="3168659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蛋白质-核酸相互作用质谱解析：通过质谱分析蛋白质与核酸的相互作用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514" name="任意多边形 11"/>
          <p:cNvSpPr/>
          <p:nvPr>
            <p:custDataLst>
              <p:tags r:id="rId24"/>
            </p:custDataLst>
          </p:nvPr>
        </p:nvSpPr>
        <p:spPr>
          <a:xfrm rot="2700000">
            <a:off x="8163699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标题"/>
          <p:cNvSpPr txBox="1"/>
          <p:nvPr>
            <p:custDataLst>
              <p:tags r:id="rId25"/>
            </p:custDataLst>
          </p:nvPr>
        </p:nvSpPr>
        <p:spPr>
          <a:xfrm>
            <a:off x="8624226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518" name="文本框 15"/>
          <p:cNvSpPr txBox="1"/>
          <p:nvPr>
            <p:custDataLst>
              <p:tags r:id="rId26"/>
            </p:custDataLst>
          </p:nvPr>
        </p:nvSpPr>
        <p:spPr>
          <a:xfrm>
            <a:off x="8624226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蛋白质-脂质相互作用质谱解析：通过质谱分析蛋白质与脂质的相互作用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520" name="标题"/>
          <p:cNvSpPr txBox="1"/>
          <p:nvPr>
            <p:custDataLst>
              <p:tags r:id="rId27"/>
            </p:custDataLst>
          </p:nvPr>
        </p:nvSpPr>
        <p:spPr>
          <a:xfrm>
            <a:off x="5004089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22" name="标题"/>
          <p:cNvSpPr txBox="1"/>
          <p:nvPr>
            <p:custDataLst>
              <p:tags r:id="rId28"/>
            </p:custDataLst>
          </p:nvPr>
        </p:nvSpPr>
        <p:spPr>
          <a:xfrm>
            <a:off x="2276306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24" name="标题"/>
          <p:cNvSpPr txBox="1"/>
          <p:nvPr>
            <p:custDataLst>
              <p:tags r:id="rId29"/>
            </p:custDataLst>
          </p:nvPr>
        </p:nvSpPr>
        <p:spPr>
          <a:xfrm>
            <a:off x="7731873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环境样品中VOCs的质谱解析</a:t>
            </a:r>
            <a:endParaRPr lang="zh-CN" altLang="en-US"/>
          </a:p>
        </p:txBody>
      </p:sp>
      <p:sp>
        <p:nvSpPr>
          <p:cNvPr id="1049578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0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82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样品采集：选择合适的采样方法和设备，确保样品的代表性和完整性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6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8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样品预处理：对样品进行适当的预处理，如过滤、浓缩等，以提高分析的准确性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2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4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质谱分析：使用质谱仪对样品进行检测，获取质谱图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8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0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数据处理：对质谱数据进行处理和分析，包括峰识别、峰归属、峰面积计算等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4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6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结果解释：根据质谱数据，对样品中的VOCs进行定性和定量分析，并解释结果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质谱技术在食品、药品安全检测中的应用</a:t>
            </a:r>
            <a:endParaRPr lang="zh-CN" altLang="en-US"/>
          </a:p>
        </p:txBody>
      </p:sp>
      <p:sp>
        <p:nvSpPr>
          <p:cNvPr id="104966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药品检测：检测药品中的有效成分和杂质，确保药品质量和安全性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质谱技术：一种分析化学技术，用于测定样品的化学成分和结构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食品检测：检测食品中的有害物质，如农药残留、重金属等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应用实例：质谱技术在食品、药品安全检测中的应用案例分析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https://d.book118.com/328016026021006023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质谱例题解析PPT课件</vt:lpstr>
      <vt:lpstr>目录</vt:lpstr>
      <vt:lpstr>添加章节标题</vt:lpstr>
      <vt:lpstr>质谱技术简介</vt:lpstr>
      <vt:lpstr>质谱技术的定义和原理</vt:lpstr>
      <vt:lpstr>质谱技术的应用领域</vt:lpstr>
      <vt:lpstr>质谱技术的发展历程</vt:lpstr>
      <vt:lpstr>质谱例题解析</vt:lpstr>
      <vt:lpstr>常见有机化合物质谱解析</vt:lpstr>
      <vt:lpstr>常见生物大分子质谱解析</vt:lpstr>
      <vt:lpstr>环境样品中VOCs的质谱解析</vt:lpstr>
      <vt:lpstr>质谱技术在食品、药品安全检测中的应用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2024-08-29T13:27:19.148</cp:lastPrinted>
  <dcterms:created xsi:type="dcterms:W3CDTF">2024-08-29T05:27:19Z</dcterms:created>
  <dcterms:modified xsi:type="dcterms:W3CDTF">2024-08-29T05:27:21Z</dcterms:modified>
</cp:coreProperties>
</file>