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05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95EC7-D02B-44D3-895E-67CF946B5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39CAD-87E5-401E-B5A1-5A3AD3CC6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6B095-7B8D-4C03-950C-5C069FBA4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B5712-651E-41A6-B7EC-15D01DF75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FC0C2-328E-4E1C-9877-2711F8A7D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BC4C8-ADF0-46D5-8F08-B5F9BB1C8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E8A674-93AB-41C5-922C-52269708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F6B6D-3BAD-4F89-BD73-3A37E3D45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CEA31-47C4-4973-8765-437A58C55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C017C-F1FD-4A86-88EB-46BA6769A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D560E-CF81-4CDF-9363-ABF401ED1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Ellipse 36-2083&amp;10099"/>
          <p:cNvSpPr/>
          <p:nvPr userDrawn="1">
            <p:custDataLst>
              <p:tags r:id="rId1"/>
            </p:custDataLst>
          </p:nvPr>
        </p:nvSpPr>
        <p:spPr>
          <a:xfrm>
            <a:off x="0" y="2377440"/>
            <a:ext cx="5193792" cy="4480560"/>
          </a:xfrm>
          <a:custGeom>
            <a:rect l="l" t="t" r="r" b="b"/>
            <a:pathLst>
              <a:path w="5193792" h="4480560">
                <a:moveTo>
                  <a:pt x="4828032" y="4480560"/>
                </a:moveTo>
                <a:lnTo>
                  <a:pt x="0" y="4480560"/>
                </a:lnTo>
                <a:lnTo>
                  <a:pt x="0" y="896112"/>
                </a:lnTo>
                <a:cubicBezTo>
                  <a:pt x="548640" y="338328"/>
                  <a:pt x="1307592" y="0"/>
                  <a:pt x="2148840" y="0"/>
                </a:cubicBezTo>
                <a:cubicBezTo>
                  <a:pt x="3831336" y="0"/>
                  <a:pt x="5193792" y="1362456"/>
                  <a:pt x="5193792" y="3044952"/>
                </a:cubicBezTo>
                <a:cubicBezTo>
                  <a:pt x="5193792" y="3566160"/>
                  <a:pt x="5065776" y="4050792"/>
                  <a:pt x="4828032" y="4480560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37 (Stroke)_#color-2083&amp;10102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2505456" cy="3108960"/>
          </a:xfrm>
          <a:custGeom>
            <a:rect l="l" t="t" r="r" b="b"/>
            <a:pathLst>
              <a:path w="2505456" h="3108960">
                <a:moveTo>
                  <a:pt x="0" y="2505456"/>
                </a:moveTo>
                <a:cubicBezTo>
                  <a:pt x="100584" y="2523744"/>
                  <a:pt x="201168" y="2532888"/>
                  <a:pt x="301752" y="2532888"/>
                </a:cubicBezTo>
                <a:cubicBezTo>
                  <a:pt x="1207008" y="2532888"/>
                  <a:pt x="1938528" y="1801368"/>
                  <a:pt x="1938528" y="905256"/>
                </a:cubicBezTo>
                <a:cubicBezTo>
                  <a:pt x="1938528" y="566928"/>
                  <a:pt x="1837944" y="256032"/>
                  <a:pt x="1664208" y="0"/>
                </a:cubicBezTo>
                <a:lnTo>
                  <a:pt x="2313432" y="0"/>
                </a:lnTo>
                <a:cubicBezTo>
                  <a:pt x="2441448" y="274320"/>
                  <a:pt x="2505456" y="576072"/>
                  <a:pt x="2505456" y="905256"/>
                </a:cubicBezTo>
                <a:cubicBezTo>
                  <a:pt x="2505456" y="2121408"/>
                  <a:pt x="1517904" y="3108960"/>
                  <a:pt x="301752" y="3108960"/>
                </a:cubicBezTo>
                <a:cubicBezTo>
                  <a:pt x="201168" y="3108960"/>
                  <a:pt x="100584" y="3099816"/>
                  <a:pt x="0" y="3081528"/>
                </a:cubicBezTo>
                <a:lnTo>
                  <a:pt x="0" y="250545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Ellipse 38_#color-2082&amp;9905"/>
          <p:cNvSpPr/>
          <p:nvPr userDrawn="1">
            <p:custDataLst>
              <p:tags r:id="rId3"/>
            </p:custDataLst>
          </p:nvPr>
        </p:nvSpPr>
        <p:spPr>
          <a:xfrm>
            <a:off x="9464040" y="4379976"/>
            <a:ext cx="1609344" cy="1609344"/>
          </a:xfrm>
          <a:prstGeom prst="ellipse">
            <a:avLst/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Ellipse 39-2082&amp;9906"/>
          <p:cNvSpPr/>
          <p:nvPr userDrawn="1">
            <p:custDataLst>
              <p:tags r:id="rId4"/>
            </p:custDataLst>
          </p:nvPr>
        </p:nvSpPr>
        <p:spPr>
          <a:xfrm>
            <a:off x="11338560" y="3617849"/>
            <a:ext cx="530352" cy="530352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1870709" y="1862454"/>
            <a:ext cx="9467850" cy="2628901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870709" y="4790127"/>
            <a:ext cx="7492365" cy="117760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Ellipse 36-2082&amp;9912"/>
          <p:cNvSpPr/>
          <p:nvPr userDrawn="1">
            <p:custDataLst>
              <p:tags r:id="rId4"/>
            </p:custDataLst>
          </p:nvPr>
        </p:nvSpPr>
        <p:spPr>
          <a:xfrm>
            <a:off x="6976872" y="1005840"/>
            <a:ext cx="4343400" cy="4343400"/>
          </a:xfrm>
          <a:prstGeom prst="ellipse">
            <a:avLst/>
          </a:pr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4" name="Ellipse 37 (Stroke)_#color-2083&amp;10105"/>
          <p:cNvSpPr/>
          <p:nvPr userDrawn="1">
            <p:custDataLst>
              <p:tags r:id="rId5"/>
            </p:custDataLst>
          </p:nvPr>
        </p:nvSpPr>
        <p:spPr>
          <a:xfrm>
            <a:off x="7159752" y="0"/>
            <a:ext cx="3977640" cy="2258568"/>
          </a:xfrm>
          <a:custGeom>
            <a:rect l="l" t="t" r="r" b="b"/>
            <a:pathLst>
              <a:path w="3977640" h="2258568">
                <a:moveTo>
                  <a:pt x="594360" y="0"/>
                </a:moveTo>
                <a:cubicBezTo>
                  <a:pt x="576072" y="82296"/>
                  <a:pt x="576072" y="173736"/>
                  <a:pt x="576072" y="265176"/>
                </a:cubicBezTo>
                <a:cubicBezTo>
                  <a:pt x="576072" y="1051560"/>
                  <a:pt x="1207008" y="1682496"/>
                  <a:pt x="1984248" y="1682496"/>
                </a:cubicBezTo>
                <a:cubicBezTo>
                  <a:pt x="2770632" y="1682496"/>
                  <a:pt x="3401568" y="1051560"/>
                  <a:pt x="3401568" y="265176"/>
                </a:cubicBezTo>
                <a:cubicBezTo>
                  <a:pt x="3401568" y="173736"/>
                  <a:pt x="3392424" y="82296"/>
                  <a:pt x="3374136" y="0"/>
                </a:cubicBezTo>
                <a:lnTo>
                  <a:pt x="3959352" y="0"/>
                </a:lnTo>
                <a:cubicBezTo>
                  <a:pt x="3968496" y="91440"/>
                  <a:pt x="3977640" y="173736"/>
                  <a:pt x="3977640" y="265176"/>
                </a:cubicBezTo>
                <a:cubicBezTo>
                  <a:pt x="3977640" y="1362456"/>
                  <a:pt x="3081528" y="2258568"/>
                  <a:pt x="1984248" y="2258568"/>
                </a:cubicBezTo>
                <a:cubicBezTo>
                  <a:pt x="886968" y="2258568"/>
                  <a:pt x="0" y="1362456"/>
                  <a:pt x="0" y="265176"/>
                </a:cubicBezTo>
                <a:cubicBezTo>
                  <a:pt x="0" y="173736"/>
                  <a:pt x="9144" y="91440"/>
                  <a:pt x="18288" y="0"/>
                </a:cubicBezTo>
                <a:lnTo>
                  <a:pt x="59436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图形 6"/>
          <p:cNvSpPr/>
          <p:nvPr userDrawn="1">
            <p:custDataLst>
              <p:tags r:id="rId6"/>
            </p:custDataLst>
          </p:nvPr>
        </p:nvSpPr>
        <p:spPr>
          <a:xfrm>
            <a:off x="8343265" y="3605530"/>
            <a:ext cx="1610360" cy="24257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tx1"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7708572" y="2343200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43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Ellipse 36_#color-2083&amp;10108"/>
          <p:cNvSpPr/>
          <p:nvPr userDrawn="1">
            <p:custDataLst>
              <p:tags r:id="rId1"/>
            </p:custDataLst>
          </p:nvPr>
        </p:nvSpPr>
        <p:spPr>
          <a:xfrm>
            <a:off x="0" y="566928"/>
            <a:ext cx="5422392" cy="6291072"/>
          </a:xfrm>
          <a:custGeom>
            <a:rect l="l" t="t" r="r" b="b"/>
            <a:pathLst>
              <a:path w="5422392" h="6291072">
                <a:moveTo>
                  <a:pt x="4425696" y="6291072"/>
                </a:moveTo>
                <a:lnTo>
                  <a:pt x="0" y="6291072"/>
                </a:lnTo>
                <a:lnTo>
                  <a:pt x="0" y="393192"/>
                </a:lnTo>
                <a:cubicBezTo>
                  <a:pt x="502920" y="137160"/>
                  <a:pt x="1069848" y="0"/>
                  <a:pt x="1673352" y="0"/>
                </a:cubicBezTo>
                <a:cubicBezTo>
                  <a:pt x="3739896" y="0"/>
                  <a:pt x="5422392" y="1673352"/>
                  <a:pt x="5422392" y="3749040"/>
                </a:cubicBezTo>
                <a:cubicBezTo>
                  <a:pt x="5422392" y="4727448"/>
                  <a:pt x="5047488" y="5614416"/>
                  <a:pt x="4425696" y="6291072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Ellipse 38_#color_#strokes-2083&amp;10111"/>
          <p:cNvSpPr/>
          <p:nvPr userDrawn="1">
            <p:custDataLst>
              <p:tags r:id="rId2"/>
            </p:custDataLst>
          </p:nvPr>
        </p:nvSpPr>
        <p:spPr>
          <a:xfrm>
            <a:off x="11314176" y="1463040"/>
            <a:ext cx="877824" cy="1399032"/>
          </a:xfrm>
          <a:custGeom>
            <a:rect l="l" t="t" r="r" b="b"/>
            <a:pathLst>
              <a:path w="877824" h="1399032">
                <a:moveTo>
                  <a:pt x="877824" y="18288"/>
                </a:moveTo>
                <a:lnTo>
                  <a:pt x="877824" y="1371600"/>
                </a:lnTo>
                <a:cubicBezTo>
                  <a:pt x="822960" y="1389888"/>
                  <a:pt x="758952" y="1399032"/>
                  <a:pt x="694944" y="1399032"/>
                </a:cubicBezTo>
                <a:cubicBezTo>
                  <a:pt x="310896" y="1399032"/>
                  <a:pt x="0" y="1088136"/>
                  <a:pt x="0" y="694944"/>
                </a:cubicBezTo>
                <a:cubicBezTo>
                  <a:pt x="0" y="310896"/>
                  <a:pt x="310896" y="0"/>
                  <a:pt x="694944" y="0"/>
                </a:cubicBezTo>
                <a:cubicBezTo>
                  <a:pt x="758952" y="0"/>
                  <a:pt x="822960" y="9144"/>
                  <a:pt x="877824" y="18288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Ellipse 39_#color_#strokes-2082&amp;9935"/>
          <p:cNvSpPr/>
          <p:nvPr userDrawn="1">
            <p:custDataLst>
              <p:tags r:id="rId3"/>
            </p:custDataLst>
          </p:nvPr>
        </p:nvSpPr>
        <p:spPr>
          <a:xfrm>
            <a:off x="10131552" y="301752"/>
            <a:ext cx="530352" cy="530352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6104418" y="1621409"/>
            <a:ext cx="5230368" cy="2789863"/>
          </a:xfrm>
        </p:spPr>
        <p:txBody>
          <a:bodyPr wrap="square" anchor="ctr" anchorCtr="0">
            <a:normAutofit/>
          </a:bodyPr>
          <a:lstStyle>
            <a:lvl1pPr algn="l">
              <a:defRPr sz="48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130518" y="665438"/>
            <a:ext cx="4402908" cy="4700971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153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1048728" name="内容占位符 2"/>
          <p:cNvSpPr>
            <a:spLocks noGrp="1"/>
          </p:cNvSpPr>
          <p:nvPr>
            <p:ph sz="half" idx="1" hasCustomPrompt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r>
              <a:rPr lang="en-US" altLang="zh-CN"/>
              <a:t> 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Ellipse 36-2083&amp;10120"/>
          <p:cNvSpPr/>
          <p:nvPr userDrawn="1">
            <p:custDataLst>
              <p:tags r:id="rId1"/>
            </p:custDataLst>
          </p:nvPr>
        </p:nvSpPr>
        <p:spPr>
          <a:xfrm>
            <a:off x="0" y="2679192"/>
            <a:ext cx="5056632" cy="4178808"/>
          </a:xfrm>
          <a:custGeom>
            <a:rect l="l" t="t" r="r" b="b"/>
            <a:pathLst>
              <a:path w="5056632" h="4178808">
                <a:moveTo>
                  <a:pt x="4837176" y="4178808"/>
                </a:moveTo>
                <a:lnTo>
                  <a:pt x="0" y="4178808"/>
                </a:lnTo>
                <a:lnTo>
                  <a:pt x="0" y="758952"/>
                </a:lnTo>
                <a:cubicBezTo>
                  <a:pt x="539496" y="283464"/>
                  <a:pt x="1243584" y="0"/>
                  <a:pt x="2011680" y="0"/>
                </a:cubicBezTo>
                <a:cubicBezTo>
                  <a:pt x="3694176" y="0"/>
                  <a:pt x="5056632" y="1362456"/>
                  <a:pt x="5056632" y="3044952"/>
                </a:cubicBezTo>
                <a:cubicBezTo>
                  <a:pt x="5056632" y="3447288"/>
                  <a:pt x="4974336" y="3831336"/>
                  <a:pt x="4837176" y="4178808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Ellipse 38_#color_#strokes-2082&amp;9949"/>
          <p:cNvSpPr/>
          <p:nvPr userDrawn="1">
            <p:custDataLst>
              <p:tags r:id="rId2"/>
            </p:custDataLst>
          </p:nvPr>
        </p:nvSpPr>
        <p:spPr>
          <a:xfrm>
            <a:off x="9537192" y="1152144"/>
            <a:ext cx="1298448" cy="1298448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Ellipse 37 (Stroke)_#color-2083&amp;10123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2368296" cy="3410712"/>
          </a:xfrm>
          <a:custGeom>
            <a:rect l="l" t="t" r="r" b="b"/>
            <a:pathLst>
              <a:path w="2368296" h="3410712">
                <a:moveTo>
                  <a:pt x="0" y="2834640"/>
                </a:moveTo>
                <a:cubicBezTo>
                  <a:pt x="54864" y="2834640"/>
                  <a:pt x="109728" y="2834640"/>
                  <a:pt x="164592" y="2834640"/>
                </a:cubicBezTo>
                <a:cubicBezTo>
                  <a:pt x="1069848" y="2834640"/>
                  <a:pt x="1801368" y="2112264"/>
                  <a:pt x="1801368" y="1207008"/>
                </a:cubicBezTo>
                <a:cubicBezTo>
                  <a:pt x="1801368" y="731520"/>
                  <a:pt x="1591056" y="301752"/>
                  <a:pt x="1261872" y="0"/>
                </a:cubicBezTo>
                <a:lnTo>
                  <a:pt x="2011680" y="0"/>
                </a:lnTo>
                <a:cubicBezTo>
                  <a:pt x="2240280" y="347472"/>
                  <a:pt x="2368296" y="758952"/>
                  <a:pt x="2368296" y="1207008"/>
                </a:cubicBezTo>
                <a:cubicBezTo>
                  <a:pt x="2368296" y="2423160"/>
                  <a:pt x="1380744" y="3410712"/>
                  <a:pt x="164592" y="3410712"/>
                </a:cubicBezTo>
                <a:cubicBezTo>
                  <a:pt x="109728" y="3410712"/>
                  <a:pt x="54864" y="3410712"/>
                  <a:pt x="0" y="3401568"/>
                </a:cubicBezTo>
                <a:lnTo>
                  <a:pt x="0" y="283464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Ellipse 40_#color_#strokes-2082&amp;9950"/>
          <p:cNvSpPr/>
          <p:nvPr userDrawn="1">
            <p:custDataLst>
              <p:tags r:id="rId4"/>
            </p:custDataLst>
          </p:nvPr>
        </p:nvSpPr>
        <p:spPr>
          <a:xfrm>
            <a:off x="10899648" y="3429000"/>
            <a:ext cx="530352" cy="530352"/>
          </a:xfrm>
          <a:prstGeom prst="ellipse">
            <a:avLst/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841500" y="555752"/>
            <a:ext cx="10096500" cy="3249648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841500" y="4217290"/>
            <a:ext cx="10096500" cy="1931921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37 (Stroke)_#color-2083&amp;10114"/>
          <p:cNvSpPr/>
          <p:nvPr userDrawn="1">
            <p:custDataLst>
              <p:tags r:id="rId12"/>
            </p:custDataLst>
          </p:nvPr>
        </p:nvSpPr>
        <p:spPr>
          <a:xfrm>
            <a:off x="10497312" y="0"/>
            <a:ext cx="1691640" cy="1591056"/>
          </a:xfrm>
          <a:custGeom>
            <a:rect l="l" t="t" r="r" b="b"/>
            <a:pathLst>
              <a:path w="1691639" h="1591056">
                <a:moveTo>
                  <a:pt x="402336" y="0"/>
                </a:moveTo>
                <a:cubicBezTo>
                  <a:pt x="374904" y="82296"/>
                  <a:pt x="365760" y="164592"/>
                  <a:pt x="365760" y="246888"/>
                </a:cubicBezTo>
                <a:cubicBezTo>
                  <a:pt x="365760" y="786384"/>
                  <a:pt x="804672" y="1225296"/>
                  <a:pt x="1344168" y="1225296"/>
                </a:cubicBezTo>
                <a:cubicBezTo>
                  <a:pt x="1472184" y="1225296"/>
                  <a:pt x="1591056" y="1207008"/>
                  <a:pt x="1691640" y="1161288"/>
                </a:cubicBezTo>
                <a:lnTo>
                  <a:pt x="1691640" y="1545336"/>
                </a:lnTo>
                <a:cubicBezTo>
                  <a:pt x="1581912" y="1581912"/>
                  <a:pt x="1463040" y="1591056"/>
                  <a:pt x="1344168" y="1591056"/>
                </a:cubicBezTo>
                <a:cubicBezTo>
                  <a:pt x="603504" y="1591056"/>
                  <a:pt x="0" y="987552"/>
                  <a:pt x="0" y="246888"/>
                </a:cubicBezTo>
                <a:cubicBezTo>
                  <a:pt x="0" y="164592"/>
                  <a:pt x="9144" y="82296"/>
                  <a:pt x="18288" y="0"/>
                </a:cubicBezTo>
                <a:lnTo>
                  <a:pt x="402336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Ellipse 36-2083&amp;10117"/>
          <p:cNvSpPr/>
          <p:nvPr userDrawn="1">
            <p:custDataLst>
              <p:tags r:id="rId13"/>
            </p:custDataLst>
          </p:nvPr>
        </p:nvSpPr>
        <p:spPr>
          <a:xfrm>
            <a:off x="905256" y="5687568"/>
            <a:ext cx="2715768" cy="1170432"/>
          </a:xfrm>
          <a:custGeom>
            <a:rect l="l" t="t" r="r" b="b"/>
            <a:pathLst>
              <a:path w="2715768" h="1170432">
                <a:moveTo>
                  <a:pt x="2715768" y="1170432"/>
                </a:moveTo>
                <a:lnTo>
                  <a:pt x="0" y="1170432"/>
                </a:lnTo>
                <a:cubicBezTo>
                  <a:pt x="100584" y="502920"/>
                  <a:pt x="667512" y="0"/>
                  <a:pt x="1353312" y="0"/>
                </a:cubicBezTo>
                <a:cubicBezTo>
                  <a:pt x="2048256" y="0"/>
                  <a:pt x="2615184" y="502920"/>
                  <a:pt x="2715768" y="1170432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0525" r:id="rId2"/>
    <p:sldLayoutId id="2147510526" r:id="rId3"/>
    <p:sldLayoutId id="2147510527" r:id="rId4"/>
    <p:sldLayoutId id="2147510528" r:id="rId5"/>
    <p:sldLayoutId id="2147510529" r:id="rId6"/>
    <p:sldLayoutId id="2147510530" r:id="rId7"/>
    <p:sldLayoutId id="2147510531" r:id="rId8"/>
    <p:sldLayoutId id="2147510532" r:id="rId9"/>
    <p:sldLayoutId id="2147510533" r:id="rId10"/>
    <p:sldLayoutId id="214751053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5124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870709" y="2114549"/>
            <a:ext cx="9467850" cy="2628901"/>
          </a:xfrm>
        </p:spPr>
        <p:txBody>
          <a:bodyPr wrap="square">
            <a:normAutofit/>
          </a:bodyPr>
          <a:lstStyle/>
          <a:p>
            <a:r>
              <a:rPr lang="zh-CN" altLang="en-US">
                <a:cs typeface="+mj-ea"/>
              </a:rPr>
              <a:t>社区团购取货点申请流程</a:t>
            </a:r>
            <a:endParaRPr lang="zh-CN" altLang="en-US">
              <a:cs typeface="+mj-ea"/>
            </a:endParaRPr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870709" y="5042222"/>
            <a:ext cx="7492365" cy="1177603"/>
          </a:xfrm>
        </p:spPr>
        <p:txBody>
          <a:bodyPr wrap="square">
            <a:normAutofit/>
          </a:bodyPr>
          <a:lstStyle/>
          <a:p>
            <a:r>
              <a:rPr lang="zh-CN" altLang="en-US">
                <a:latin typeface="+mn-ea"/>
                <a:cs typeface="+mn-ea"/>
              </a:rPr>
              <a:t>汇报人：</a:t>
            </a:r>
            <a:endParaRPr lang="zh-CN" altLang="en-US">
              <a:latin typeface="+mn-ea"/>
              <a:cs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708572" y="2343200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626049" y="1401238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01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2531627" y="150555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了解社区团购取货点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1626049" y="4588938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04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2531627" y="469325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注意事项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1626049" y="2463805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02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2531627" y="2568119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申请社区团购取货点的条件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626049" y="3526372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03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2531627" y="363068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申请社区团购取货点的流程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了解社区团购取货点</a:t>
            </a:r>
            <a:endParaRPr lang="zh-CN" altLang="en-US"/>
          </a:p>
        </p:txBody>
      </p:sp>
      <p:sp>
        <p:nvSpPr>
          <p:cNvPr id="10488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社区团购取货点的定义</a:t>
            </a:r>
            <a:endParaRPr lang="zh-CN" altLang="en-US"/>
          </a:p>
        </p:txBody>
      </p:sp>
      <p:sp>
        <p:nvSpPr>
          <p:cNvPr id="1048938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8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4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社区团购取货点是指为社区团购提供商品存放和提取服务的地点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社区团购取货点的设置需要考虑到用户取货的便利性和安全问题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社区团购取货点可以方便用户自提商品，节省配送成本和时间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社区团购取货点通常由便利店、超市、小区物业等提供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社区团购取货点的功能</a:t>
            </a:r>
            <a:endParaRPr lang="zh-CN" altLang="en-US"/>
          </a:p>
        </p:txBody>
      </p:sp>
      <p:sp>
        <p:nvSpPr>
          <p:cNvPr id="1049020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方便社区居民购买商品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降低物流成本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提高配送效率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促进社区经济发展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社区团购取货点的优势</a:t>
            </a:r>
            <a:endParaRPr lang="zh-CN" altLang="en-US"/>
          </a:p>
        </p:txBody>
      </p:sp>
      <p:sp>
        <p:nvSpPr>
          <p:cNvPr id="1049082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方便快捷：社区团购取货点提供24小时服务，用户可以随时随地进行取货，不受时间限制。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提升用户体验：社区团购取货点可以提供更好的服务，如提供多种取货方式，方便用户选择，同时也可以提供更多的商品选择，提升用户购物体验。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提高配送效率：社区团购取货点可以集中配送，提高配送效率，缩短配送时间，提高用户满意度。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节省物流成本：社区团购取货点可以减少物流配送的环节，降低物流成本，同时也可以减少物流损耗。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申请社区团购取货点的条件</a:t>
            </a:r>
            <a:endParaRPr lang="zh-CN" altLang="en-US"/>
          </a:p>
        </p:txBody>
      </p:sp>
      <p:sp>
        <p:nvSpPr>
          <p:cNvPr id="10491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具备合法经营资质</a:t>
            </a:r>
            <a:endParaRPr lang="zh-CN" altLang="en-US"/>
          </a:p>
        </p:txBody>
      </p:sp>
      <p:sp>
        <p:nvSpPr>
          <p:cNvPr id="1049216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符合食品安全和卫生标准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具备有效的营业执照和税务登记证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具备固定的经营场所和必要的设施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遵守国家和地方相关法律法规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拥有足够的仓储和配送能力</a:t>
            </a:r>
            <a:endParaRPr lang="zh-CN" altLang="en-US"/>
          </a:p>
        </p:txBody>
      </p:sp>
      <p:sp>
        <p:nvSpPr>
          <p:cNvPr id="1049286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具备专业的物流人员，能够提供优质的客户服务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6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具备完善的物流管理系统，能够实现订单的快速处理和跟踪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具备高效的配送能力，能够及时将商品送达取货点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8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拥有足够的仓储空间，能够满足社区团购的需求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具备优质的服务团队</a:t>
            </a:r>
            <a:endParaRPr lang="zh-CN" altLang="en-US"/>
          </a:p>
        </p:txBody>
      </p:sp>
      <p:sp>
        <p:nvSpPr>
          <p:cNvPr id="1049352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矩形: 圆角 32"/>
          <p:cNvSpPr/>
          <p:nvPr>
            <p:custDataLst>
              <p:tags r:id="rId3"/>
            </p:custDataLst>
          </p:nvPr>
        </p:nvSpPr>
        <p:spPr>
          <a:xfrm flipH="1">
            <a:off x="8228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58" name="正文"/>
          <p:cNvSpPr txBox="1"/>
          <p:nvPr>
            <p:custDataLst>
              <p:tags r:id="rId5"/>
            </p:custDataLst>
          </p:nvPr>
        </p:nvSpPr>
        <p:spPr>
          <a:xfrm>
            <a:off x="9559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具备专业的服务态度和良好的沟通能力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0" name="标题"/>
          <p:cNvSpPr txBox="1"/>
          <p:nvPr>
            <p:custDataLst>
              <p:tags r:id="rId6"/>
            </p:custDataLst>
          </p:nvPr>
        </p:nvSpPr>
        <p:spPr>
          <a:xfrm>
            <a:off x="7635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2" name="Freeform 27"/>
          <p:cNvSpPr/>
          <p:nvPr>
            <p:custDataLst>
              <p:tags r:id="rId7"/>
            </p:custDataLst>
          </p:nvPr>
        </p:nvSpPr>
        <p:spPr bwMode="auto">
          <a:xfrm>
            <a:off x="35161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矩形: 圆角 38"/>
          <p:cNvSpPr/>
          <p:nvPr>
            <p:custDataLst>
              <p:tags r:id="rId8"/>
            </p:custDataLst>
          </p:nvPr>
        </p:nvSpPr>
        <p:spPr>
          <a:xfrm flipH="1">
            <a:off x="36441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1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68" name="正文"/>
          <p:cNvSpPr txBox="1"/>
          <p:nvPr>
            <p:custDataLst>
              <p:tags r:id="rId10"/>
            </p:custDataLst>
          </p:nvPr>
        </p:nvSpPr>
        <p:spPr>
          <a:xfrm>
            <a:off x="37772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熟悉社区团购业务，能够提供准确的商品信息和解答用户疑问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0" name="标题"/>
          <p:cNvSpPr txBox="1"/>
          <p:nvPr>
            <p:custDataLst>
              <p:tags r:id="rId11"/>
            </p:custDataLst>
          </p:nvPr>
        </p:nvSpPr>
        <p:spPr>
          <a:xfrm>
            <a:off x="35849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2" name="Freeform 27"/>
          <p:cNvSpPr/>
          <p:nvPr>
            <p:custDataLst>
              <p:tags r:id="rId12"/>
            </p:custDataLst>
          </p:nvPr>
        </p:nvSpPr>
        <p:spPr bwMode="auto">
          <a:xfrm>
            <a:off x="63374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矩形: 圆角 68"/>
          <p:cNvSpPr/>
          <p:nvPr>
            <p:custDataLst>
              <p:tags r:id="rId13"/>
            </p:custDataLst>
          </p:nvPr>
        </p:nvSpPr>
        <p:spPr>
          <a:xfrm flipH="1">
            <a:off x="64654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74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78" name="正文"/>
          <p:cNvSpPr txBox="1"/>
          <p:nvPr>
            <p:custDataLst>
              <p:tags r:id="rId15"/>
            </p:custDataLst>
          </p:nvPr>
        </p:nvSpPr>
        <p:spPr>
          <a:xfrm>
            <a:off x="65985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具备快速响应和解决问题的能力，能够及时处理用户投诉和反馈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0" name="标题"/>
          <p:cNvSpPr txBox="1"/>
          <p:nvPr>
            <p:custDataLst>
              <p:tags r:id="rId16"/>
            </p:custDataLst>
          </p:nvPr>
        </p:nvSpPr>
        <p:spPr>
          <a:xfrm>
            <a:off x="64062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2" name="Freeform 27"/>
          <p:cNvSpPr/>
          <p:nvPr>
            <p:custDataLst>
              <p:tags r:id="rId17"/>
            </p:custDataLst>
          </p:nvPr>
        </p:nvSpPr>
        <p:spPr bwMode="auto">
          <a:xfrm>
            <a:off x="91587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矩形: 圆角 74"/>
          <p:cNvSpPr/>
          <p:nvPr>
            <p:custDataLst>
              <p:tags r:id="rId18"/>
            </p:custDataLst>
          </p:nvPr>
        </p:nvSpPr>
        <p:spPr>
          <a:xfrm flipH="1">
            <a:off x="92874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7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88" name="正文"/>
          <p:cNvSpPr txBox="1"/>
          <p:nvPr>
            <p:custDataLst>
              <p:tags r:id="rId20"/>
            </p:custDataLst>
          </p:nvPr>
        </p:nvSpPr>
        <p:spPr>
          <a:xfrm>
            <a:off x="94198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具备高效的团队协作能力，能够与其他服务团队成员有效配合，确保服务质量和效率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0" name="标题"/>
          <p:cNvSpPr txBox="1"/>
          <p:nvPr>
            <p:custDataLst>
              <p:tags r:id="rId21"/>
            </p:custDataLst>
          </p:nvPr>
        </p:nvSpPr>
        <p:spPr>
          <a:xfrm>
            <a:off x="92281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符合社区团购平台的要求</a:t>
            </a:r>
            <a:endParaRPr lang="zh-CN" altLang="en-US"/>
          </a:p>
        </p:txBody>
      </p:sp>
      <p:sp>
        <p:nvSpPr>
          <p:cNvPr id="10494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有固定的经营场所，具备相应的经营能力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具有良好的信誉和服务态度，能够为消费者提供优质的购物体验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符合团购平台的其他相关要求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具有一定的配送能力，能够及时将商品送达取货点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https://d.book118.com/328025124122006031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  <p:tag name="KSO_WM_UNIT_VALUE" val="6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SLIDE_ID" val="custom202331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left&quot;:128.03535433070866,&quot;top&quot;:71.38433013675721,&quot;width&quot;:402.7144881889764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left&quot;:128.03535433070866,&quot;top&quot;:71.38433013675721,&quot;width&quot;:402.7144881889764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left&quot;:128.03535433070866,&quot;top&quot;:71.38433013675721,&quot;width&quot;:402.7144881889764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left&quot;:128.03535433070866,&quot;top&quot;:71.38433013675721,&quot;width&quot;:402.7144881889764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left&quot;:128.03535433070866,&quot;top&quot;:71.38433013675721,&quot;width&quot;:402.7144881889764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left&quot;:128.03535433070866,&quot;top&quot;:71.38433013675721,&quot;width&quot;:402.7144881889764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left&quot;:128.03535433070866,&quot;top&quot;:71.38433013675721,&quot;width&quot;:402.7144881889764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left&quot;:128.03535433070866,&quot;top&quot;:71.38433013675721,&quot;width&quot;:402.7144881889764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9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FFC000"/>
      </a:accent1>
      <a:accent2>
        <a:srgbClr val="FF7A00"/>
      </a:accent2>
      <a:accent3>
        <a:srgbClr val="FF9900"/>
      </a:accent3>
      <a:accent4>
        <a:srgbClr val="75BD42"/>
      </a:accent4>
      <a:accent5>
        <a:srgbClr val="30C0B4"/>
      </a:accent5>
      <a:accent6>
        <a:srgbClr val="E54C5E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社区团购取货点申请流程</vt:lpstr>
      <vt:lpstr>目录</vt:lpstr>
      <vt:lpstr>了解社区团购取货点</vt:lpstr>
      <vt:lpstr>社区团购取货点的定义</vt:lpstr>
      <vt:lpstr>社区团购取货点的功能</vt:lpstr>
      <vt:lpstr>社区团购取货点的优势</vt:lpstr>
      <vt:lpstr>申请社区团购取货点的条件</vt:lpstr>
      <vt:lpstr>具备合法经营资质</vt:lpstr>
      <vt:lpstr>拥有足够的仓储和配送能力</vt:lpstr>
      <vt:lpstr>具备优质的服务团队</vt:lpstr>
      <vt:lpstr>符合社区团购平台的要求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2024-09-08T21:06:21.037</cp:lastPrinted>
  <dcterms:created xsi:type="dcterms:W3CDTF">2024-09-08T13:06:21Z</dcterms:created>
  <dcterms:modified xsi:type="dcterms:W3CDTF">2024-09-08T13:06:23Z</dcterms:modified>
</cp:coreProperties>
</file>