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0413" cy="6859588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5.emf" /><Relationship Id="rId3" Type="http://schemas.openxmlformats.org/officeDocument/2006/relationships/image" Target="../media/image6.emf" /><Relationship Id="rId4" Type="http://schemas.openxmlformats.org/officeDocument/2006/relationships/image" Target="../media/image7.emf" /><Relationship Id="rId5" Type="http://schemas.openxmlformats.org/officeDocument/2006/relationships/image" Target="../media/image8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F043A-C53B-49C5-893B-866AD752A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DA779-4CCA-4797-9CE4-0A3B59FA7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92DF7-6B31-455E-B0A8-07EF5407A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2E4E2-C5A0-4564-9CB1-918C6C420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B41C5-E745-4D8A-AA4F-8C1C915A8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60160-8A1A-405C-9495-7D512B535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054D52-58A3-41E5-AD35-445F62921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892DB-F31C-40D6-9C7F-2C14AD5F7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8EF3B-5354-4960-8AD2-579B63ABB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BF798-DAFF-4E9A-9A92-72C45F81F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86D79-9980-40F3-827F-CC93657A6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09323939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5103464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同侧圆角矩形 9">
            <a:extLst>
              <a:ext uri="{FF2B5EF4-FFF2-40B4-BE49-F238E27FC236}">
                <a16:creationId xmlns="" xmlns:a16="http://schemas.microsoft.com/office/drawing/2014/main" id="{DCF931F0-E024-3A42-B800-B9D38A749F17}"/>
              </a:ext>
            </a:extLst>
          </p:cNvPr>
          <p:cNvSpPr/>
          <p:nvPr userDrawn="1"/>
        </p:nvSpPr>
        <p:spPr>
          <a:xfrm rot="5400000">
            <a:off x="578742" y="-389309"/>
            <a:ext cx="495047" cy="1652533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11" name="矩形 10"/>
          <p:cNvSpPr/>
          <p:nvPr userDrawn="1"/>
        </p:nvSpPr>
        <p:spPr>
          <a:xfrm>
            <a:off x="89804" y="203766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b="1" smtClean="0">
                <a:solidFill>
                  <a:prstClr val="white"/>
                </a:solidFill>
                <a:ea typeface="微软雅黑" charset="-122"/>
              </a:rPr>
              <a:t>对点训练</a:t>
            </a:r>
            <a:endParaRPr lang="zh-CN" altLang="en-US" b="1">
              <a:solidFill>
                <a:prstClr val="white"/>
              </a:solidFill>
              <a:ea typeface="微软雅黑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6486967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9815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跟踪训练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776937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综合强化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5403433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-241498" y="-170606"/>
            <a:ext cx="12431911" cy="703019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41498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594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697" r:id="rId3"/>
    <p:sldLayoutId id="2147483698" r:id="rId4"/>
    <p:sldLayoutId id="2147483699" r:id="rId5"/>
    <p:sldLayoutId id="2147483702" r:id="rId6"/>
    <p:sldLayoutId id="2147483703" r:id="rId7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oleObject" Target="../embeddings/oleObject3.bin" /><Relationship Id="rId11" Type="http://schemas.openxmlformats.org/officeDocument/2006/relationships/image" Target="../media/image6.emf" /><Relationship Id="rId12" Type="http://schemas.openxmlformats.org/officeDocument/2006/relationships/package" Target="../embeddings/Microsoft_Word___4.docx" TargetMode="Internal" /><Relationship Id="rId13" Type="http://schemas.openxmlformats.org/officeDocument/2006/relationships/oleObject" Target="../embeddings/oleObject4.bin" /><Relationship Id="rId14" Type="http://schemas.openxmlformats.org/officeDocument/2006/relationships/image" Target="../media/image7.emf" /><Relationship Id="rId15" Type="http://schemas.openxmlformats.org/officeDocument/2006/relationships/package" Target="../embeddings/Microsoft_Word___5.docx" TargetMode="Internal" /><Relationship Id="rId16" Type="http://schemas.openxmlformats.org/officeDocument/2006/relationships/oleObject" Target="../embeddings/oleObject5.bin" /><Relationship Id="rId17" Type="http://schemas.openxmlformats.org/officeDocument/2006/relationships/image" Target="../media/image8.emf" /><Relationship Id="rId18" Type="http://schemas.openxmlformats.org/officeDocument/2006/relationships/vmlDrawing" Target="../drawings/vmlDrawing1.vml" /><Relationship Id="rId2" Type="http://schemas.openxmlformats.org/officeDocument/2006/relationships/image" Target="../media/image3.png" /><Relationship Id="rId3" Type="http://schemas.openxmlformats.org/officeDocument/2006/relationships/package" Target="../embeddings/Microsoft_Word___1.docx" TargetMode="Internal" /><Relationship Id="rId4" Type="http://schemas.openxmlformats.org/officeDocument/2006/relationships/oleObject" Target="../embeddings/oleObject1.bin" /><Relationship Id="rId5" Type="http://schemas.openxmlformats.org/officeDocument/2006/relationships/image" Target="../media/image4.emf" /><Relationship Id="rId6" Type="http://schemas.openxmlformats.org/officeDocument/2006/relationships/package" Target="../embeddings/Microsoft_Word___2.docx" TargetMode="Internal" /><Relationship Id="rId7" Type="http://schemas.openxmlformats.org/officeDocument/2006/relationships/oleObject" Target="../embeddings/oleObject2.bin" /><Relationship Id="rId8" Type="http://schemas.openxmlformats.org/officeDocument/2006/relationships/image" Target="../media/image5.emf" /><Relationship Id="rId9" Type="http://schemas.openxmlformats.org/officeDocument/2006/relationships/package" Target="../embeddings/Microsoft_Word___3.docx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oleObject" Target="../embeddings/oleObject6.bin" /><Relationship Id="rId2" Type="http://schemas.openxmlformats.org/officeDocument/2006/relationships/slide" Target="slide8.xml" TargetMode="Internal" /><Relationship Id="rId3" Type="http://schemas.openxmlformats.org/officeDocument/2006/relationships/image" Target="../media/image10.png" /><Relationship Id="rId4" Type="http://schemas.openxmlformats.org/officeDocument/2006/relationships/package" Target="../embeddings/Microsoft_Word___6.docx" TargetMode="Internal" /><Relationship Id="rId5" Type="http://schemas.openxmlformats.org/officeDocument/2006/relationships/image" Target="../media/image11.emf" /><Relationship Id="rId6" Type="http://schemas.openxmlformats.org/officeDocument/2006/relationships/vmlDrawing" Target="../drawings/vmlDrawing2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8.xml" TargetMode="Internal" /><Relationship Id="rId3" Type="http://schemas.openxmlformats.org/officeDocument/2006/relationships/package" Target="../embeddings/Microsoft_Word___7.docx" TargetMode="Internal" /><Relationship Id="rId4" Type="http://schemas.openxmlformats.org/officeDocument/2006/relationships/image" Target="../media/image12.emf" /><Relationship Id="rId5" Type="http://schemas.openxmlformats.org/officeDocument/2006/relationships/image" Target="../media/image10.png" /><Relationship Id="rId6" Type="http://schemas.openxmlformats.org/officeDocument/2006/relationships/vmlDrawing" Target="../drawings/vmlDrawing3.vml" /><Relationship Id="rId7" Type="http://schemas.openxmlformats.org/officeDocument/2006/relationships/oleObject" Target="../embeddings/oleObject7.bin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8.xml" TargetMode="Internal" /><Relationship Id="rId3" Type="http://schemas.openxmlformats.org/officeDocument/2006/relationships/package" Target="../embeddings/Microsoft_Word___8.docx" TargetMode="Internal" /><Relationship Id="rId4" Type="http://schemas.openxmlformats.org/officeDocument/2006/relationships/image" Target="../media/image13.emf" /><Relationship Id="rId5" Type="http://schemas.openxmlformats.org/officeDocument/2006/relationships/image" Target="../media/image10.png" /><Relationship Id="rId6" Type="http://schemas.openxmlformats.org/officeDocument/2006/relationships/vmlDrawing" Target="../drawings/vmlDrawing4.vml" /><Relationship Id="rId7" Type="http://schemas.openxmlformats.org/officeDocument/2006/relationships/oleObject" Target="../embeddings/oleObject8.bin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8.xml" TargetMode="Internal" /><Relationship Id="rId3" Type="http://schemas.openxmlformats.org/officeDocument/2006/relationships/slide" Target="slide11.xml" TargetMode="Internal" /><Relationship Id="rId4" Type="http://schemas.openxmlformats.org/officeDocument/2006/relationships/image" Target="../media/image1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8.xml" TargetMode="Internal" /><Relationship Id="rId3" Type="http://schemas.openxmlformats.org/officeDocument/2006/relationships/slide" Target="slide11.xml" TargetMode="Internal" /><Relationship Id="rId4" Type="http://schemas.openxmlformats.org/officeDocument/2006/relationships/slide" Target="slide12.xml" TargetMode="Internal" /><Relationship Id="rId5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30241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0" y="979078"/>
            <a:ext cx="12188389" cy="374730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324084" y="-14224"/>
            <a:ext cx="1296144" cy="135578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219626" y="2032025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rgbClr val="EEECE1"/>
                </a:solidFill>
              </a:rPr>
              <a:t>微专题</a:t>
            </a:r>
            <a:r>
              <a:rPr lang="en-US" altLang="zh-CN" smtClean="0">
                <a:solidFill>
                  <a:srgbClr val="EEECE1"/>
                </a:solidFill>
              </a:rPr>
              <a:t>7</a:t>
            </a:r>
            <a:endParaRPr lang="zh-CN" altLang="en-US">
              <a:solidFill>
                <a:srgbClr val="EEECE1"/>
              </a:solidFill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138353" y="1884354"/>
            <a:ext cx="711709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err="1" smtClean="0">
                <a:solidFill>
                  <a:srgbClr val="EEECE1"/>
                </a:solidFill>
              </a:rPr>
              <a:t>WEIZHUANTIQI</a:t>
            </a:r>
            <a:endParaRPr lang="zh-CN" altLang="en-US" sz="6600">
              <a:solidFill>
                <a:srgbClr val="EEECE1"/>
              </a:solidFill>
            </a:endParaRPr>
          </a:p>
        </p:txBody>
      </p:sp>
      <p:sp>
        <p:nvSpPr>
          <p:cNvPr id="11" name="标题 24">
            <a:extLst>
              <a:ext uri="{FF2B5EF4-FFF2-40B4-BE49-F238E27FC236}">
                <a16:creationId xmlns:a16="http://schemas.microsoft.com/office/drawing/2014/main" xmlns="" id="{E9AFFBA8-8A6F-B141-88C0-14A3F8E3BC74}"/>
              </a:ext>
            </a:extLst>
          </p:cNvPr>
          <p:cNvSpPr txBox="1"/>
          <p:nvPr/>
        </p:nvSpPr>
        <p:spPr>
          <a:xfrm>
            <a:off x="910630" y="2493690"/>
            <a:ext cx="10945216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defRPr/>
            </a:pPr>
            <a:r>
              <a:rPr lang="zh-CN" altLang="zh-CN" sz="5500" b="1">
                <a:solidFill>
                  <a:prstClr val="black"/>
                </a:solidFill>
                <a:latin typeface="Arial"/>
              </a:rPr>
              <a:t>难溶电解质沉淀溶解平衡图像分析</a:t>
            </a:r>
            <a:endParaRPr lang="zh-CN" altLang="en-US" sz="5500" b="1">
              <a:solidFill>
                <a:prstClr val="black"/>
              </a:solidFill>
              <a:latin typeface="Arial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98308" y="787470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prstClr val="white"/>
                </a:solidFill>
              </a:rPr>
              <a:t>第三章</a:t>
            </a:r>
            <a:endParaRPr lang="en-US" altLang="zh-CN" smtClea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73353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477466"/>
            <a:ext cx="11521280" cy="6048672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460110" y="549474"/>
            <a:ext cx="11277548" cy="59093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曲线型图像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第一步：明确图像中纵、横坐标的含义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纵、横坐标通常是难溶物溶解后电离出的离子浓度。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第二步：理解图像中线上点、线外点的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含义</a:t>
            </a:r>
            <a:endParaRPr lang="en-US" altLang="zh-CN" sz="1050" kern="100" smtClean="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以氯化银为例，在该沉淀溶解平衡图像上，曲线上任意一点都达到了沉淀溶解平衡状态，此时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Q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。在温度不变时，无论改变哪种离子的浓度，另一种离子的浓度只能在曲线上变化，不会出现在曲线以外。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曲线上方区域的点均为过饱和溶液，此时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Q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＞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曲线下方区域的点均为不饱和溶液，此时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Q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＜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563215" name="Picture 15" descr="3-9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79182" y="621482"/>
            <a:ext cx="3076948" cy="249299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37927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334566" y="143254"/>
            <a:ext cx="11521280" cy="6526900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478582" y="178318"/>
            <a:ext cx="11161240" cy="65556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对数型图像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解题时要理解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pOH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的含义，以及图像横坐标、纵坐标代表的含义，通过曲线的变化趋势，找到图像与已学化学知识间的联系。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(1)pH(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pOH)—pC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横坐标：将溶液中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(H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取负对数，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即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＝－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lg 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(H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，反映到图像中是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(H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越大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则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越小，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pOH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则相反。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纵坐标：将溶液中某一微粒浓度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[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(A)]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某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些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微粒浓度的比值取负对数，即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＝－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lg 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(A)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，反映到图像中是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(A)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越大，则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越小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1050" kern="100" smtClean="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588802" name="Picture 2" descr="3-95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64139" y="2122018"/>
            <a:ext cx="3503675" cy="332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70468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334566" y="143254"/>
            <a:ext cx="11521280" cy="6526900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478582" y="359278"/>
            <a:ext cx="6696744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例如：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常温下，几种难溶氢氧化物的饱和溶液中金属离子浓度的负对数与溶液的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关系如图所示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78582" y="2267788"/>
            <a:ext cx="6768752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直线上的任意一点都达到沉淀溶解平衡；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由图像可得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Al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Mg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完全沉淀的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分别为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3.7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4.8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8.3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11.2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(2)pC—pC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纵、横坐标均为一定温度下，沉淀溶解平衡时粒子浓度的负对数。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" name="Picture 2" descr="3-95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578" y="333450"/>
            <a:ext cx="3503675" cy="3324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9826" name="Picture 2" descr="3-9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91726" y="3980877"/>
            <a:ext cx="2919729" cy="238070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243930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334566" y="143254"/>
            <a:ext cx="11521280" cy="6526900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589826" name="Picture 2" descr="3-9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87494" y="1629594"/>
            <a:ext cx="2919729" cy="238070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0259096"/>
              </p:ext>
            </p:extLst>
          </p:nvPr>
        </p:nvGraphicFramePr>
        <p:xfrm>
          <a:off x="565150" y="331788"/>
          <a:ext cx="10641013" cy="1263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65150" y="331788"/>
                        <a:ext cx="10641013" cy="1263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矩形 3"/>
          <p:cNvSpPr/>
          <p:nvPr/>
        </p:nvSpPr>
        <p:spPr>
          <a:xfrm>
            <a:off x="478583" y="1413570"/>
            <a:ext cx="7200800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直线上的任意一点都达到沉淀溶解平衡；</a:t>
            </a:r>
            <a:endParaRPr lang="zh-CN" altLang="en-US" sz="2600"/>
          </a:p>
        </p:txBody>
      </p:sp>
      <p:graphicFrame>
        <p:nvGraphicFramePr>
          <p:cNvPr id="10" name="对象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84412500"/>
              </p:ext>
            </p:extLst>
          </p:nvPr>
        </p:nvGraphicFramePr>
        <p:xfrm>
          <a:off x="565150" y="1916013"/>
          <a:ext cx="7762875" cy="18018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6" progId="Word.Document.12">
                  <p:embed/>
                </p:oleObj>
              </mc:Choice>
              <mc:Fallback>
                <p:oleObj name="文档" r:id="rId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65150" y="1916013"/>
                        <a:ext cx="7762875" cy="18018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对象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03088380"/>
              </p:ext>
            </p:extLst>
          </p:nvPr>
        </p:nvGraphicFramePr>
        <p:xfrm>
          <a:off x="565150" y="3573810"/>
          <a:ext cx="7932738" cy="1254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9" progId="Word.Document.12">
                  <p:embed/>
                </p:oleObj>
              </mc:Choice>
              <mc:Fallback>
                <p:oleObj name="文档" r:id="rId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65150" y="3573810"/>
                        <a:ext cx="7932738" cy="1254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矩形 11"/>
          <p:cNvSpPr/>
          <p:nvPr/>
        </p:nvSpPr>
        <p:spPr>
          <a:xfrm>
            <a:off x="478582" y="4644694"/>
            <a:ext cx="11233247" cy="18928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6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p(       )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p(Ba</a:t>
            </a:r>
            <a:r>
              <a:rPr lang="en-US" altLang="zh-CN" sz="26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6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小于平衡值，此时溶液中</a:t>
            </a:r>
            <a:r>
              <a:rPr lang="en-US" altLang="zh-CN" sz="26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(Ba</a:t>
            </a:r>
            <a:r>
              <a:rPr lang="en-US" altLang="zh-CN" sz="26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6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6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6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        )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均大于平衡线上的值，故能生成</a:t>
            </a:r>
            <a:r>
              <a:rPr lang="en-US" altLang="zh-CN" sz="26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BaSO</a:t>
            </a:r>
            <a:r>
              <a:rPr lang="en-US" altLang="zh-CN" sz="26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沉淀。此类沉淀溶解平衡图像，直线上任意一点都表示饱和溶液，直线上方或下方的任一点则表示不饱和溶液或过饱和溶液。</a:t>
            </a:r>
            <a:endParaRPr lang="zh-CN" altLang="zh-CN" sz="26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676300" y="4070385"/>
            <a:ext cx="8019306" cy="6924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故不能生成</a:t>
            </a:r>
            <a:r>
              <a:rPr lang="en-US" altLang="zh-CN" sz="26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BaCO</a:t>
            </a:r>
            <a:r>
              <a:rPr lang="en-US" altLang="zh-CN" sz="26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沉淀；若</a:t>
            </a:r>
            <a:r>
              <a:rPr lang="en-US" altLang="zh-CN" sz="26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点在</a:t>
            </a:r>
            <a:r>
              <a:rPr lang="en-US" altLang="zh-CN" sz="26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BaSO</a:t>
            </a:r>
            <a:r>
              <a:rPr lang="en-US" altLang="zh-CN" sz="26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6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平衡曲线下方，</a:t>
            </a:r>
            <a:endParaRPr lang="zh-CN" altLang="zh-CN" sz="26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7" name="对象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0432152"/>
              </p:ext>
            </p:extLst>
          </p:nvPr>
        </p:nvGraphicFramePr>
        <p:xfrm>
          <a:off x="847858" y="4751766"/>
          <a:ext cx="1154113" cy="6302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12" progId="Word.Document.12">
                  <p:embed/>
                </p:oleObj>
              </mc:Choice>
              <mc:Fallback>
                <p:oleObj name="文档" r:id="rId1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847858" y="4751766"/>
                        <a:ext cx="1154113" cy="6302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对象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1761614"/>
              </p:ext>
            </p:extLst>
          </p:nvPr>
        </p:nvGraphicFramePr>
        <p:xfrm>
          <a:off x="8419869" y="4745503"/>
          <a:ext cx="1154113" cy="6302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15" progId="Word.Document.12">
                  <p:embed/>
                </p:oleObj>
              </mc:Choice>
              <mc:Fallback>
                <p:oleObj name="文档" r:id="rId1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8419869" y="4745503"/>
                        <a:ext cx="1154113" cy="6302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6306449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334566" y="261442"/>
            <a:ext cx="11521280" cy="6238868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478582" y="451638"/>
            <a:ext cx="11233248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沉淀溶解平衡滴定曲线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沉淀溶解平衡滴定曲线，一般横坐标为滴加溶液的体积，纵坐标为随溶液体积增加，相应离子浓度的变化。突跃点表示恰好完全反应，曲线上的点都处于沉淀溶解平衡状态。利用突跃点对应的数据可计算对应沉淀的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591874" name="Picture 2" descr="3-9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21048" y="3331958"/>
            <a:ext cx="2618774" cy="234701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矩形 15"/>
          <p:cNvSpPr/>
          <p:nvPr/>
        </p:nvSpPr>
        <p:spPr>
          <a:xfrm>
            <a:off x="478582" y="3724679"/>
            <a:ext cx="8301461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已知：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pAg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＝－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lg 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(Ag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(AgCl)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1.8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，如图是向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 mL AgNO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溶液中逐滴加入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0.1 mol·L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NaCl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溶液时，溶液的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pAg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随着加入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NaCl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溶液的体积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单位：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mL)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变化的图像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[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已知：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(AgCl)&gt;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(AgI)]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717351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334566" y="765498"/>
            <a:ext cx="11521280" cy="4536504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478582" y="1053530"/>
            <a:ext cx="7992888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由于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(AgCl)&gt;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(AgI)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，则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线为向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AgNO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溶液中逐滴加入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0.1 mol·L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NaCl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溶液时，溶液的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pAg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随着加入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NaCl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溶液的体积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单位：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mL)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变化的图像；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线向为相同实验条件下，把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0.1 mol·L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NaCl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溶液换成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0.1 mol·L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NaI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溶液的滴定图像。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同理，滴加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NaI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溶液的滴定终点的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pAg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值大于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6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591874" name="Picture 2" descr="3-9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59502" y="1624915"/>
            <a:ext cx="2618774" cy="234701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160611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矩形 24"/>
          <p:cNvSpPr/>
          <p:nvPr/>
        </p:nvSpPr>
        <p:spPr>
          <a:xfrm>
            <a:off x="335206" y="981522"/>
            <a:ext cx="11520000" cy="50405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9" name="Rectangle 21">
            <a:hlinkClick r:id="rId2" action="ppaction://hlinksldjump?num=8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21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4" name="矩形 3"/>
          <p:cNvSpPr/>
          <p:nvPr/>
        </p:nvSpPr>
        <p:spPr>
          <a:xfrm>
            <a:off x="515526" y="1197546"/>
            <a:ext cx="11161240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时，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AgBr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在水中的沉淀溶解平衡曲线如图所示。又知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AgCl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，下列说法不正确的是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565265" name="Picture 17" descr="3-9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67896" y="2451339"/>
            <a:ext cx="4199918" cy="247054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矩形 16"/>
          <p:cNvSpPr/>
          <p:nvPr/>
        </p:nvSpPr>
        <p:spPr>
          <a:xfrm>
            <a:off x="515526" y="2524784"/>
            <a:ext cx="6673930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时，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AgBr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4.9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13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向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AgBr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饱和溶液中加入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NaBr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固体，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可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使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溶液由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点到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点对应的是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AgBr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的不饱和溶液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5943755"/>
              </p:ext>
            </p:extLst>
          </p:nvPr>
        </p:nvGraphicFramePr>
        <p:xfrm>
          <a:off x="622598" y="5186933"/>
          <a:ext cx="10923588" cy="619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4" progId="Word.Document.12">
                  <p:embed/>
                </p:oleObj>
              </mc:Choice>
              <mc:Fallback>
                <p:oleObj name="文档" r:id="rId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22598" y="5186933"/>
                        <a:ext cx="10923588" cy="619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TextBox 9"/>
          <p:cNvSpPr txBox="1"/>
          <p:nvPr/>
        </p:nvSpPr>
        <p:spPr>
          <a:xfrm>
            <a:off x="353678" y="3213770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59220236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Rectangle 21">
            <a:hlinkClick r:id="rId2" action="ppaction://hlinksldjump?num=8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grpSp>
        <p:nvGrpSpPr>
          <p:cNvPr id="24" name="组合 23"/>
          <p:cNvGrpSpPr/>
          <p:nvPr/>
        </p:nvGrpSpPr>
        <p:grpSpPr>
          <a:xfrm>
            <a:off x="335206" y="875209"/>
            <a:ext cx="11520000" cy="5650929"/>
            <a:chOff x="335206" y="875209"/>
            <a:chExt cx="11520000" cy="5650929"/>
          </a:xfrm>
        </p:grpSpPr>
        <p:sp>
          <p:nvSpPr>
            <p:cNvPr id="26" name="圆角矩形 25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5529897"/>
            </a:xfrm>
            <a:prstGeom prst="roundRect">
              <a:avLst>
                <a:gd name="adj" fmla="val 3346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27" name="矩形 26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8" name="文本框 27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graphicFrame>
        <p:nvGraphicFramePr>
          <p:cNvPr id="15" name="对象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65708776"/>
              </p:ext>
            </p:extLst>
          </p:nvPr>
        </p:nvGraphicFramePr>
        <p:xfrm>
          <a:off x="690563" y="3781632"/>
          <a:ext cx="10810875" cy="1774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90563" y="3781632"/>
                        <a:ext cx="10810875" cy="17748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17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4" name="矩形 3"/>
          <p:cNvSpPr/>
          <p:nvPr/>
        </p:nvSpPr>
        <p:spPr>
          <a:xfrm>
            <a:off x="550590" y="1197546"/>
            <a:ext cx="6264696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zh-CN" altLang="zh-CN" sz="2800" kern="100" spc="-4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沉淀溶解平衡曲线上的点均表示</a:t>
            </a:r>
            <a:r>
              <a:rPr lang="en-US" altLang="zh-CN" sz="2800" kern="100" spc="-4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AgBr</a:t>
            </a:r>
            <a:r>
              <a:rPr lang="zh-CN" altLang="zh-CN" sz="2800" kern="100" spc="-4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 spc="-4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饱和溶液，再</a:t>
            </a:r>
            <a:r>
              <a:rPr lang="zh-CN" altLang="zh-CN" sz="2800" kern="100" spc="-4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结合溶度积的定义，则</a:t>
            </a:r>
            <a:r>
              <a:rPr lang="en-US" altLang="zh-CN" sz="2800" i="1" kern="100" spc="-4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K</a:t>
            </a:r>
            <a:r>
              <a:rPr lang="en-US" altLang="zh-CN" sz="2800" kern="100" spc="-40" baseline="-250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sp</a:t>
            </a:r>
            <a:r>
              <a:rPr lang="zh-CN" altLang="zh-CN" sz="2800" kern="100" spc="-4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2800" i="1" kern="100" spc="-4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 spc="-4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(Ag</a:t>
            </a:r>
            <a:r>
              <a:rPr lang="zh-CN" altLang="zh-CN" sz="2800" kern="100" spc="-4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 spc="-40" smtClean="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)·</a:t>
            </a:r>
            <a:r>
              <a:rPr lang="en-US" altLang="zh-CN" sz="2800" i="1" kern="100" smtClean="0">
                <a:latin typeface="Times New Roman" pitchFamily="18" charset="0"/>
                <a:ea typeface="楷体_GB2312" panose="02010609030101010101" pitchFamily="49" charset="-122"/>
              </a:rPr>
              <a:t>c</a:t>
            </a:r>
            <a:r>
              <a:rPr lang="en-US" altLang="zh-CN" sz="2800" kern="100" smtClean="0">
                <a:latin typeface="Times New Roman" pitchFamily="18" charset="0"/>
                <a:ea typeface="楷体_GB2312" panose="02010609030101010101" pitchFamily="49" charset="-122"/>
              </a:rPr>
              <a:t>(Br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7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10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</a:rPr>
              <a:t>7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7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10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</a:rPr>
              <a:t>7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4.9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×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10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</a:rPr>
              <a:t>13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，故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项正确；</a:t>
            </a:r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550590" y="5437244"/>
            <a:ext cx="10873208" cy="6568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点的离子积小于</a:t>
            </a:r>
            <a:r>
              <a:rPr lang="en-US" altLang="zh-CN" sz="2800" i="1" kern="100" err="1">
                <a:latin typeface="Times New Roman" pitchFamily="18" charset="0"/>
                <a:ea typeface="楷体_GB2312" panose="02010609030101010101" pitchFamily="49" charset="-122"/>
              </a:rPr>
              <a:t>K</a:t>
            </a:r>
            <a:r>
              <a:rPr lang="en-US" altLang="zh-CN" sz="2800" kern="100" baseline="-25000" err="1">
                <a:latin typeface="Times New Roman" pitchFamily="18" charset="0"/>
                <a:ea typeface="楷体_GB2312" panose="02010609030101010101" pitchFamily="49" charset="-122"/>
              </a:rPr>
              <a:t>sp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，说明此溶液为不饱和溶液，故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C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项正确；</a:t>
            </a:r>
            <a:endParaRPr lang="zh-CN" altLang="en-US"/>
          </a:p>
        </p:txBody>
      </p:sp>
      <p:pic>
        <p:nvPicPr>
          <p:cNvPr id="21" name="Picture 17" descr="3-98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75326" y="1290648"/>
            <a:ext cx="4199918" cy="247054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222186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Rectangle 21">
            <a:hlinkClick r:id="rId2" action="ppaction://hlinksldjump?num=8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grpSp>
        <p:nvGrpSpPr>
          <p:cNvPr id="24" name="组合 23"/>
          <p:cNvGrpSpPr/>
          <p:nvPr/>
        </p:nvGrpSpPr>
        <p:grpSpPr>
          <a:xfrm>
            <a:off x="335206" y="1091233"/>
            <a:ext cx="11520000" cy="4498801"/>
            <a:chOff x="335206" y="875209"/>
            <a:chExt cx="11520000" cy="4498801"/>
          </a:xfrm>
        </p:grpSpPr>
        <p:sp>
          <p:nvSpPr>
            <p:cNvPr id="26" name="圆角矩形 25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4377769"/>
            </a:xfrm>
            <a:prstGeom prst="roundRect">
              <a:avLst>
                <a:gd name="adj" fmla="val 3346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27" name="矩形 26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8" name="文本框 27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graphicFrame>
        <p:nvGraphicFramePr>
          <p:cNvPr id="15" name="对象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33677958"/>
              </p:ext>
            </p:extLst>
          </p:nvPr>
        </p:nvGraphicFramePr>
        <p:xfrm>
          <a:off x="690563" y="1557586"/>
          <a:ext cx="10783887" cy="11572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3" progId="Word.Document.12">
                  <p:embed/>
                </p:oleObj>
              </mc:Choice>
              <mc:Fallback>
                <p:oleObj name="文档" r:id="rId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90563" y="1557586"/>
                        <a:ext cx="10783887" cy="11572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17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pic>
        <p:nvPicPr>
          <p:cNvPr id="21" name="Picture 17" descr="3-98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95247" y="2709714"/>
            <a:ext cx="4199918" cy="247054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541910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35206" y="837506"/>
            <a:ext cx="11520000" cy="43924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89206" y="909514"/>
            <a:ext cx="11412000" cy="13108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2.25 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℃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时，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FeS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饱和溶液中，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的物质的量浓度的负对数关系如图所示。对于图中的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点，下列说法正确的是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55" name="Rectangle 21">
            <a:hlinkClick r:id="rId2" action="ppaction://hlinksldjump?num=8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11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13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14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pic>
        <p:nvPicPr>
          <p:cNvPr id="568338" name="Picture 18" descr="3-99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17740" y="1886660"/>
            <a:ext cx="3434050" cy="266818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矩形 16"/>
          <p:cNvSpPr/>
          <p:nvPr/>
        </p:nvSpPr>
        <p:spPr>
          <a:xfrm>
            <a:off x="389206" y="2168714"/>
            <a:ext cx="11412000" cy="26034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点表示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FeS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的饱和溶液，且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(Fe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)&lt;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(S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点表示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FeS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的不饱和溶液，且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(Fe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)&gt;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(S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点表示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FeS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的不饱和溶液，且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(Fe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)&lt;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(S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点表示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FeS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的饱和溶液，且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(Fe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)&gt;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(S</a:t>
            </a:r>
            <a:r>
              <a:rPr lang="en-US" altLang="zh-CN" sz="2800" kern="100" baseline="30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2" name="TextBox 9"/>
          <p:cNvSpPr txBox="1"/>
          <p:nvPr/>
        </p:nvSpPr>
        <p:spPr>
          <a:xfrm>
            <a:off x="245110" y="2896682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  <p:grpSp>
        <p:nvGrpSpPr>
          <p:cNvPr id="18" name="组合 17"/>
          <p:cNvGrpSpPr/>
          <p:nvPr/>
        </p:nvGrpSpPr>
        <p:grpSpPr>
          <a:xfrm>
            <a:off x="335206" y="4898743"/>
            <a:ext cx="11520000" cy="1771411"/>
            <a:chOff x="335206" y="909514"/>
            <a:chExt cx="11520000" cy="1771411"/>
          </a:xfrm>
        </p:grpSpPr>
        <p:sp>
          <p:nvSpPr>
            <p:cNvPr id="19" name="圆角矩形 18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1030546"/>
              <a:ext cx="11520000" cy="1650379"/>
            </a:xfrm>
            <a:prstGeom prst="roundRect">
              <a:avLst>
                <a:gd name="adj" fmla="val 8134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grpSp>
          <p:nvGrpSpPr>
            <p:cNvPr id="21" name="组合 20"/>
            <p:cNvGrpSpPr/>
            <p:nvPr/>
          </p:nvGrpSpPr>
          <p:grpSpPr>
            <a:xfrm>
              <a:off x="884604" y="909514"/>
              <a:ext cx="787333" cy="243024"/>
              <a:chOff x="884604" y="909514"/>
              <a:chExt cx="787333" cy="243024"/>
            </a:xfrm>
          </p:grpSpPr>
          <p:sp>
            <p:nvSpPr>
              <p:cNvPr id="22" name="矩形 21">
                <a:extLst>
                  <a:ext uri="{FF2B5EF4-FFF2-40B4-BE49-F238E27FC236}">
                    <a16:creationId xmlns:a16="http://schemas.microsoft.com/office/drawing/2014/main" xmlns="" id="{FB65ABD8-6080-B245-B7CB-5CF76B33E96C}"/>
                  </a:ext>
                </a:extLst>
              </p:cNvPr>
              <p:cNvSpPr/>
              <p:nvPr/>
            </p:nvSpPr>
            <p:spPr>
              <a:xfrm>
                <a:off x="920948" y="977983"/>
                <a:ext cx="714645" cy="17455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3" name="文本框 22">
                <a:extLst>
                  <a:ext uri="{FF2B5EF4-FFF2-40B4-BE49-F238E27FC236}">
                    <a16:creationId xmlns:a16="http://schemas.microsoft.com/office/drawing/2014/main" xmlns="" id="{88957DF7-A6C0-3848-B485-D6CCBD5F92BE}"/>
                  </a:ext>
                </a:extLst>
              </p:cNvPr>
              <p:cNvSpPr txBox="1"/>
              <p:nvPr/>
            </p:nvSpPr>
            <p:spPr>
              <a:xfrm>
                <a:off x="884604" y="909514"/>
                <a:ext cx="787333" cy="236026"/>
              </a:xfrm>
              <a:custGeom>
                <a:rect l="l" t="t" r="r" b="b"/>
                <a:pathLst>
                  <a:path w="583768" h="216027">
                    <a:moveTo>
                      <a:pt x="96012" y="106756"/>
                    </a:moveTo>
                    <a:lnTo>
                      <a:pt x="91211" y="139217"/>
                    </a:lnTo>
                    <a:lnTo>
                      <a:pt x="107670" y="139217"/>
                    </a:lnTo>
                    <a:lnTo>
                      <a:pt x="112014" y="106756"/>
                    </a:lnTo>
                    <a:close/>
                    <a:moveTo>
                      <a:pt x="53264" y="106756"/>
                    </a:moveTo>
                    <a:lnTo>
                      <a:pt x="48692" y="139217"/>
                    </a:lnTo>
                    <a:lnTo>
                      <a:pt x="64922" y="139217"/>
                    </a:lnTo>
                    <a:lnTo>
                      <a:pt x="69494" y="106756"/>
                    </a:lnTo>
                    <a:close/>
                    <a:moveTo>
                      <a:pt x="213055" y="82524"/>
                    </a:moveTo>
                    <a:lnTo>
                      <a:pt x="249174" y="82524"/>
                    </a:lnTo>
                    <a:lnTo>
                      <a:pt x="248031" y="92811"/>
                    </a:lnTo>
                    <a:lnTo>
                      <a:pt x="279121" y="92811"/>
                    </a:lnTo>
                    <a:lnTo>
                      <a:pt x="277749" y="104927"/>
                    </a:lnTo>
                    <a:cubicBezTo>
                      <a:pt x="277292" y="107670"/>
                      <a:pt x="276149" y="110033"/>
                      <a:pt x="274320" y="112014"/>
                    </a:cubicBezTo>
                    <a:cubicBezTo>
                      <a:pt x="272644" y="113995"/>
                      <a:pt x="270662" y="114986"/>
                      <a:pt x="268376" y="114986"/>
                    </a:cubicBezTo>
                    <a:lnTo>
                      <a:pt x="244831" y="114986"/>
                    </a:lnTo>
                    <a:lnTo>
                      <a:pt x="239573" y="152019"/>
                    </a:lnTo>
                    <a:lnTo>
                      <a:pt x="272948" y="152019"/>
                    </a:lnTo>
                    <a:lnTo>
                      <a:pt x="271348" y="164592"/>
                    </a:lnTo>
                    <a:cubicBezTo>
                      <a:pt x="270891" y="167640"/>
                      <a:pt x="269519" y="170307"/>
                      <a:pt x="267233" y="172593"/>
                    </a:cubicBezTo>
                    <a:cubicBezTo>
                      <a:pt x="264947" y="174574"/>
                      <a:pt x="262357" y="175565"/>
                      <a:pt x="259461" y="175565"/>
                    </a:cubicBezTo>
                    <a:lnTo>
                      <a:pt x="236372" y="175565"/>
                    </a:lnTo>
                    <a:lnTo>
                      <a:pt x="231800" y="211683"/>
                    </a:lnTo>
                    <a:cubicBezTo>
                      <a:pt x="231648" y="212903"/>
                      <a:pt x="231191" y="213893"/>
                      <a:pt x="230429" y="214655"/>
                    </a:cubicBezTo>
                    <a:cubicBezTo>
                      <a:pt x="229667" y="215417"/>
                      <a:pt x="228752" y="215798"/>
                      <a:pt x="227685" y="215798"/>
                    </a:cubicBezTo>
                    <a:lnTo>
                      <a:pt x="192481" y="215798"/>
                    </a:lnTo>
                    <a:lnTo>
                      <a:pt x="197510" y="175565"/>
                    </a:lnTo>
                    <a:lnTo>
                      <a:pt x="147218" y="175565"/>
                    </a:lnTo>
                    <a:lnTo>
                      <a:pt x="149276" y="160706"/>
                    </a:lnTo>
                    <a:cubicBezTo>
                      <a:pt x="149580" y="158420"/>
                      <a:pt x="150647" y="156438"/>
                      <a:pt x="152476" y="154762"/>
                    </a:cubicBezTo>
                    <a:cubicBezTo>
                      <a:pt x="154305" y="152933"/>
                      <a:pt x="156286" y="152019"/>
                      <a:pt x="158420" y="152019"/>
                    </a:cubicBezTo>
                    <a:lnTo>
                      <a:pt x="200711" y="152019"/>
                    </a:lnTo>
                    <a:lnTo>
                      <a:pt x="205968" y="114986"/>
                    </a:lnTo>
                    <a:lnTo>
                      <a:pt x="190881" y="114986"/>
                    </a:lnTo>
                    <a:lnTo>
                      <a:pt x="190424" y="115671"/>
                    </a:lnTo>
                    <a:cubicBezTo>
                      <a:pt x="189052" y="120091"/>
                      <a:pt x="186690" y="123520"/>
                      <a:pt x="183337" y="125958"/>
                    </a:cubicBezTo>
                    <a:cubicBezTo>
                      <a:pt x="179375" y="128702"/>
                      <a:pt x="175184" y="130073"/>
                      <a:pt x="170764" y="130073"/>
                    </a:cubicBezTo>
                    <a:lnTo>
                      <a:pt x="151790" y="130073"/>
                    </a:lnTo>
                    <a:lnTo>
                      <a:pt x="164592" y="87325"/>
                    </a:lnTo>
                    <a:cubicBezTo>
                      <a:pt x="164897" y="86563"/>
                      <a:pt x="165354" y="85953"/>
                      <a:pt x="165963" y="85496"/>
                    </a:cubicBezTo>
                    <a:cubicBezTo>
                      <a:pt x="166573" y="85039"/>
                      <a:pt x="167259" y="84810"/>
                      <a:pt x="168021" y="84810"/>
                    </a:cubicBezTo>
                    <a:lnTo>
                      <a:pt x="199339" y="84810"/>
                    </a:lnTo>
                    <a:lnTo>
                      <a:pt x="196596" y="92811"/>
                    </a:lnTo>
                    <a:lnTo>
                      <a:pt x="208483" y="92811"/>
                    </a:lnTo>
                    <a:lnTo>
                      <a:pt x="209169" y="85496"/>
                    </a:lnTo>
                    <a:cubicBezTo>
                      <a:pt x="209169" y="84887"/>
                      <a:pt x="209283" y="84468"/>
                      <a:pt x="209512" y="84239"/>
                    </a:cubicBezTo>
                    <a:cubicBezTo>
                      <a:pt x="209740" y="84010"/>
                      <a:pt x="210083" y="83744"/>
                      <a:pt x="210540" y="83439"/>
                    </a:cubicBezTo>
                    <a:cubicBezTo>
                      <a:pt x="211302" y="82829"/>
                      <a:pt x="212141" y="82524"/>
                      <a:pt x="213055" y="82524"/>
                    </a:cubicBezTo>
                    <a:close/>
                    <a:moveTo>
                      <a:pt x="102641" y="59207"/>
                    </a:moveTo>
                    <a:lnTo>
                      <a:pt x="98298" y="88239"/>
                    </a:lnTo>
                    <a:lnTo>
                      <a:pt x="114757" y="88239"/>
                    </a:lnTo>
                    <a:lnTo>
                      <a:pt x="118643" y="59207"/>
                    </a:lnTo>
                    <a:close/>
                    <a:moveTo>
                      <a:pt x="400431" y="48692"/>
                    </a:moveTo>
                    <a:lnTo>
                      <a:pt x="419862" y="48692"/>
                    </a:lnTo>
                    <a:cubicBezTo>
                      <a:pt x="421538" y="48692"/>
                      <a:pt x="422872" y="49301"/>
                      <a:pt x="423862" y="50520"/>
                    </a:cubicBezTo>
                    <a:cubicBezTo>
                      <a:pt x="424853" y="51740"/>
                      <a:pt x="425272" y="53187"/>
                      <a:pt x="425120" y="54864"/>
                    </a:cubicBezTo>
                    <a:lnTo>
                      <a:pt x="406832" y="216027"/>
                    </a:lnTo>
                    <a:cubicBezTo>
                      <a:pt x="400126" y="216027"/>
                      <a:pt x="394564" y="213398"/>
                      <a:pt x="390144" y="208140"/>
                    </a:cubicBezTo>
                    <a:cubicBezTo>
                      <a:pt x="385724" y="202882"/>
                      <a:pt x="383819" y="196596"/>
                      <a:pt x="384429" y="189281"/>
                    </a:cubicBezTo>
                    <a:close/>
                    <a:moveTo>
                      <a:pt x="328879" y="48692"/>
                    </a:moveTo>
                    <a:lnTo>
                      <a:pt x="347624" y="48692"/>
                    </a:lnTo>
                    <a:lnTo>
                      <a:pt x="324764" y="197967"/>
                    </a:lnTo>
                    <a:cubicBezTo>
                      <a:pt x="323850" y="203301"/>
                      <a:pt x="321488" y="207645"/>
                      <a:pt x="317678" y="210998"/>
                    </a:cubicBezTo>
                    <a:cubicBezTo>
                      <a:pt x="313868" y="214350"/>
                      <a:pt x="309524" y="216027"/>
                      <a:pt x="304648" y="216027"/>
                    </a:cubicBezTo>
                    <a:lnTo>
                      <a:pt x="296418" y="216027"/>
                    </a:lnTo>
                    <a:lnTo>
                      <a:pt x="321107" y="55778"/>
                    </a:lnTo>
                    <a:cubicBezTo>
                      <a:pt x="321564" y="53645"/>
                      <a:pt x="322516" y="51930"/>
                      <a:pt x="323964" y="50635"/>
                    </a:cubicBezTo>
                    <a:cubicBezTo>
                      <a:pt x="325412" y="49339"/>
                      <a:pt x="327050" y="48692"/>
                      <a:pt x="328879" y="48692"/>
                    </a:cubicBezTo>
                    <a:close/>
                    <a:moveTo>
                      <a:pt x="499643" y="5943"/>
                    </a:moveTo>
                    <a:lnTo>
                      <a:pt x="583768" y="5943"/>
                    </a:lnTo>
                    <a:cubicBezTo>
                      <a:pt x="583006" y="10820"/>
                      <a:pt x="580911" y="14821"/>
                      <a:pt x="577482" y="17945"/>
                    </a:cubicBezTo>
                    <a:cubicBezTo>
                      <a:pt x="574053" y="21069"/>
                      <a:pt x="570052" y="22631"/>
                      <a:pt x="565480" y="22631"/>
                    </a:cubicBezTo>
                    <a:lnTo>
                      <a:pt x="497586" y="22631"/>
                    </a:lnTo>
                    <a:close/>
                    <a:moveTo>
                      <a:pt x="457581" y="5943"/>
                    </a:moveTo>
                    <a:lnTo>
                      <a:pt x="492785" y="5943"/>
                    </a:lnTo>
                    <a:lnTo>
                      <a:pt x="486156" y="56235"/>
                    </a:lnTo>
                    <a:lnTo>
                      <a:pt x="577139" y="56235"/>
                    </a:lnTo>
                    <a:lnTo>
                      <a:pt x="574624" y="74752"/>
                    </a:lnTo>
                    <a:lnTo>
                      <a:pt x="560680" y="74752"/>
                    </a:lnTo>
                    <a:lnTo>
                      <a:pt x="541934" y="216027"/>
                    </a:lnTo>
                    <a:lnTo>
                      <a:pt x="498272" y="216027"/>
                    </a:lnTo>
                    <a:lnTo>
                      <a:pt x="516788" y="74752"/>
                    </a:lnTo>
                    <a:lnTo>
                      <a:pt x="483641" y="74752"/>
                    </a:lnTo>
                    <a:lnTo>
                      <a:pt x="468325" y="191338"/>
                    </a:lnTo>
                    <a:cubicBezTo>
                      <a:pt x="467411" y="198196"/>
                      <a:pt x="464439" y="204063"/>
                      <a:pt x="459410" y="208940"/>
                    </a:cubicBezTo>
                    <a:cubicBezTo>
                      <a:pt x="454533" y="213665"/>
                      <a:pt x="448742" y="216027"/>
                      <a:pt x="442036" y="216027"/>
                    </a:cubicBezTo>
                    <a:lnTo>
                      <a:pt x="421234" y="216027"/>
                    </a:lnTo>
                    <a:lnTo>
                      <a:pt x="447751" y="15087"/>
                    </a:lnTo>
                    <a:cubicBezTo>
                      <a:pt x="448208" y="12344"/>
                      <a:pt x="449351" y="10134"/>
                      <a:pt x="451180" y="8458"/>
                    </a:cubicBezTo>
                    <a:cubicBezTo>
                      <a:pt x="453009" y="6782"/>
                      <a:pt x="455143" y="5943"/>
                      <a:pt x="457581" y="5943"/>
                    </a:cubicBezTo>
                    <a:close/>
                    <a:moveTo>
                      <a:pt x="173050" y="2514"/>
                    </a:moveTo>
                    <a:lnTo>
                      <a:pt x="284378" y="2514"/>
                    </a:lnTo>
                    <a:cubicBezTo>
                      <a:pt x="286055" y="2514"/>
                      <a:pt x="287426" y="2972"/>
                      <a:pt x="288493" y="3886"/>
                    </a:cubicBezTo>
                    <a:cubicBezTo>
                      <a:pt x="289560" y="5105"/>
                      <a:pt x="289941" y="6553"/>
                      <a:pt x="289636" y="8229"/>
                    </a:cubicBezTo>
                    <a:lnTo>
                      <a:pt x="284150" y="49835"/>
                    </a:lnTo>
                    <a:cubicBezTo>
                      <a:pt x="283083" y="56997"/>
                      <a:pt x="280340" y="62789"/>
                      <a:pt x="275920" y="67208"/>
                    </a:cubicBezTo>
                    <a:cubicBezTo>
                      <a:pt x="271501" y="71933"/>
                      <a:pt x="264719" y="74295"/>
                      <a:pt x="255575" y="74295"/>
                    </a:cubicBezTo>
                    <a:lnTo>
                      <a:pt x="222656" y="74295"/>
                    </a:lnTo>
                    <a:lnTo>
                      <a:pt x="224485" y="61265"/>
                    </a:lnTo>
                    <a:cubicBezTo>
                      <a:pt x="224637" y="59741"/>
                      <a:pt x="225323" y="58369"/>
                      <a:pt x="226542" y="57150"/>
                    </a:cubicBezTo>
                    <a:cubicBezTo>
                      <a:pt x="227762" y="56235"/>
                      <a:pt x="229133" y="55778"/>
                      <a:pt x="230657" y="55778"/>
                    </a:cubicBezTo>
                    <a:lnTo>
                      <a:pt x="238658" y="55778"/>
                    </a:lnTo>
                    <a:cubicBezTo>
                      <a:pt x="242316" y="55778"/>
                      <a:pt x="244450" y="54026"/>
                      <a:pt x="245059" y="50520"/>
                    </a:cubicBezTo>
                    <a:lnTo>
                      <a:pt x="249174" y="19888"/>
                    </a:lnTo>
                    <a:lnTo>
                      <a:pt x="220599" y="19888"/>
                    </a:lnTo>
                    <a:lnTo>
                      <a:pt x="212141" y="49377"/>
                    </a:lnTo>
                    <a:cubicBezTo>
                      <a:pt x="209397" y="57455"/>
                      <a:pt x="204749" y="63627"/>
                      <a:pt x="198196" y="67894"/>
                    </a:cubicBezTo>
                    <a:cubicBezTo>
                      <a:pt x="191643" y="72161"/>
                      <a:pt x="184785" y="74295"/>
                      <a:pt x="177622" y="74295"/>
                    </a:cubicBezTo>
                    <a:lnTo>
                      <a:pt x="162534" y="74295"/>
                    </a:lnTo>
                    <a:lnTo>
                      <a:pt x="181051" y="19888"/>
                    </a:lnTo>
                    <a:lnTo>
                      <a:pt x="166192" y="19888"/>
                    </a:lnTo>
                    <a:lnTo>
                      <a:pt x="168021" y="6401"/>
                    </a:lnTo>
                    <a:cubicBezTo>
                      <a:pt x="168173" y="5181"/>
                      <a:pt x="168707" y="4191"/>
                      <a:pt x="169621" y="3429"/>
                    </a:cubicBezTo>
                    <a:cubicBezTo>
                      <a:pt x="170688" y="2819"/>
                      <a:pt x="171831" y="2514"/>
                      <a:pt x="173050" y="2514"/>
                    </a:cubicBezTo>
                    <a:close/>
                    <a:moveTo>
                      <a:pt x="365455" y="228"/>
                    </a:moveTo>
                    <a:lnTo>
                      <a:pt x="400660" y="228"/>
                    </a:lnTo>
                    <a:lnTo>
                      <a:pt x="398374" y="18974"/>
                    </a:lnTo>
                    <a:lnTo>
                      <a:pt x="433349" y="18974"/>
                    </a:lnTo>
                    <a:lnTo>
                      <a:pt x="431749" y="30404"/>
                    </a:lnTo>
                    <a:cubicBezTo>
                      <a:pt x="431444" y="32537"/>
                      <a:pt x="430568" y="34252"/>
                      <a:pt x="429120" y="35547"/>
                    </a:cubicBezTo>
                    <a:cubicBezTo>
                      <a:pt x="427672" y="36843"/>
                      <a:pt x="426034" y="37490"/>
                      <a:pt x="424205" y="37490"/>
                    </a:cubicBezTo>
                    <a:lnTo>
                      <a:pt x="395859" y="37490"/>
                    </a:lnTo>
                    <a:lnTo>
                      <a:pt x="373456" y="206654"/>
                    </a:lnTo>
                    <a:cubicBezTo>
                      <a:pt x="372999" y="209397"/>
                      <a:pt x="371818" y="211645"/>
                      <a:pt x="369913" y="213398"/>
                    </a:cubicBezTo>
                    <a:cubicBezTo>
                      <a:pt x="368008" y="215151"/>
                      <a:pt x="365760" y="216027"/>
                      <a:pt x="363169" y="216027"/>
                    </a:cubicBezTo>
                    <a:lnTo>
                      <a:pt x="330251" y="216027"/>
                    </a:lnTo>
                    <a:lnTo>
                      <a:pt x="353797" y="37490"/>
                    </a:lnTo>
                    <a:lnTo>
                      <a:pt x="320650" y="37490"/>
                    </a:lnTo>
                    <a:lnTo>
                      <a:pt x="322250" y="25374"/>
                    </a:lnTo>
                    <a:cubicBezTo>
                      <a:pt x="322555" y="23393"/>
                      <a:pt x="323355" y="21831"/>
                      <a:pt x="324650" y="20688"/>
                    </a:cubicBezTo>
                    <a:cubicBezTo>
                      <a:pt x="325945" y="19545"/>
                      <a:pt x="327431" y="18974"/>
                      <a:pt x="329108" y="18974"/>
                    </a:cubicBezTo>
                    <a:lnTo>
                      <a:pt x="356311" y="18974"/>
                    </a:lnTo>
                    <a:lnTo>
                      <a:pt x="357911" y="7315"/>
                    </a:lnTo>
                    <a:cubicBezTo>
                      <a:pt x="358216" y="5334"/>
                      <a:pt x="359092" y="3657"/>
                      <a:pt x="360540" y="2286"/>
                    </a:cubicBezTo>
                    <a:cubicBezTo>
                      <a:pt x="361988" y="914"/>
                      <a:pt x="363626" y="228"/>
                      <a:pt x="365455" y="228"/>
                    </a:cubicBezTo>
                    <a:close/>
                    <a:moveTo>
                      <a:pt x="42062" y="0"/>
                    </a:moveTo>
                    <a:lnTo>
                      <a:pt x="86639" y="0"/>
                    </a:lnTo>
                    <a:lnTo>
                      <a:pt x="83896" y="3657"/>
                    </a:lnTo>
                    <a:lnTo>
                      <a:pt x="155905" y="3657"/>
                    </a:lnTo>
                    <a:cubicBezTo>
                      <a:pt x="157429" y="3657"/>
                      <a:pt x="158572" y="4267"/>
                      <a:pt x="159334" y="5486"/>
                    </a:cubicBezTo>
                    <a:cubicBezTo>
                      <a:pt x="160096" y="6705"/>
                      <a:pt x="160172" y="8077"/>
                      <a:pt x="159563" y="9601"/>
                    </a:cubicBezTo>
                    <a:lnTo>
                      <a:pt x="145161" y="41834"/>
                    </a:lnTo>
                    <a:lnTo>
                      <a:pt x="157962" y="41834"/>
                    </a:lnTo>
                    <a:lnTo>
                      <a:pt x="135788" y="198882"/>
                    </a:lnTo>
                    <a:cubicBezTo>
                      <a:pt x="135179" y="203606"/>
                      <a:pt x="133274" y="207645"/>
                      <a:pt x="130073" y="210998"/>
                    </a:cubicBezTo>
                    <a:cubicBezTo>
                      <a:pt x="126873" y="214198"/>
                      <a:pt x="123215" y="215798"/>
                      <a:pt x="119100" y="215798"/>
                    </a:cubicBezTo>
                    <a:lnTo>
                      <a:pt x="96698" y="215798"/>
                    </a:lnTo>
                    <a:lnTo>
                      <a:pt x="104927" y="156591"/>
                    </a:lnTo>
                    <a:lnTo>
                      <a:pt x="88925" y="156591"/>
                    </a:lnTo>
                    <a:lnTo>
                      <a:pt x="80924" y="212369"/>
                    </a:lnTo>
                    <a:lnTo>
                      <a:pt x="54635" y="212369"/>
                    </a:lnTo>
                    <a:lnTo>
                      <a:pt x="62408" y="156591"/>
                    </a:lnTo>
                    <a:lnTo>
                      <a:pt x="46177" y="156591"/>
                    </a:lnTo>
                    <a:lnTo>
                      <a:pt x="40233" y="198425"/>
                    </a:lnTo>
                    <a:cubicBezTo>
                      <a:pt x="39624" y="203301"/>
                      <a:pt x="37643" y="207492"/>
                      <a:pt x="34290" y="210998"/>
                    </a:cubicBezTo>
                    <a:cubicBezTo>
                      <a:pt x="30785" y="214198"/>
                      <a:pt x="26975" y="215798"/>
                      <a:pt x="22860" y="215798"/>
                    </a:cubicBezTo>
                    <a:lnTo>
                      <a:pt x="0" y="215798"/>
                    </a:lnTo>
                    <a:lnTo>
                      <a:pt x="24689" y="41834"/>
                    </a:lnTo>
                    <a:lnTo>
                      <a:pt x="62636" y="41834"/>
                    </a:lnTo>
                    <a:lnTo>
                      <a:pt x="55778" y="88239"/>
                    </a:lnTo>
                    <a:lnTo>
                      <a:pt x="72009" y="88239"/>
                    </a:lnTo>
                    <a:lnTo>
                      <a:pt x="76124" y="59207"/>
                    </a:lnTo>
                    <a:lnTo>
                      <a:pt x="64694" y="59207"/>
                    </a:lnTo>
                    <a:lnTo>
                      <a:pt x="67437" y="41834"/>
                    </a:lnTo>
                    <a:lnTo>
                      <a:pt x="103098" y="41834"/>
                    </a:lnTo>
                    <a:lnTo>
                      <a:pt x="111785" y="21031"/>
                    </a:lnTo>
                    <a:lnTo>
                      <a:pt x="74981" y="21031"/>
                    </a:lnTo>
                    <a:cubicBezTo>
                      <a:pt x="69189" y="31089"/>
                      <a:pt x="61722" y="36119"/>
                      <a:pt x="52578" y="36119"/>
                    </a:cubicBezTo>
                    <a:lnTo>
                      <a:pt x="21031" y="36119"/>
                    </a:lnTo>
                    <a:lnTo>
                      <a:pt x="36804" y="3200"/>
                    </a:lnTo>
                    <a:cubicBezTo>
                      <a:pt x="38328" y="1067"/>
                      <a:pt x="40081" y="0"/>
                      <a:pt x="42062" y="0"/>
                    </a:cubicBezTo>
                    <a:close/>
                  </a:path>
                </a:pathLst>
              </a:custGeom>
              <a:solidFill>
                <a:schemeClr val="accent5">
                  <a:lumMod val="40000"/>
                  <a:lumOff val="60000"/>
                </a:schemeClr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white"/>
                  </a:solidFill>
                  <a:latin typeface="DOUYU Font" pitchFamily="2" charset="-122"/>
                  <a:ea typeface="DOUYU Font" pitchFamily="2" charset="-122"/>
                </a:endParaRPr>
              </a:p>
            </p:txBody>
          </p:sp>
        </p:grpSp>
      </p:grpSp>
      <p:sp>
        <p:nvSpPr>
          <p:cNvPr id="4" name="矩形 3"/>
          <p:cNvSpPr/>
          <p:nvPr/>
        </p:nvSpPr>
        <p:spPr>
          <a:xfrm>
            <a:off x="478582" y="5238979"/>
            <a:ext cx="11233248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点表示</a:t>
            </a:r>
            <a:r>
              <a:rPr lang="en-US" altLang="zh-CN" sz="2800" kern="1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FeS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的不饱和溶液，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(Fe</a:t>
            </a:r>
            <a:r>
              <a:rPr lang="en-US" altLang="zh-CN" sz="2800" kern="100" baseline="300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10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10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 mol·L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&gt;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(S</a:t>
            </a:r>
            <a:r>
              <a:rPr lang="en-US" altLang="zh-CN" sz="2800" kern="100" baseline="30000" err="1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10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 mol</a:t>
            </a:r>
            <a:r>
              <a:rPr lang="en-US" altLang="zh-CN" sz="2800" kern="100" smtClean="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·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 smtClean="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项正确。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820896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35206" y="795452"/>
            <a:ext cx="11520000" cy="59233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389206" y="872570"/>
            <a:ext cx="11412000" cy="13108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如图所示，有两条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两种温度下的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BaSO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在水中的沉淀溶解平衡曲线，下列说法不正确的是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55" name="Rectangle 21">
            <a:hlinkClick r:id="rId2" action="ppaction://hlinksldjump?num=8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11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>
            <a:hlinkClick r:id="rId4" action="ppaction://hlinksldjump?num=12"/>
          </p:cNvPr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19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21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pic>
        <p:nvPicPr>
          <p:cNvPr id="592898" name="Picture 2" descr="3-100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99262" y="2102813"/>
            <a:ext cx="5008457" cy="269513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矩形 15"/>
          <p:cNvSpPr/>
          <p:nvPr/>
        </p:nvSpPr>
        <p:spPr>
          <a:xfrm>
            <a:off x="389206" y="2178726"/>
            <a:ext cx="5922024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加入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可使溶液由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点变到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</a:t>
            </a:r>
            <a:r>
              <a:rPr lang="en-US" altLang="zh-CN" sz="2800" i="1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曲线上方区域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不含曲线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任意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一点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时，均有</a:t>
            </a:r>
            <a:r>
              <a:rPr lang="en-US" altLang="zh-CN" sz="2800" kern="1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BaSO</a:t>
            </a:r>
            <a:r>
              <a:rPr lang="en-US" altLang="zh-CN" sz="2800" kern="100" baseline="-25000" err="1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沉淀生成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蒸发溶剂可能使溶液由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点变为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曲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线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上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之间的某一点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不含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070735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升温可使溶液由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点变为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8" name="TextBox 9"/>
          <p:cNvSpPr txBox="1"/>
          <p:nvPr/>
        </p:nvSpPr>
        <p:spPr>
          <a:xfrm>
            <a:off x="245110" y="5381268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325040228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https://d.book118.com/328033024135006044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Times New Roman</vt:lpstr>
      <vt:lpstr>方正中等线简体</vt:lpstr>
      <vt:lpstr>Courier New</vt:lpstr>
      <vt:lpstr>宋体</vt:lpstr>
      <vt:lpstr>楷体</vt:lpstr>
      <vt:lpstr>华文细黑</vt:lpstr>
      <vt:lpstr>DOUYU Font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2024-09-25T05:18:49.541</cp:lastPrinted>
  <dcterms:created xsi:type="dcterms:W3CDTF">2024-09-24T21:18:49Z</dcterms:created>
  <dcterms:modified xsi:type="dcterms:W3CDTF">2024-09-24T21:18:51Z</dcterms:modified>
</cp:coreProperties>
</file>