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D86FFF1-0A9D-4501-A135-0AD539D1EB7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A20CCD0-B433-45D5-AC3C-92FB7674F88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BA49DEB-0E3B-441F-AA22-4EBEC4C0797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A64AEDE-E5B5-4783-806D-D16ACB8AE31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80B46B3-26E5-436B-926A-A6DF9127F2A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DD0336D-C83A-4D4A-BCB6-5CCED8039B5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EEA5391-C550-4FC3-8429-D6524B24F20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A0ECB5C-A3F5-49BF-9EEE-C2264E9219F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D6377C2-0E88-4794-9B00-5F70914C635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9C1F90A-E051-4783-86CA-B49B6131DF1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B4370DB-812F-40BF-8D88-E93DDC69006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1.png" /><Relationship Id="rId4"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28041020066006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741420" y="1127760"/>
            <a:ext cx="4236720" cy="4236720"/>
          </a:xfrm>
          <a:prstGeom prst="ellipse">
            <a:avLst/>
          </a:prstGeom>
          <a:noFill/>
          <a:ln w="38100">
            <a:solidFill>
              <a:srgbClr val="60858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797775" y="1881829"/>
            <a:ext cx="5701617" cy="1840881"/>
          </a:xfrm>
          <a:prstGeom prst="rect">
            <a:avLst/>
          </a:prstGeom>
          <a:solidFill>
            <a:srgbClr val="D2EBE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l="80000" r="4500" b="14923"/>
          <a:stretch>
            <a:fillRect/>
          </a:stretch>
        </p:blipFill>
        <p:spPr>
          <a:xfrm>
            <a:off x="9631680" y="0"/>
            <a:ext cx="2240281" cy="4162886"/>
          </a:xfrm>
          <a:prstGeom prst="rect">
            <a:avLst/>
          </a:prstGeom>
        </p:spPr>
      </p:pic>
      <p:sp>
        <p:nvSpPr>
          <p:cNvPr id="5" name="TextBox 5"/>
          <p:cNvSpPr txBox="1"/>
          <p:nvPr/>
        </p:nvSpPr>
        <p:spPr>
          <a:xfrm>
            <a:off x="4761919" y="3652786"/>
            <a:ext cx="2227456" cy="51789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endParaRPr lang="en-US" sz="2025">
              <a:solidFill>
                <a:srgbClr val="60858D">
                  <a:alpha val="100000"/>
                </a:srgbClr>
              </a:solidFill>
              <a:latin typeface="Microsoft Yahei"/>
              <a:ea typeface="Microsoft Yahei"/>
              <a:cs typeface="Microsoft Yahei"/>
            </a:endParaRPr>
          </a:p>
        </p:txBody>
      </p:sp>
      <p:sp>
        <p:nvSpPr>
          <p:cNvPr id="6" name="TextBox 6"/>
          <p:cNvSpPr txBox="1"/>
          <p:nvPr/>
        </p:nvSpPr>
        <p:spPr>
          <a:xfrm>
            <a:off x="4730185" y="4170682"/>
            <a:ext cx="2259190" cy="502303"/>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rgbClr val="60858D">
                    <a:alpha val="100000"/>
                  </a:srgbClr>
                </a:solidFill>
                <a:latin typeface="Microsoft Yahei"/>
                <a:ea typeface="Microsoft Yahei"/>
                <a:cs typeface="Microsoft Yahei"/>
              </a:rPr>
              <a:t>2024-02-02</a:t>
            </a:r>
          </a:p>
        </p:txBody>
      </p:sp>
      <p:sp>
        <p:nvSpPr>
          <p:cNvPr id="7" name="TextBox 7"/>
          <p:cNvSpPr txBox="1"/>
          <p:nvPr/>
        </p:nvSpPr>
        <p:spPr>
          <a:xfrm>
            <a:off x="2106772" y="2383155"/>
            <a:ext cx="7537749" cy="86296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050" b="1">
                <a:solidFill>
                  <a:srgbClr val="42656C">
                    <a:alpha val="100000"/>
                  </a:srgbClr>
                </a:solidFill>
                <a:latin typeface="Microsoft Yahei"/>
                <a:ea typeface="Microsoft Yahei"/>
                <a:cs typeface="Microsoft Yahei"/>
              </a:rPr>
              <a:t>代谢调节的主要方式</a:t>
            </a:r>
          </a:p>
        </p:txBody>
      </p:sp>
      <p:cxnSp>
        <p:nvCxnSpPr>
          <p:cNvPr id="8" name="Connector 8"/>
          <p:cNvCxnSpPr/>
          <p:nvPr/>
        </p:nvCxnSpPr>
        <p:spPr>
          <a:xfrm flipH="1">
            <a:off x="6747999" y="827557"/>
            <a:ext cx="894873" cy="843737"/>
          </a:xfrm>
          <a:prstGeom prst="line">
            <a:avLst/>
          </a:prstGeom>
          <a:ln w="19050">
            <a:solidFill>
              <a:srgbClr val="60858D">
                <a:alpha val="100000"/>
              </a:srgbClr>
            </a:solidFill>
            <a:prstDash val="solid"/>
            <a:headEnd type="none"/>
            <a:tailEnd type="none"/>
          </a:ln>
        </p:spPr>
      </p:cxnSp>
      <p:cxnSp>
        <p:nvCxnSpPr>
          <p:cNvPr id="9" name="Connector 9"/>
          <p:cNvCxnSpPr/>
          <p:nvPr/>
        </p:nvCxnSpPr>
        <p:spPr>
          <a:xfrm flipH="1">
            <a:off x="6677058" y="1459731"/>
            <a:ext cx="894873" cy="843737"/>
          </a:xfrm>
          <a:prstGeom prst="line">
            <a:avLst/>
          </a:prstGeom>
          <a:ln w="19050">
            <a:solidFill>
              <a:srgbClr val="60858D">
                <a:alpha val="100000"/>
              </a:srgbClr>
            </a:solidFill>
            <a:prstDash val="solid"/>
            <a:headEnd type="none"/>
            <a:tailEnd type="none"/>
          </a:ln>
        </p:spPr>
      </p:cxnSp>
      <p:cxnSp>
        <p:nvCxnSpPr>
          <p:cNvPr id="10" name="Connector 10"/>
          <p:cNvCxnSpPr/>
          <p:nvPr/>
        </p:nvCxnSpPr>
        <p:spPr>
          <a:xfrm flipH="1">
            <a:off x="3741420" y="4038877"/>
            <a:ext cx="894873" cy="843737"/>
          </a:xfrm>
          <a:prstGeom prst="line">
            <a:avLst/>
          </a:prstGeom>
          <a:ln w="19050">
            <a:solidFill>
              <a:srgbClr val="60858D">
                <a:alpha val="100000"/>
              </a:srgbClr>
            </a:solidFill>
            <a:prstDash val="solid"/>
            <a:headEnd type="none"/>
            <a:tailEnd type="none"/>
          </a:ln>
        </p:spPr>
      </p:cxnSp>
      <p:cxnSp>
        <p:nvCxnSpPr>
          <p:cNvPr id="11" name="Connector 11"/>
          <p:cNvCxnSpPr/>
          <p:nvPr/>
        </p:nvCxnSpPr>
        <p:spPr>
          <a:xfrm flipH="1">
            <a:off x="3640254" y="4687035"/>
            <a:ext cx="894873" cy="843737"/>
          </a:xfrm>
          <a:prstGeom prst="line">
            <a:avLst/>
          </a:prstGeom>
          <a:ln w="19050">
            <a:solidFill>
              <a:srgbClr val="60858D">
                <a:alpha val="100000"/>
              </a:srgbClr>
            </a:solidFill>
            <a:prstDash val="solid"/>
            <a:headEnd type="none"/>
            <a:tailEnd type="none"/>
          </a:ln>
        </p:spPr>
      </p:cxn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031916" y="1278557"/>
            <a:ext cx="2830542" cy="117475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5700" b="1">
                <a:solidFill>
                  <a:srgbClr val="42656C">
                    <a:alpha val="100000"/>
                  </a:srgbClr>
                </a:solidFill>
                <a:latin typeface="微软雅黑"/>
                <a:ea typeface="微软雅黑"/>
                <a:cs typeface="微软雅黑"/>
              </a:rPr>
              <a:t>目 录</a:t>
            </a:r>
            <a:endParaRPr lang="en-US" sz="1100"/>
          </a:p>
        </p:txBody>
      </p:sp>
      <p:sp>
        <p:nvSpPr>
          <p:cNvPr id="4" name="TextBox 4"/>
          <p:cNvSpPr txBox="1"/>
          <p:nvPr/>
        </p:nvSpPr>
        <p:spPr>
          <a:xfrm>
            <a:off x="4487772" y="907139"/>
            <a:ext cx="6821696" cy="5454353"/>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ct val="0"/>
              </a:spcBef>
              <a:buFont typeface="Arial"/>
              <a:buChar char="•"/>
            </a:pPr>
            <a:r>
              <a:rPr lang="en-US" sz="2400" b="1">
                <a:solidFill>
                  <a:srgbClr val="42656C">
                    <a:alpha val="100000"/>
                  </a:srgbClr>
                </a:solidFill>
                <a:latin typeface="Microsoft Yahei"/>
                <a:ea typeface="Microsoft Yahei"/>
                <a:cs typeface="Microsoft Yahei"/>
              </a:rPr>
              <a:t>代谢调节概述</a:t>
            </a:r>
          </a:p>
          <a:p>
            <a:pPr marL="203200" lvl="0" indent="-203200">
              <a:lnSpc>
                <a:spcPct val="150000"/>
              </a:lnSpc>
              <a:spcBef>
                <a:spcPct val="0"/>
              </a:spcBef>
              <a:buFont typeface="Arial"/>
              <a:buChar char="•"/>
            </a:pPr>
            <a:r>
              <a:rPr lang="en-US" sz="2400" b="1">
                <a:solidFill>
                  <a:srgbClr val="42656C">
                    <a:alpha val="100000"/>
                  </a:srgbClr>
                </a:solidFill>
                <a:latin typeface="Microsoft Yahei"/>
                <a:ea typeface="Microsoft Yahei"/>
                <a:cs typeface="Microsoft Yahei"/>
              </a:rPr>
              <a:t>细胞水平代谢调节</a:t>
            </a:r>
          </a:p>
          <a:p>
            <a:pPr marL="203200" lvl="0" indent="-203200">
              <a:lnSpc>
                <a:spcPct val="150000"/>
              </a:lnSpc>
              <a:spcBef>
                <a:spcPct val="0"/>
              </a:spcBef>
              <a:buFont typeface="Arial"/>
              <a:buChar char="•"/>
            </a:pPr>
            <a:r>
              <a:rPr lang="en-US" sz="2400" b="1">
                <a:solidFill>
                  <a:srgbClr val="42656C">
                    <a:alpha val="100000"/>
                  </a:srgbClr>
                </a:solidFill>
                <a:latin typeface="Microsoft Yahei"/>
                <a:ea typeface="Microsoft Yahei"/>
                <a:cs typeface="Microsoft Yahei"/>
              </a:rPr>
              <a:t>激素水平代谢调节</a:t>
            </a:r>
          </a:p>
          <a:p>
            <a:pPr marL="203200" lvl="0" indent="-203200">
              <a:lnSpc>
                <a:spcPct val="150000"/>
              </a:lnSpc>
              <a:spcBef>
                <a:spcPct val="0"/>
              </a:spcBef>
              <a:buFont typeface="Arial"/>
              <a:buChar char="•"/>
            </a:pPr>
            <a:r>
              <a:rPr lang="en-US" sz="2400" b="1">
                <a:solidFill>
                  <a:srgbClr val="42656C">
                    <a:alpha val="100000"/>
                  </a:srgbClr>
                </a:solidFill>
                <a:latin typeface="Microsoft Yahei"/>
                <a:ea typeface="Microsoft Yahei"/>
                <a:cs typeface="Microsoft Yahei"/>
              </a:rPr>
              <a:t>神经系统对代谢调节</a:t>
            </a:r>
          </a:p>
          <a:p>
            <a:pPr marL="203200" lvl="0" indent="-203200">
              <a:lnSpc>
                <a:spcPct val="150000"/>
              </a:lnSpc>
              <a:spcBef>
                <a:spcPct val="0"/>
              </a:spcBef>
              <a:buFont typeface="Arial"/>
              <a:buChar char="•"/>
            </a:pPr>
            <a:r>
              <a:rPr lang="en-US" sz="2400" b="1">
                <a:solidFill>
                  <a:srgbClr val="42656C">
                    <a:alpha val="100000"/>
                  </a:srgbClr>
                </a:solidFill>
                <a:latin typeface="Microsoft Yahei"/>
                <a:ea typeface="Microsoft Yahei"/>
                <a:cs typeface="Microsoft Yahei"/>
              </a:rPr>
              <a:t>免疫系统在代谢中作用</a:t>
            </a:r>
          </a:p>
          <a:p>
            <a:pPr marL="203200" lvl="0" indent="-203200">
              <a:lnSpc>
                <a:spcPct val="150000"/>
              </a:lnSpc>
              <a:spcBef>
                <a:spcPct val="0"/>
              </a:spcBef>
              <a:buFont typeface="Arial"/>
              <a:buChar char="•"/>
            </a:pPr>
            <a:r>
              <a:rPr lang="en-US" sz="2400" b="1">
                <a:solidFill>
                  <a:srgbClr val="42656C">
                    <a:alpha val="100000"/>
                  </a:srgbClr>
                </a:solidFill>
                <a:latin typeface="Microsoft Yahei"/>
                <a:ea typeface="Microsoft Yahei"/>
                <a:cs typeface="Microsoft Yahei"/>
              </a:rPr>
              <a:t>营养因素与代谢调节关系</a:t>
            </a:r>
          </a:p>
        </p:txBody>
      </p:sp>
      <p:pic>
        <p:nvPicPr>
          <p:cNvPr id="5" name="Picture 5"/>
          <p:cNvPicPr>
            <a:picLocks noChangeAspect="1"/>
          </p:cNvPicPr>
          <p:nvPr/>
        </p:nvPicPr>
        <p:blipFill>
          <a:blip r:embed="rId3"/>
          <a:srcRect l="80000" r="4500" b="14923"/>
          <a:stretch>
            <a:fillRect/>
          </a:stretch>
        </p:blipFill>
        <p:spPr>
          <a:xfrm>
            <a:off x="9631680" y="0"/>
            <a:ext cx="2240281" cy="4162886"/>
          </a:xfrm>
          <a:prstGeom prst="rect">
            <a:avLst/>
          </a:prstGeom>
        </p:spPr>
      </p:pic>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5238315" y="1654104"/>
            <a:ext cx="1715371" cy="1710856"/>
          </a:xfrm>
          <a:prstGeom prst="ellipse">
            <a:avLst/>
          </a:prstGeom>
          <a:solidFill>
            <a:srgbClr val="42656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262869" y="1841925"/>
            <a:ext cx="1666262" cy="1335214"/>
          </a:xfrm>
          <a:prstGeom prst="rect">
            <a:avLst/>
          </a:prstGeom>
          <a:noFill/>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7575" b="1">
                <a:solidFill>
                  <a:schemeClr val="lt1">
                    <a:alpha val="100000"/>
                  </a:schemeClr>
                </a:solidFill>
                <a:latin typeface="微软雅黑"/>
                <a:ea typeface="微软雅黑"/>
                <a:cs typeface="微软雅黑"/>
              </a:rPr>
              <a:t>01</a:t>
            </a:r>
          </a:p>
        </p:txBody>
      </p:sp>
      <p:sp>
        <p:nvSpPr>
          <p:cNvPr id="4" name="TextBox 4"/>
          <p:cNvSpPr txBox="1"/>
          <p:nvPr/>
        </p:nvSpPr>
        <p:spPr>
          <a:xfrm>
            <a:off x="562201" y="3647100"/>
            <a:ext cx="11309760" cy="22857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rgbClr val="42656C">
                    <a:alpha val="100000"/>
                  </a:srgbClr>
                </a:solidFill>
                <a:latin typeface="Microsoft Yahei"/>
                <a:ea typeface="Microsoft Yahei"/>
                <a:cs typeface="Microsoft Yahei"/>
              </a:rPr>
              <a:t>代谢调节概述</a:t>
            </a:r>
          </a:p>
        </p:txBody>
      </p:sp>
      <p:pic>
        <p:nvPicPr>
          <p:cNvPr id="5" name="Picture 5"/>
          <p:cNvPicPr>
            <a:picLocks noChangeAspect="1"/>
          </p:cNvPicPr>
          <p:nvPr/>
        </p:nvPicPr>
        <p:blipFill>
          <a:blip r:embed="rId2"/>
          <a:srcRect l="80000" r="4500" b="14923"/>
          <a:stretch>
            <a:fillRect/>
          </a:stretch>
        </p:blipFill>
        <p:spPr>
          <a:xfrm>
            <a:off x="9631680" y="0"/>
            <a:ext cx="2240281" cy="4162886"/>
          </a:xfrm>
          <a:prstGeom prst="rect">
            <a:avLst/>
          </a:prstGeom>
        </p:spPr>
      </p:pic>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代谢调节是指生物体通过一系列机制对其内部的代谢过程进行调控，以维持内环境的稳态和适应外部环境的变化。</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意义</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代谢调节对于生物体的生存、生长、发育和繁殖等生命活动具有重要意义，它能够使生物体更好地适应不同的环境条件，保持内部代谢的稳定和平衡。</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代谢调节定义与意义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t="7500" b="7500"/>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生物体内的代谢过程大多由酶催化完成，因此酶活性的调节是代谢调节的重要手段之一。</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酶活性的调节</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激素是一种重要的生物调节因子，它能够通过血液或组织液传递信息，对靶细胞的代谢过程进行调节。</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激素的调节</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神经系统能够通过反射和神经体液调节等方式对生物体的代谢过程进行快速而精确的调控。</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神经系统的调节</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代谢调节生理基础</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2500" r="12500"/>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整体水平调节</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生物体通过神经、激素和免疫等系统的相互作用对整体代谢进行调控，具有综合性、长期性的特点。</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细胞水平调节</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细胞通过改变酶的活性、细胞膜的通透性等方式对代谢过程进行直接调控，具有快速、精确的特点。</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器官水平调节</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器官通过神经和激素的调节对细胞代谢进行间接调控，具有整体性、协调性的特点。</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代谢调节分类及特点</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5238315" y="1654104"/>
            <a:ext cx="1715371" cy="1710856"/>
          </a:xfrm>
          <a:prstGeom prst="ellipse">
            <a:avLst/>
          </a:prstGeom>
          <a:solidFill>
            <a:srgbClr val="42656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262869" y="1841925"/>
            <a:ext cx="1666262" cy="1335214"/>
          </a:xfrm>
          <a:prstGeom prst="rect">
            <a:avLst/>
          </a:prstGeom>
          <a:noFill/>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7575" b="1">
                <a:solidFill>
                  <a:schemeClr val="lt1">
                    <a:alpha val="100000"/>
                  </a:schemeClr>
                </a:solidFill>
                <a:latin typeface="微软雅黑"/>
                <a:ea typeface="微软雅黑"/>
                <a:cs typeface="微软雅黑"/>
              </a:rPr>
              <a:t>02</a:t>
            </a:r>
          </a:p>
        </p:txBody>
      </p:sp>
      <p:sp>
        <p:nvSpPr>
          <p:cNvPr id="4" name="TextBox 4"/>
          <p:cNvSpPr txBox="1"/>
          <p:nvPr/>
        </p:nvSpPr>
        <p:spPr>
          <a:xfrm>
            <a:off x="562201" y="3647100"/>
            <a:ext cx="11309760" cy="22857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rgbClr val="42656C">
                    <a:alpha val="100000"/>
                  </a:srgbClr>
                </a:solidFill>
                <a:latin typeface="Microsoft Yahei"/>
                <a:ea typeface="Microsoft Yahei"/>
                <a:cs typeface="Microsoft Yahei"/>
              </a:rPr>
              <a:t>细胞水平代谢调节</a:t>
            </a:r>
          </a:p>
        </p:txBody>
      </p:sp>
      <p:pic>
        <p:nvPicPr>
          <p:cNvPr id="5" name="Picture 5"/>
          <p:cNvPicPr>
            <a:picLocks noChangeAspect="1"/>
          </p:cNvPicPr>
          <p:nvPr/>
        </p:nvPicPr>
        <p:blipFill>
          <a:blip r:embed="rId2"/>
          <a:srcRect l="80000" r="4500" b="14923"/>
          <a:stretch>
            <a:fillRect/>
          </a:stretch>
        </p:blipFill>
        <p:spPr>
          <a:xfrm>
            <a:off x="9631680" y="0"/>
            <a:ext cx="2240281" cy="4162886"/>
          </a:xfrm>
          <a:prstGeom prst="rect">
            <a:avLst/>
          </a:prstGeom>
        </p:spPr>
      </p:pic>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70591"/>
            <a:ext cx="5783287" cy="1172718"/>
            <a:chOff x="5982796" y="3170591"/>
            <a:chExt cx="5783287" cy="1172718"/>
          </a:xfrm>
        </p:grpSpPr>
        <p:sp>
          <p:nvSpPr>
            <p:cNvPr id="3" name="TextBox 3"/>
            <p:cNvSpPr txBox="1"/>
            <p:nvPr/>
          </p:nvSpPr>
          <p:spPr>
            <a:xfrm>
              <a:off x="5982796" y="3170591"/>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pH值稳定</a:t>
              </a:r>
            </a:p>
          </p:txBody>
        </p:sp>
        <p:sp>
          <p:nvSpPr>
            <p:cNvPr id="4" name="TextBox 4"/>
            <p:cNvSpPr txBox="1"/>
            <p:nvPr/>
          </p:nvSpPr>
          <p:spPr>
            <a:xfrm>
              <a:off x="5982796" y="3641126"/>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细胞内有多种缓冲对，能够中和进入细胞的酸或碱，保持pH值的相对稳定。</a:t>
              </a:r>
            </a:p>
          </p:txBody>
        </p:sp>
      </p:grpSp>
      <p:grpSp>
        <p:nvGrpSpPr>
          <p:cNvPr id="5" name="Group 5"/>
          <p:cNvGrpSpPr/>
          <p:nvPr/>
        </p:nvGrpSpPr>
        <p:grpSpPr>
          <a:xfrm>
            <a:off x="5982796" y="4823246"/>
            <a:ext cx="5783287" cy="1172718"/>
            <a:chOff x="5982796" y="4823246"/>
            <a:chExt cx="5783287" cy="1172718"/>
          </a:xfrm>
        </p:grpSpPr>
        <p:sp>
          <p:nvSpPr>
            <p:cNvPr id="6" name="TextBox 6"/>
            <p:cNvSpPr txBox="1"/>
            <p:nvPr/>
          </p:nvSpPr>
          <p:spPr>
            <a:xfrm>
              <a:off x="5982796" y="4823246"/>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温度调控</a:t>
              </a:r>
            </a:p>
          </p:txBody>
        </p:sp>
        <p:sp>
          <p:nvSpPr>
            <p:cNvPr id="7" name="TextBox 7"/>
            <p:cNvSpPr txBox="1"/>
            <p:nvPr/>
          </p:nvSpPr>
          <p:spPr>
            <a:xfrm>
              <a:off x="5982796" y="5293781"/>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细胞通过产生热量和散热机制，维持适宜的温度范围，保证代谢活动的正常进行。</a:t>
              </a:r>
            </a:p>
          </p:txBody>
        </p:sp>
      </p:grpSp>
      <p:sp>
        <p:nvSpPr>
          <p:cNvPr id="8" name="AutoShape 8"/>
          <p:cNvSpPr/>
          <p:nvPr/>
        </p:nvSpPr>
        <p:spPr>
          <a:xfrm>
            <a:off x="4805646" y="4913047"/>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982796" y="1521950"/>
            <a:ext cx="5687135" cy="1172718"/>
            <a:chOff x="5982796" y="1521950"/>
            <a:chExt cx="5687135" cy="1172718"/>
          </a:xfrm>
        </p:grpSpPr>
        <p:sp>
          <p:nvSpPr>
            <p:cNvPr id="10" name="TextBox 10"/>
            <p:cNvSpPr txBox="1"/>
            <p:nvPr/>
          </p:nvSpPr>
          <p:spPr>
            <a:xfrm>
              <a:off x="5982796" y="152195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渗透压平衡</a:t>
              </a:r>
            </a:p>
          </p:txBody>
        </p:sp>
        <p:sp>
          <p:nvSpPr>
            <p:cNvPr id="11" name="TextBox 11"/>
            <p:cNvSpPr txBox="1"/>
            <p:nvPr/>
          </p:nvSpPr>
          <p:spPr>
            <a:xfrm>
              <a:off x="5982796" y="1992485"/>
              <a:ext cx="5687135"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细胞通过调节水分和溶质的进出，维持细胞内外渗透压的平衡。</a:t>
              </a:r>
            </a:p>
          </p:txBody>
        </p:sp>
      </p:grpSp>
      <p:sp>
        <p:nvSpPr>
          <p:cNvPr id="12" name="AutoShape 12"/>
          <p:cNvSpPr/>
          <p:nvPr/>
        </p:nvSpPr>
        <p:spPr>
          <a:xfrm>
            <a:off x="4805646" y="3272584"/>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805646" y="161148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41457" y="1735931"/>
            <a:ext cx="3722789" cy="3981079"/>
          </a:xfrm>
          <a:prstGeom prst="rect">
            <a:avLst/>
          </a:prstGeom>
          <a:solidFill>
            <a:schemeClr val="accent1">
              <a:alpha val="9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5014447" y="3486249"/>
            <a:ext cx="391670" cy="391670"/>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14447" y="1795508"/>
            <a:ext cx="391670" cy="3916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5026640" y="5128951"/>
            <a:ext cx="378428" cy="378428"/>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8" name="Picture 18"/>
          <p:cNvPicPr>
            <a:picLocks noChangeAspect="1"/>
          </p:cNvPicPr>
          <p:nvPr/>
        </p:nvPicPr>
        <p:blipFill>
          <a:blip r:embed="rId2">
            <a:alphaModFix/>
          </a:blip>
          <a:srcRect l="19795" r="19795"/>
          <a:stretch>
            <a:fillRect/>
          </a:stretch>
        </p:blipFill>
        <p:spPr>
          <a:xfrm>
            <a:off x="641457" y="1883900"/>
            <a:ext cx="3722788" cy="3671084"/>
          </a:xfrm>
          <a:prstGeom prst="rect">
            <a:avLst/>
          </a:prstGeom>
        </p:spPr>
      </p:pic>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细胞内环境稳态维持</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代谢物与酶分子活性中心以外的部位结合，改变酶的构象，从而调节酶的活性。</a:t>
            </a:r>
          </a:p>
        </p:txBody>
      </p:sp>
      <p:sp>
        <p:nvSpPr>
          <p:cNvPr id="4" name="TextBox 4"/>
          <p:cNvSpPr txBox="1"/>
          <p:nvPr/>
        </p:nvSpPr>
        <p:spPr>
          <a:xfrm>
            <a:off x="990089" y="3829496"/>
            <a:ext cx="2409825" cy="447675"/>
          </a:xfrm>
          <a:prstGeom prst="rect">
            <a:avLst/>
          </a:prstGeom>
          <a:ln>
            <a:solidFill>
              <a:schemeClr val="accent1">
                <a:alpha val="100000"/>
              </a:schemeClr>
            </a:solidFill>
          </a:ln>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变构调节</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a:ln>
            <a:solidFill>
              <a:schemeClr val="accent1">
                <a:alpha val="100000"/>
              </a:scheme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9995" r="19995"/>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a:ln>
            <a:solidFill>
              <a:schemeClr val="accent1">
                <a:alpha val="100000"/>
              </a:schemeClr>
            </a:solidFill>
          </a:ln>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共价修饰</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a:ln>
            <a:solidFill>
              <a:schemeClr val="accent1">
                <a:alpha val="100000"/>
              </a:scheme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5210" r="15210"/>
          <a:stretch>
            <a:fillRect/>
          </a:stretch>
        </p:blipFill>
        <p:spPr>
          <a:xfrm>
            <a:off x="8741655" y="1393187"/>
            <a:ext cx="2231507" cy="2231507"/>
          </a:xfrm>
          <a:prstGeom prst="ellipse">
            <a:avLst/>
          </a:prstGeom>
        </p:spPr>
      </p:pic>
      <p:sp>
        <p:nvSpPr>
          <p:cNvPr id="16" name="TextBox 16"/>
          <p:cNvSpPr txBox="1"/>
          <p:nvPr/>
        </p:nvSpPr>
        <p:spPr>
          <a:xfrm>
            <a:off x="8373015" y="3829496"/>
            <a:ext cx="2409825" cy="447675"/>
          </a:xfrm>
          <a:prstGeom prst="rect">
            <a:avLst/>
          </a:prstGeom>
          <a:ln>
            <a:solidFill>
              <a:schemeClr val="accent1">
                <a:alpha val="100000"/>
              </a:schemeClr>
            </a:solidFill>
          </a:ln>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酶原激活</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a:ln>
            <a:solidFill>
              <a:schemeClr val="accent1">
                <a:alpha val="100000"/>
              </a:scheme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9625" r="962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酶蛋白的某些氨基酸残基在酶的催化下发生可逆的共价修饰，从而改变酶的活性。</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无活性的酶原在特定条件下被激活成有活性的酶，从而参与代谢调节。</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酶活性调节机制</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2500" b="12500"/>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信号分子与受体结合</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细胞外的信号分子与细胞膜上的受体结合，触发细胞内的信号转导通路。</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信号转导通路</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信号分子通过一系列信号转导分子的级联反应，将信号传递至细胞核或代谢酶，调节代谢过程。</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基因表达调控</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信号转导通路的最终效应是调节特定基因的转录和翻译，从而控制代谢酶的合成和活性。</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细胞信号转导与代谢调控</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5238315" y="1654104"/>
            <a:ext cx="1715371" cy="1710856"/>
          </a:xfrm>
          <a:prstGeom prst="ellipse">
            <a:avLst/>
          </a:prstGeom>
          <a:solidFill>
            <a:srgbClr val="42656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262869" y="1841925"/>
            <a:ext cx="1666262" cy="1335214"/>
          </a:xfrm>
          <a:prstGeom prst="rect">
            <a:avLst/>
          </a:prstGeom>
          <a:noFill/>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7575" b="1">
                <a:solidFill>
                  <a:schemeClr val="lt1">
                    <a:alpha val="100000"/>
                  </a:schemeClr>
                </a:solidFill>
                <a:latin typeface="微软雅黑"/>
                <a:ea typeface="微软雅黑"/>
                <a:cs typeface="微软雅黑"/>
              </a:rPr>
              <a:t>03</a:t>
            </a:r>
          </a:p>
        </p:txBody>
      </p:sp>
      <p:sp>
        <p:nvSpPr>
          <p:cNvPr id="4" name="TextBox 4"/>
          <p:cNvSpPr txBox="1"/>
          <p:nvPr/>
        </p:nvSpPr>
        <p:spPr>
          <a:xfrm>
            <a:off x="562201" y="3647100"/>
            <a:ext cx="11309760" cy="22857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rgbClr val="42656C">
                    <a:alpha val="100000"/>
                  </a:srgbClr>
                </a:solidFill>
                <a:latin typeface="Microsoft Yahei"/>
                <a:ea typeface="Microsoft Yahei"/>
                <a:cs typeface="Microsoft Yahei"/>
              </a:rPr>
              <a:t>激素水平代谢调节</a:t>
            </a:r>
          </a:p>
        </p:txBody>
      </p:sp>
      <p:pic>
        <p:nvPicPr>
          <p:cNvPr id="5" name="Picture 5"/>
          <p:cNvPicPr>
            <a:picLocks noChangeAspect="1"/>
          </p:cNvPicPr>
          <p:nvPr/>
        </p:nvPicPr>
        <p:blipFill>
          <a:blip r:embed="rId2"/>
          <a:srcRect l="80000" r="4500" b="14923"/>
          <a:stretch>
            <a:fillRect/>
          </a:stretch>
        </p:blipFill>
        <p:spPr>
          <a:xfrm>
            <a:off x="9631680" y="0"/>
            <a:ext cx="2240281" cy="4162886"/>
          </a:xfrm>
          <a:prstGeom prst="rect">
            <a:avLst/>
          </a:prstGeom>
        </p:spPr>
      </p:pic>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05128" y="1258733"/>
            <a:ext cx="5140490"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如甲状腺激素、肾上腺髓质激素等，通过调节细胞代谢速率和影响蛋白质、脂肪、糖类的合成与分解来发挥作用。</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氨基酸衍生物类激素</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如胰岛素、胰高血糖素、生长激素等，通过与靶细胞膜上的受体结合，引发细胞内信号转导，从而调节代谢过程。</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肽与蛋白质类激素</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如类固醇激素，包括肾上腺皮质激素、性激素等，通过自由扩散进入靶细胞，与胞内受体结合形成激素-受体复合物，进而调节基因表达，影响细胞代谢。</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脂类激素</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激素种类及作用方式</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2314" r="22314"/>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G蛋白偶联受体途径</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激素与靶细胞膜上的G蛋白偶联受体结合，激活G蛋白，进而引发细胞内一系列信号转导过程，最终调节代谢相关酶的活性或基因表达。</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酶联受体途径</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激素与靶细胞膜上的酶联受体结合，激活受体上的酶活性，催化产生第二信使分子，如cAMP、cGMP等，进而引发细胞内信号转导，调节代谢过程。</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核受体途径</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部分激素如类固醇激素可自由扩散进入靶细胞，直接与胞内受体结合形成激素-受体复合物，进而进入细胞核内调节基因表达，影响细胞代谢。</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激素受体介导信号转导途径</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https://d.book118.com/328041020066006040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82</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2024-09-18T23:40:25.076</cp:lastPrinted>
  <dcterms:created xsi:type="dcterms:W3CDTF">2024-09-18T15:40:25Z</dcterms:created>
  <dcterms:modified xsi:type="dcterms:W3CDTF">2024-09-18T15:40:27Z</dcterms:modified>
</cp:coreProperties>
</file>