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CC481B3-ECCC-4E2B-A9FD-0BFC4BE11B8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9FB5FF-B3BD-459A-B891-174394DBB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1FAB3-D770-434A-A7DC-EAFCA9A30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2157C1-D044-4DB8-A5EB-DD65FA5DD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CA5FC0-E2C4-47A8-9A35-60E3C2054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6705EA-3999-4D54-9551-8126B46136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D89CC0-0B02-47BC-99C1-F4D3450565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1B375D-8C76-464F-B497-F4E580111D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A0EE1C-1E45-46CE-AAC9-68602C3D7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97E0B2-C64F-492E-9354-51E017C4F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03282D-E964-44FA-B6F4-BAF8D7C18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D4A16-E72A-4451-B1C2-9F6839842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8193E17-FCB7-42E7-880A-94A2A70078E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2DCF125-84BF-4A34-98D5-128F310393B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4207407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思源宋体 CN Heavy"/>
                <a:ea typeface="思源宋体 CN Heavy"/>
              </a:rPr>
              <a:t>3D</a:t>
            </a:r>
            <a:r>
              <a:rPr lang="zh-CN" sz="6000" b="1" strike="noStrike" spc="299">
                <a:solidFill>
                  <a:schemeClr val="dk1">
                    <a:lumMod val="85000"/>
                    <a:lumOff val="15000"/>
                  </a:schemeClr>
                </a:solidFill>
                <a:latin typeface="思源宋体 CN Heavy"/>
                <a:ea typeface="思源宋体 CN Heavy"/>
              </a:rPr>
              <a:t>打印技术在艺术设计领域的创新应用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打印技术简介</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打印技术在雕塑艺术中的应用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打印技术在建筑设计中的应用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打印技术在服装设计中的应用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打印技术在装饰设计中的应用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第一章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打印技术简介</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 Printing Technology</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 printing technology, also known as additive manufacturing, is a manufacturing technique that converts digital models into physical objects by stacking materials layer by layer. It has revolutionized the way objects are created, allowing for intricate and complex designs to be produced with ease.</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Evolution of 3D Printing Technology</a:t>
            </a:r>
            <a:endParaRPr lang="en-US" sz="3600" b="0" strike="noStrike" spc="-1">
              <a:solidFill>
                <a:schemeClr val="dk1"/>
              </a:solidFill>
              <a:latin typeface="Arial"/>
            </a:endParaRPr>
          </a:p>
        </p:txBody>
      </p:sp>
      <p:sp>
        <p:nvSpPr>
          <p:cNvPr id="84"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Arial"/>
                <a:ea typeface="思源宋体 CN Heavy"/>
              </a:rPr>
              <a:t>Proposed by Charles Hull in 1984</a:t>
            </a:r>
            <a:endParaRPr lang="en-US" sz="1400" b="0" strike="noStrike" spc="-1">
              <a:solidFill>
                <a:srgbClr val="000000"/>
              </a:solidFill>
              <a:latin typeface="Arial"/>
            </a:endParaRPr>
          </a:p>
        </p:txBody>
      </p:sp>
      <p:sp>
        <p:nvSpPr>
          <p:cNvPr id="85"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Origin</a:t>
            </a:r>
            <a:endParaRPr lang="en-US" sz="1800" b="0" strike="noStrike" spc="-1">
              <a:solidFill>
                <a:srgbClr val="000000"/>
              </a:solidFill>
              <a:latin typeface="Arial"/>
            </a:endParaRPr>
          </a:p>
        </p:txBody>
      </p:sp>
      <p:sp>
        <p:nvSpPr>
          <p:cNvPr id="86"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Advancements in material science, computer technology, and mechanical engineering</a:t>
            </a:r>
            <a:endParaRPr lang="en-US" sz="1400" b="0" strike="noStrike" spc="-1">
              <a:solidFill>
                <a:srgbClr val="000000"/>
              </a:solidFill>
              <a:latin typeface="Arial"/>
            </a:endParaRPr>
          </a:p>
        </p:txBody>
      </p:sp>
      <p:sp>
        <p:nvSpPr>
          <p:cNvPr id="87"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Development</a:t>
            </a:r>
            <a:endParaRPr lang="en-US" sz="1800" b="0" strike="noStrike" spc="-1">
              <a:solidFill>
                <a:srgbClr val="000000"/>
              </a:solidFill>
              <a:latin typeface="Arial"/>
            </a:endParaRPr>
          </a:p>
        </p:txBody>
      </p:sp>
      <p:sp>
        <p:nvSpPr>
          <p:cNvPr id="88"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Continuous growth and expansion of applications</a:t>
            </a:r>
            <a:endParaRPr lang="en-US" sz="1400" b="0" strike="noStrike" spc="-1">
              <a:solidFill>
                <a:srgbClr val="000000"/>
              </a:solidFill>
              <a:latin typeface="Arial"/>
            </a:endParaRPr>
          </a:p>
        </p:txBody>
      </p:sp>
      <p:sp>
        <p:nvSpPr>
          <p:cNvPr id="89"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Innovation</a:t>
            </a:r>
            <a:endParaRPr lang="en-US" sz="1800" b="0" strike="noStrike" spc="-1">
              <a:solidFill>
                <a:srgbClr val="000000"/>
              </a:solidFill>
              <a:latin typeface="Arial"/>
            </a:endParaRPr>
          </a:p>
        </p:txBody>
      </p:sp>
      <p:sp>
        <p:nvSpPr>
          <p:cNvPr id="90"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Medical</a:t>
            </a:r>
            <a:endParaRPr lang="en-US" sz="1800" b="0" strike="noStrike" spc="-1">
              <a:solidFill>
                <a:srgbClr val="000000"/>
              </a:solidFill>
              <a:latin typeface="Arial"/>
            </a:endParaRPr>
          </a:p>
        </p:txBody>
      </p:sp>
      <p:sp>
        <p:nvSpPr>
          <p:cNvPr id="94"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Patient-specific implants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Bioprinting of tissues and organs</a:t>
            </a:r>
            <a:endParaRPr lang="en-US" sz="1200" b="0" strike="noStrike" spc="-1">
              <a:solidFill>
                <a:srgbClr val="000000"/>
              </a:solidFill>
              <a:latin typeface="Arial"/>
            </a:endParaRPr>
          </a:p>
        </p:txBody>
      </p:sp>
      <p:sp>
        <p:nvSpPr>
          <p:cNvPr id="95"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Automotive</a:t>
            </a:r>
            <a:endParaRPr lang="en-US" sz="1800" b="0" strike="noStrike" spc="-1">
              <a:solidFill>
                <a:srgbClr val="000000"/>
              </a:solidFill>
              <a:latin typeface="Arial"/>
            </a:endParaRPr>
          </a:p>
        </p:txBody>
      </p:sp>
      <p:sp>
        <p:nvSpPr>
          <p:cNvPr id="97"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Custom car parts manufacturing</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Functional prototypes creation</a:t>
            </a:r>
            <a:endParaRPr lang="en-US" sz="1200" b="0" strike="noStrike" spc="-1">
              <a:solidFill>
                <a:srgbClr val="000000"/>
              </a:solidFill>
              <a:latin typeface="Arial"/>
            </a:endParaRPr>
          </a:p>
        </p:txBody>
      </p:sp>
      <p:sp>
        <p:nvSpPr>
          <p:cNvPr id="98"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Industrial Design</a:t>
            </a:r>
            <a:endParaRPr lang="en-US" sz="1800" b="0" strike="noStrike" spc="-1">
              <a:solidFill>
                <a:srgbClr val="000000"/>
              </a:solidFill>
              <a:latin typeface="Arial"/>
            </a:endParaRPr>
          </a:p>
        </p:txBody>
      </p:sp>
      <p:sp>
        <p:nvSpPr>
          <p:cNvPr id="100"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Streamlined product development process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Enhanced product customization</a:t>
            </a:r>
            <a:endParaRPr lang="en-US" sz="1200" b="0" strike="noStrike" spc="-1">
              <a:solidFill>
                <a:srgbClr val="000000"/>
              </a:solidFill>
              <a:latin typeface="Arial"/>
            </a:endParaRPr>
          </a:p>
        </p:txBody>
      </p:sp>
      <p:sp>
        <p:nvSpPr>
          <p:cNvPr id="10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Applications of 3D Printing Technology</a:t>
            </a:r>
            <a:endParaRPr lang="en-US" sz="3600" b="0" strike="noStrike" spc="-1">
              <a:solidFill>
                <a:schemeClr val="dk1"/>
              </a:solidFill>
              <a:latin typeface="Arial"/>
            </a:endParaRPr>
          </a:p>
        </p:txBody>
      </p:sp>
      <p:sp>
        <p:nvSpPr>
          <p:cNvPr id="102"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Aerospace</a:t>
            </a:r>
            <a:endParaRPr lang="en-US" sz="1800" b="0" strike="noStrike" spc="-1">
              <a:solidFill>
                <a:srgbClr val="000000"/>
              </a:solidFill>
              <a:latin typeface="Arial"/>
            </a:endParaRPr>
          </a:p>
        </p:txBody>
      </p:sp>
      <p:sp>
        <p:nvSpPr>
          <p:cNvPr id="104"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Rapid prototyping of aircraft components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Customized parts production</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Advantages of 3D Printing Technology</a:t>
            </a:r>
            <a:endParaRPr lang="en-US" sz="3600" b="0" strike="noStrike" spc="-1">
              <a:solidFill>
                <a:schemeClr val="dk1"/>
              </a:solidFill>
              <a:latin typeface="Arial"/>
            </a:endParaRPr>
          </a:p>
        </p:txBody>
      </p:sp>
      <p:sp>
        <p:nvSpPr>
          <p:cNvPr id="106"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Arial"/>
                <a:ea typeface="思源宋体 CN Heavy"/>
              </a:rPr>
              <a:t>Ability to produce intricate designs</a:t>
            </a:r>
            <a:endParaRPr lang="en-US" sz="1400" b="0" strike="noStrike" spc="-1">
              <a:solidFill>
                <a:srgbClr val="000000"/>
              </a:solidFill>
              <a:latin typeface="Arial"/>
            </a:endParaRPr>
          </a:p>
        </p:txBody>
      </p:sp>
      <p:sp>
        <p:nvSpPr>
          <p:cNvPr id="107"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Complex Structures</a:t>
            </a:r>
            <a:endParaRPr lang="en-US" sz="1800" b="0" strike="noStrike" spc="-1">
              <a:solidFill>
                <a:srgbClr val="000000"/>
              </a:solidFill>
              <a:latin typeface="Arial"/>
            </a:endParaRPr>
          </a:p>
        </p:txBody>
      </p:sp>
      <p:sp>
        <p:nvSpPr>
          <p:cNvPr id="108"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Reduction in material waste and manufacturing costs</a:t>
            </a:r>
            <a:endParaRPr lang="en-US" sz="1400" b="0" strike="noStrike" spc="-1">
              <a:solidFill>
                <a:srgbClr val="000000"/>
              </a:solidFill>
              <a:latin typeface="Arial"/>
            </a:endParaRPr>
          </a:p>
        </p:txBody>
      </p:sp>
      <p:sp>
        <p:nvSpPr>
          <p:cNvPr id="109"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Cost Efficiency</a:t>
            </a:r>
            <a:endParaRPr lang="en-US" sz="1800" b="0" strike="noStrike" spc="-1">
              <a:solidFill>
                <a:srgbClr val="000000"/>
              </a:solidFill>
              <a:latin typeface="Arial"/>
            </a:endParaRPr>
          </a:p>
        </p:txBody>
      </p:sp>
      <p:sp>
        <p:nvSpPr>
          <p:cNvPr id="110"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1"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12"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3"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Innovative Applications in Art and Design</a:t>
            </a:r>
            <a:endParaRPr lang="en-US" sz="3600" b="0" strike="noStrike" spc="-1">
              <a:solidFill>
                <a:schemeClr val="dk1"/>
              </a:solidFill>
              <a:latin typeface="Arial"/>
            </a:endParaRPr>
          </a:p>
        </p:txBody>
      </p:sp>
      <p:sp>
        <p:nvSpPr>
          <p:cNvPr id="11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Creation of intricate and unique sculptures</a:t>
            </a:r>
            <a:endParaRPr lang="en-US" sz="1400" b="0" strike="noStrike" spc="-1">
              <a:solidFill>
                <a:srgbClr val="000000"/>
              </a:solidFill>
              <a:latin typeface="Arial"/>
            </a:endParaRPr>
          </a:p>
        </p:txBody>
      </p:sp>
      <p:sp>
        <p:nvSpPr>
          <p:cNvPr id="11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Sculpture</a:t>
            </a:r>
            <a:endParaRPr lang="en-US" sz="2000" b="0" strike="noStrike" spc="-1">
              <a:solidFill>
                <a:srgbClr val="000000"/>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Architectural models and structures</a:t>
            </a:r>
            <a:endParaRPr lang="en-US" sz="1400" b="0" strike="noStrike" spc="-1">
              <a:solidFill>
                <a:srgbClr val="000000"/>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Architecture</a:t>
            </a:r>
            <a:endParaRPr lang="en-US" sz="2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Customized 3D printed clothing and accessories</a:t>
            </a:r>
            <a:endParaRPr lang="en-US" sz="1400" b="0" strike="noStrike" spc="-1">
              <a:solidFill>
                <a:srgbClr val="000000"/>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Fashion</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Future Development of 3D Printing in Artistic Design</a:t>
            </a:r>
            <a:endParaRPr lang="en-US" sz="3600" b="0" strike="noStrike" spc="-1">
              <a:solidFill>
                <a:schemeClr val="dk1"/>
              </a:solidFill>
              <a:latin typeface="Arial"/>
            </a:endParaRPr>
          </a:p>
        </p:txBody>
      </p:sp>
      <p:sp>
        <p:nvSpPr>
          <p:cNvPr id="125"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The integration of 3D printing technology in artistic design is expected to grow exponentially in the coming years. Artists and designers are exploring new creative possibilities, pushing the boundaries of traditional art forms. From vibrant sculptures to innovative fashion pieces, the marriage of art and technology continues to inspire and captivate audiences worldwide.</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打印技术在雕塑艺术中的应用</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打印技术与传统雕塑的对比</a:t>
            </a:r>
            <a:endParaRPr lang="en-US" sz="3600" b="0" strike="noStrike" spc="-1">
              <a:solidFill>
                <a:schemeClr val="dk1"/>
              </a:solidFill>
              <a:latin typeface="Arial"/>
            </a:endParaRPr>
          </a:p>
        </p:txBody>
      </p:sp>
      <p:sp>
        <p:nvSpPr>
          <p:cNvPr id="13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传统工艺</a:t>
            </a:r>
            <a:endParaRPr lang="en-US" sz="1400" b="0" strike="noStrike" spc="-1">
              <a:solidFill>
                <a:srgbClr val="000000"/>
              </a:solidFill>
              <a:latin typeface="Arial"/>
            </a:endParaRPr>
          </a:p>
        </p:txBody>
      </p:sp>
      <p:sp>
        <p:nvSpPr>
          <p:cNvPr id="13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传统雕塑制作需要繁琐的手工操作</a:t>
            </a:r>
            <a:endParaRPr lang="en-US" sz="2000" b="0" strike="noStrike" spc="-1">
              <a:solidFill>
                <a:srgbClr val="000000"/>
              </a:solidFill>
              <a:latin typeface="Arial"/>
            </a:endParaRPr>
          </a:p>
        </p:txBody>
      </p:sp>
      <p:sp>
        <p:nvSpPr>
          <p:cNvPr id="1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现代技术</a:t>
            </a:r>
            <a:endParaRPr lang="en-US" sz="1400" b="0" strike="noStrike" spc="-1">
              <a:solidFill>
                <a:srgbClr val="000000"/>
              </a:solidFill>
              <a:latin typeface="Arial"/>
            </a:endParaRPr>
          </a:p>
        </p:txBody>
      </p:sp>
      <p:sp>
        <p:nvSpPr>
          <p:cNvPr id="1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3D</a:t>
            </a:r>
            <a:r>
              <a:rPr lang="zh-CN" sz="2000" b="1" strike="noStrike" spc="-1">
                <a:solidFill>
                  <a:schemeClr val="accent1"/>
                </a:solidFill>
                <a:latin typeface="微软雅黑"/>
                <a:ea typeface="微软雅黑"/>
              </a:rPr>
              <a:t>打印技术可以快速、精确地制造复杂的雕塑作品</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打印技术借助于艺术家的创意</a:t>
            </a:r>
            <a:endParaRPr lang="en-US" sz="3600" b="0" strike="noStrike" spc="-1">
              <a:solidFill>
                <a:schemeClr val="dk1"/>
              </a:solidFill>
              <a:latin typeface="Arial"/>
            </a:endParaRPr>
          </a:p>
        </p:txBody>
      </p:sp>
      <p:sp>
        <p:nvSpPr>
          <p:cNvPr id="140"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创意</a:t>
            </a:r>
            <a:endParaRPr lang="en-US" sz="1400" b="0" strike="noStrike" spc="-1">
              <a:solidFill>
                <a:srgbClr val="000000"/>
              </a:solidFill>
              <a:latin typeface="Arial"/>
            </a:endParaRPr>
          </a:p>
        </p:txBody>
      </p:sp>
      <p:sp>
        <p:nvSpPr>
          <p:cNvPr id="141"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艺术家可以利用</a:t>
            </a:r>
            <a:r>
              <a:rPr lang="en-US" sz="1800" b="1" strike="noStrike" spc="-1">
                <a:solidFill>
                  <a:schemeClr val="accent1"/>
                </a:solidFill>
                <a:latin typeface="思源宋体 CN Heavy"/>
                <a:ea typeface="思源宋体 CN Heavy"/>
              </a:rPr>
              <a:t>3D</a:t>
            </a:r>
            <a:r>
              <a:rPr lang="zh-CN" sz="1800" b="1" strike="noStrike" spc="-1">
                <a:solidFill>
                  <a:schemeClr val="accent1"/>
                </a:solidFill>
                <a:latin typeface="思源宋体 CN Heavy"/>
                <a:ea typeface="思源宋体 CN Heavy"/>
              </a:rPr>
              <a:t>打印技术实现更加具有个性化、独特性的作品</a:t>
            </a:r>
            <a:endParaRPr lang="en-US" sz="1800" b="0" strike="noStrike" spc="-1">
              <a:solidFill>
                <a:srgbClr val="000000"/>
              </a:solidFill>
              <a:latin typeface="Arial"/>
            </a:endParaRPr>
          </a:p>
        </p:txBody>
      </p:sp>
      <p:sp>
        <p:nvSpPr>
          <p:cNvPr id="142"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空间</a:t>
            </a:r>
            <a:endParaRPr lang="en-US" sz="1400" b="0" strike="noStrike" spc="-1">
              <a:solidFill>
                <a:srgbClr val="000000"/>
              </a:solidFill>
              <a:latin typeface="Arial"/>
            </a:endParaRPr>
          </a:p>
        </p:txBody>
      </p:sp>
      <p:sp>
        <p:nvSpPr>
          <p:cNvPr id="143"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3D</a:t>
            </a:r>
            <a:r>
              <a:rPr lang="zh-CN" sz="1800" b="1" strike="noStrike" spc="-1">
                <a:solidFill>
                  <a:schemeClr val="accent1"/>
                </a:solidFill>
                <a:latin typeface="微软雅黑"/>
                <a:ea typeface="微软雅黑"/>
              </a:rPr>
              <a:t>打印技术为艺术家提供了更大的创作空间和可能性</a:t>
            </a:r>
            <a:endParaRPr lang="en-US" sz="1800" b="0" strike="noStrike" spc="-1">
              <a:solidFill>
                <a:srgbClr val="000000"/>
              </a:solidFill>
              <a:latin typeface="Arial"/>
            </a:endParaRPr>
          </a:p>
        </p:txBody>
      </p:sp>
      <p:sp>
        <p:nvSpPr>
          <p:cNvPr id="144"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5"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46"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7"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打印技术在雕塑艺术作品展览中的应用</a:t>
            </a:r>
            <a:endParaRPr lang="en-US" sz="2200" b="0" strike="noStrike" spc="-1">
              <a:solidFill>
                <a:srgbClr val="000000"/>
              </a:solidFill>
              <a:latin typeface="Arial"/>
            </a:endParaRPr>
          </a:p>
        </p:txBody>
      </p:sp>
      <p:sp>
        <p:nvSpPr>
          <p:cNvPr id="15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打印技术打破了传统雕塑作品的尺寸限制，创作出更大尺寸的作品。</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打印技术为艺术家展示作品提供了更多选择。</a:t>
            </a:r>
            <a:endParaRPr lang="en-US" sz="14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打印技术对雕塑创作的影响</a:t>
            </a:r>
            <a:endParaRPr lang="en-US" sz="3600" b="0" strike="noStrike" spc="-1">
              <a:solidFill>
                <a:schemeClr val="dk1"/>
              </a:solidFill>
              <a:latin typeface="Arial"/>
            </a:endParaRPr>
          </a:p>
        </p:txBody>
      </p:sp>
      <p:sp>
        <p:nvSpPr>
          <p:cNvPr id="153"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体验</a:t>
            </a:r>
            <a:endParaRPr lang="en-US" sz="1400" b="0" strike="noStrike" spc="-1">
              <a:solidFill>
                <a:srgbClr val="000000"/>
              </a:solidFill>
              <a:latin typeface="Arial"/>
            </a:endParaRPr>
          </a:p>
        </p:txBody>
      </p:sp>
      <p:sp>
        <p:nvSpPr>
          <p:cNvPr id="154"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3D</a:t>
            </a:r>
            <a:r>
              <a:rPr lang="zh-CN" sz="1800" b="1" strike="noStrike" spc="-1">
                <a:solidFill>
                  <a:schemeClr val="accent1"/>
                </a:solidFill>
                <a:latin typeface="思源宋体 CN Heavy"/>
                <a:ea typeface="思源宋体 CN Heavy"/>
              </a:rPr>
              <a:t>打印技术为雕塑艺术带来了新的视觉、触觉体验</a:t>
            </a:r>
            <a:endParaRPr lang="en-US" sz="1800" b="0" strike="noStrike" spc="-1">
              <a:solidFill>
                <a:srgbClr val="000000"/>
              </a:solidFill>
              <a:latin typeface="Arial"/>
            </a:endParaRPr>
          </a:p>
        </p:txBody>
      </p:sp>
      <p:sp>
        <p:nvSpPr>
          <p:cNvPr id="155"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感受</a:t>
            </a:r>
            <a:endParaRPr lang="en-US" sz="1400" b="0" strike="noStrike" spc="-1">
              <a:solidFill>
                <a:srgbClr val="000000"/>
              </a:solidFill>
              <a:latin typeface="Arial"/>
            </a:endParaRPr>
          </a:p>
        </p:txBody>
      </p:sp>
      <p:sp>
        <p:nvSpPr>
          <p:cNvPr id="156"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艺术家可以更加直观地感受到作品的立体感和细节效果</a:t>
            </a:r>
            <a:endParaRPr lang="en-US" sz="1800" b="0" strike="noStrike" spc="-1">
              <a:solidFill>
                <a:srgbClr val="000000"/>
              </a:solidFill>
              <a:latin typeface="Arial"/>
            </a:endParaRPr>
          </a:p>
        </p:txBody>
      </p:sp>
      <p:sp>
        <p:nvSpPr>
          <p:cNvPr id="157"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8"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59"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0"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3D</a:t>
            </a:r>
            <a:r>
              <a:rPr lang="zh-CN" sz="1800" b="1" strike="noStrike" spc="-1">
                <a:solidFill>
                  <a:schemeClr val="dk1"/>
                </a:solidFill>
                <a:latin typeface="微软雅黑"/>
                <a:ea typeface="微软雅黑"/>
              </a:rPr>
              <a:t>打印技术制作</a:t>
            </a:r>
            <a:endParaRPr lang="en-US" sz="1800" b="0" strike="noStrike" spc="-1">
              <a:solidFill>
                <a:srgbClr val="000000"/>
              </a:solidFill>
              <a:latin typeface="Arial"/>
            </a:endParaRPr>
          </a:p>
        </p:txBody>
      </p:sp>
      <p:sp>
        <p:nvSpPr>
          <p:cNvPr id="163"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快速</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精确</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创意性</a:t>
            </a:r>
            <a:endParaRPr lang="en-US" sz="1200" b="0" strike="noStrike" spc="-1">
              <a:solidFill>
                <a:srgbClr val="000000"/>
              </a:solidFill>
              <a:latin typeface="Arial"/>
            </a:endParaRPr>
          </a:p>
        </p:txBody>
      </p:sp>
      <p:sp>
        <p:nvSpPr>
          <p:cNvPr id="164"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展览作品尺寸</a:t>
            </a:r>
            <a:endParaRPr lang="en-US" sz="1800" b="0" strike="noStrike" spc="-1">
              <a:solidFill>
                <a:srgbClr val="000000"/>
              </a:solidFill>
              <a:latin typeface="Arial"/>
            </a:endParaRPr>
          </a:p>
        </p:txBody>
      </p:sp>
      <p:sp>
        <p:nvSpPr>
          <p:cNvPr id="166"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传统雕塑有限制</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打印更灵活</a:t>
            </a:r>
            <a:endParaRPr lang="en-US" sz="1200" b="0" strike="noStrike" spc="-1">
              <a:solidFill>
                <a:srgbClr val="000000"/>
              </a:solidFill>
              <a:latin typeface="Arial"/>
            </a:endParaRPr>
          </a:p>
        </p:txBody>
      </p:sp>
      <p:sp>
        <p:nvSpPr>
          <p:cNvPr id="167"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创作空间</a:t>
            </a:r>
            <a:endParaRPr lang="en-US" sz="1800" b="0" strike="noStrike" spc="-1">
              <a:solidFill>
                <a:srgbClr val="000000"/>
              </a:solidFill>
              <a:latin typeface="Arial"/>
            </a:endParaRPr>
          </a:p>
        </p:txBody>
      </p:sp>
      <p:sp>
        <p:nvSpPr>
          <p:cNvPr id="169"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传统受限</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打印更开阔</a:t>
            </a:r>
            <a:endParaRPr lang="en-US" sz="12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打印技术的优势对比</a:t>
            </a:r>
            <a:endParaRPr lang="en-US" sz="3600" b="0" strike="noStrike" spc="-1">
              <a:solidFill>
                <a:schemeClr val="dk1"/>
              </a:solidFill>
              <a:latin typeface="Arial"/>
            </a:endParaRPr>
          </a:p>
        </p:txBody>
      </p:sp>
      <p:sp>
        <p:nvSpPr>
          <p:cNvPr id="171"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传统雕塑制作</a:t>
            </a:r>
            <a:endParaRPr lang="en-US" sz="1800" b="0" strike="noStrike" spc="-1">
              <a:solidFill>
                <a:srgbClr val="000000"/>
              </a:solidFill>
              <a:latin typeface="Arial"/>
            </a:endParaRPr>
          </a:p>
        </p:txBody>
      </p:sp>
      <p:sp>
        <p:nvSpPr>
          <p:cNvPr id="173"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繁琐</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耗时</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耗力</a:t>
            </a:r>
            <a:endParaRPr lang="en-US" sz="1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总结</a:t>
            </a:r>
            <a:endParaRPr lang="en-US" sz="3600" b="0" strike="noStrike" spc="-1">
              <a:solidFill>
                <a:schemeClr val="dk1"/>
              </a:solidFill>
              <a:latin typeface="Arial"/>
            </a:endParaRPr>
          </a:p>
        </p:txBody>
      </p:sp>
      <p:sp>
        <p:nvSpPr>
          <p:cNvPr id="175"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打印技术在雕塑艺术中的应用，不仅加速了作品制作的过程，还为艺术家们带来了更多创作可能性。通过与传统雕塑的对比，我们可以看到</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打印技术在艺术设计领域的创新价值。</a:t>
            </a:r>
            <a:endParaRPr lang="en-US" sz="16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7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3</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打印技术在建筑设计中的应用</a:t>
            </a:r>
            <a:endParaRPr lang="en-US" sz="3600" b="0" strike="noStrike" spc="-1">
              <a:solidFill>
                <a:schemeClr val="dk1"/>
              </a:solidFill>
              <a:latin typeface="Arial"/>
            </a:endParaRPr>
          </a:p>
        </p:txBody>
      </p:sp>
      <p:sp>
        <p:nvSpPr>
          <p:cNvPr id="1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打印技术与传统建筑设计的关系</a:t>
            </a:r>
            <a:endParaRPr lang="en-US" sz="2200" b="0" strike="noStrike" spc="-1">
              <a:solidFill>
                <a:srgbClr val="000000"/>
              </a:solidFill>
              <a:latin typeface="Arial"/>
            </a:endParaRPr>
          </a:p>
        </p:txBody>
      </p:sp>
      <p:sp>
        <p:nvSpPr>
          <p:cNvPr id="1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传统建筑设计需要大量的人力和时间完成设计和施工。而</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打印技术可以快速、精确地打印建筑结构，从而提高建筑效率。</a:t>
            </a:r>
            <a:endParaRPr lang="en-US" sz="1400" b="0" strike="noStrike" spc="-1">
              <a:solidFill>
                <a:srgbClr val="000000"/>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打印技术在建筑外观设计中的应用</a:t>
            </a:r>
            <a:endParaRPr lang="en-US" sz="3600" b="0" strike="noStrike" spc="-1">
              <a:solidFill>
                <a:schemeClr val="dk1"/>
              </a:solidFill>
              <a:latin typeface="Arial"/>
            </a:endParaRPr>
          </a:p>
        </p:txBody>
      </p:sp>
      <p:sp>
        <p:nvSpPr>
          <p:cNvPr id="184"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制造更加复杂多样的建筑外观</a:t>
            </a:r>
            <a:endParaRPr lang="en-US" sz="1400" b="0" strike="noStrike" spc="-1">
              <a:solidFill>
                <a:srgbClr val="000000"/>
              </a:solidFill>
              <a:latin typeface="Arial"/>
            </a:endParaRPr>
          </a:p>
        </p:txBody>
      </p:sp>
      <p:sp>
        <p:nvSpPr>
          <p:cNvPr id="185"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满足创新需求</a:t>
            </a:r>
            <a:endParaRPr lang="en-US" sz="1800" b="0" strike="noStrike" spc="-1">
              <a:solidFill>
                <a:srgbClr val="000000"/>
              </a:solidFill>
              <a:latin typeface="Arial"/>
            </a:endParaRPr>
          </a:p>
        </p:txBody>
      </p:sp>
      <p:sp>
        <p:nvSpPr>
          <p:cNvPr id="186"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实现建筑设计师的独特创意，打造独特建筑形态</a:t>
            </a:r>
            <a:endParaRPr lang="en-US" sz="1400" b="0" strike="noStrike" spc="-1">
              <a:solidFill>
                <a:srgbClr val="000000"/>
              </a:solidFill>
              <a:latin typeface="Arial"/>
            </a:endParaRPr>
          </a:p>
        </p:txBody>
      </p:sp>
      <p:sp>
        <p:nvSpPr>
          <p:cNvPr id="187"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独特创意</a:t>
            </a:r>
            <a:endParaRPr lang="en-US" sz="1800" b="0" strike="noStrike" spc="-1">
              <a:solidFill>
                <a:srgbClr val="000000"/>
              </a:solidFill>
              <a:latin typeface="Arial"/>
            </a:endParaRPr>
          </a:p>
        </p:txBody>
      </p:sp>
      <p:sp>
        <p:nvSpPr>
          <p:cNvPr id="188"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9"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90"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91"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打印技术在建筑材料方面的优势</a:t>
            </a:r>
            <a:endParaRPr lang="en-US" sz="2200" b="0" strike="noStrike" spc="-1">
              <a:solidFill>
                <a:srgbClr val="000000"/>
              </a:solidFill>
              <a:latin typeface="Arial"/>
            </a:endParaRPr>
          </a:p>
        </p:txBody>
      </p:sp>
      <p:sp>
        <p:nvSpPr>
          <p:cNvPr id="19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打印技术可以利用多种材料进行打印，满足建筑材料多样性的需求。同时，它还可以减少建筑材料的浪费，提高资源利用效率。</a:t>
            </a:r>
            <a:endParaRPr lang="en-US" sz="1400" b="0" strike="noStrike" spc="-1">
              <a:solidFill>
                <a:srgbClr val="000000"/>
              </a:solidFill>
              <a:latin typeface="Arial"/>
            </a:endParaRPr>
          </a:p>
        </p:txBody>
      </p:sp>
      <p:sp>
        <p:nvSpPr>
          <p:cNvPr id="19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https://d.book118.com/328042074077006047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21</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思源宋体 CN Heavy</vt:lpstr>
      <vt:lpstr>DejaVu Sans</vt:lpstr>
      <vt:lpstr>Office Theme</vt:lpstr>
      <vt:lpstr>3D打印技术在艺术设计领域的创新应用</vt:lpstr>
      <vt:lpstr>目录</vt:lpstr>
      <vt:lpstr>第一章 3D打印技术简介</vt:lpstr>
      <vt:lpstr> </vt:lpstr>
      <vt:lpstr>Evolution of 3D Printing Technology</vt:lpstr>
      <vt:lpstr>Applications of 3D Printing Technology</vt:lpstr>
      <vt:lpstr>Advantages of 3D Printing Technology</vt:lpstr>
      <vt:lpstr>Innovative Applications in Art and Design</vt:lpstr>
      <vt:lpstr>Future Development of 3D Printing in Artistic Design</vt:lpstr>
      <vt:lpstr>第2章 3D打印技术在雕塑艺术中的应用</vt:lpstr>
      <vt:lpstr>3D打印技术与传统雕塑的对比</vt:lpstr>
      <vt:lpstr>3D打印技术借助于艺术家的创意</vt:lpstr>
      <vt:lpstr> </vt:lpstr>
      <vt:lpstr>3D打印技术对雕塑创作的影响</vt:lpstr>
      <vt:lpstr>3D打印技术的优势对比</vt:lpstr>
      <vt:lpstr>总结</vt:lpstr>
      <vt:lpstr>第3章 3D打印技术在建筑设计中的应用</vt:lpstr>
      <vt:lpstr> </vt:lpstr>
      <vt:lpstr>3D打印技术在建筑外观设计中的应用</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2024-09-28T23:22:20.102</cp:lastPrinted>
  <dcterms:created xsi:type="dcterms:W3CDTF">2024-09-28T15:22:20Z</dcterms:created>
  <dcterms:modified xsi:type="dcterms:W3CDTF">2024-09-28T15:22:22Z</dcterms:modified>
</cp:coreProperties>
</file>