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7"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C680C577-64D4-4D77-9C95-75118994E02D}"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28" name="PlaceHolder 1"/>
          <p:cNvSpPr>
            <a:spLocks noGrp="1"/>
          </p:cNvSpPr>
          <p:nvPr>
            <p:ph type="sldImg"/>
          </p:nvPr>
        </p:nvSpPr>
        <p:spPr>
          <a:xfrm>
            <a:off x="685800" y="1143000"/>
            <a:ext cx="5486040" cy="3085920"/>
          </a:xfrm>
          <a:prstGeom prst="rect">
            <a:avLst/>
          </a:prstGeom>
          <a:ln w="0">
            <a:noFill/>
          </a:ln>
        </p:spPr>
      </p:sp>
      <p:sp>
        <p:nvSpPr>
          <p:cNvPr id="729"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30"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31" name="PlaceHolder 1"/>
          <p:cNvSpPr>
            <a:spLocks noGrp="1"/>
          </p:cNvSpPr>
          <p:nvPr>
            <p:ph type="sldImg"/>
          </p:nvPr>
        </p:nvSpPr>
        <p:spPr>
          <a:xfrm>
            <a:off x="685800" y="1143000"/>
            <a:ext cx="5486040" cy="3085920"/>
          </a:xfrm>
          <a:prstGeom prst="rect">
            <a:avLst/>
          </a:prstGeom>
          <a:ln w="0">
            <a:noFill/>
          </a:ln>
        </p:spPr>
      </p:sp>
      <p:sp>
        <p:nvSpPr>
          <p:cNvPr id="732"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33"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34" name="PlaceHolder 1"/>
          <p:cNvSpPr>
            <a:spLocks noGrp="1"/>
          </p:cNvSpPr>
          <p:nvPr>
            <p:ph type="sldImg"/>
          </p:nvPr>
        </p:nvSpPr>
        <p:spPr>
          <a:xfrm>
            <a:off x="685800" y="1143000"/>
            <a:ext cx="5486040" cy="3085920"/>
          </a:xfrm>
          <a:prstGeom prst="rect">
            <a:avLst/>
          </a:prstGeom>
          <a:ln w="0">
            <a:noFill/>
          </a:ln>
        </p:spPr>
      </p:sp>
      <p:sp>
        <p:nvSpPr>
          <p:cNvPr id="735"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36"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37" name="PlaceHolder 1"/>
          <p:cNvSpPr>
            <a:spLocks noGrp="1"/>
          </p:cNvSpPr>
          <p:nvPr>
            <p:ph type="sldImg"/>
          </p:nvPr>
        </p:nvSpPr>
        <p:spPr>
          <a:xfrm>
            <a:off x="685800" y="1143000"/>
            <a:ext cx="5486040" cy="3085920"/>
          </a:xfrm>
          <a:prstGeom prst="rect">
            <a:avLst/>
          </a:prstGeom>
          <a:ln w="0">
            <a:noFill/>
          </a:ln>
        </p:spPr>
      </p:sp>
      <p:sp>
        <p:nvSpPr>
          <p:cNvPr id="738"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39"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40" name="PlaceHolder 1"/>
          <p:cNvSpPr>
            <a:spLocks noGrp="1"/>
          </p:cNvSpPr>
          <p:nvPr>
            <p:ph type="sldImg"/>
          </p:nvPr>
        </p:nvSpPr>
        <p:spPr>
          <a:xfrm>
            <a:off x="685800" y="1143000"/>
            <a:ext cx="5486040" cy="3085920"/>
          </a:xfrm>
          <a:prstGeom prst="rect">
            <a:avLst/>
          </a:prstGeom>
          <a:ln w="0">
            <a:noFill/>
          </a:ln>
        </p:spPr>
      </p:sp>
      <p:sp>
        <p:nvSpPr>
          <p:cNvPr id="741"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42"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43" name="PlaceHolder 1"/>
          <p:cNvSpPr>
            <a:spLocks noGrp="1"/>
          </p:cNvSpPr>
          <p:nvPr>
            <p:ph type="sldImg"/>
          </p:nvPr>
        </p:nvSpPr>
        <p:spPr>
          <a:xfrm>
            <a:off x="685800" y="1143000"/>
            <a:ext cx="5486040" cy="3085920"/>
          </a:xfrm>
          <a:prstGeom prst="rect">
            <a:avLst/>
          </a:prstGeom>
          <a:ln w="0">
            <a:noFill/>
          </a:ln>
        </p:spPr>
      </p:sp>
      <p:sp>
        <p:nvSpPr>
          <p:cNvPr id="744"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45"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E4900C9-F459-44E2-9941-9D94C15668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77B14E-BF98-4C42-861B-74AB6DB8B2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F82C356-C260-4E25-88AA-5685ACB631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7F9C208-97FA-470B-948F-15797BB3A92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A0BAFCB-BDDD-4BC5-8C7D-F3B7635A1F1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00C5706-1BCA-462F-8B32-06FF166BB73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1F02082-308A-42D0-B958-6FF3666ACE1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C52FB1-2A5E-44CF-A3EB-362EFD8753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294C65A-DF38-4B3B-A525-D471AF4278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E498852-14DB-4EE4-8E80-91AD8B862E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1D3B4F-195C-4C4E-85DE-816B9879FB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41E966B9-63F7-4CE0-9D66-A5F8DDADCB73}"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5759B4BC-DF65-4887-92D6-E9D1CB67EC8F}"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6.pn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pn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8.png" /><Relationship Id="rId4" Type="http://schemas.openxmlformats.org/officeDocument/2006/relationships/image" Target="../media/image9.pn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8047015030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78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1017360" y="559440"/>
            <a:ext cx="10156320" cy="1788480"/>
          </a:xfrm>
          <a:prstGeom prst="rect">
            <a:avLst/>
          </a:prstGeom>
          <a:noFill/>
          <a:ln w="0">
            <a:noFill/>
          </a:ln>
        </p:spPr>
        <p:txBody>
          <a:bodyPr lIns="90000" tIns="46800" rIns="90000" bIns="46800" anchor="b">
            <a:noAutofit/>
          </a:bodyPr>
          <a:lstStyle/>
          <a:p>
            <a:pPr indent="0" defTabSz="914400">
              <a:lnSpc>
                <a:spcPct val="100000"/>
              </a:lnSpc>
              <a:buNone/>
            </a:pPr>
            <a:r>
              <a:rPr lang="zh-CN" sz="6000" b="1" strike="noStrike" spc="299">
                <a:solidFill>
                  <a:schemeClr val="dk1"/>
                </a:solidFill>
                <a:latin typeface="Arial"/>
                <a:ea typeface="微软雅黑"/>
              </a:rPr>
              <a:t>不全肠梗阻护理查房</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1198800" y="3492360"/>
            <a:ext cx="9974880" cy="69948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zh-CN" sz="2000" b="0" strike="noStrike" spc="-1">
                <a:solidFill>
                  <a:schemeClr val="dk1"/>
                </a:solidFill>
                <a:latin typeface="Arial"/>
                <a:ea typeface="微软雅黑"/>
              </a:rPr>
              <a:t>汇报：</a:t>
            </a:r>
            <a:r>
              <a:rPr lang="en-US" sz="2000" b="0" strike="noStrike" spc="-1">
                <a:solidFill>
                  <a:schemeClr val="dk1"/>
                </a:solidFill>
                <a:latin typeface="Arial"/>
                <a:ea typeface="微软雅黑"/>
              </a:rPr>
              <a:t>xxx</a:t>
            </a:r>
            <a:endParaRPr lang="en-US" sz="2000" b="0" strike="noStrike" spc="-1">
              <a:solidFill>
                <a:srgbClr val="000000"/>
              </a:solidFill>
              <a:latin typeface="Arial"/>
            </a:endParaRPr>
          </a:p>
          <a:p>
            <a:pPr defTabSz="914400">
              <a:lnSpc>
                <a:spcPct val="100000"/>
              </a:lnSpc>
            </a:pPr>
            <a:r>
              <a:rPr lang="zh-CN" sz="2000" b="0" strike="noStrike" spc="-1">
                <a:solidFill>
                  <a:schemeClr val="dk1"/>
                </a:solidFill>
                <a:latin typeface="Arial"/>
                <a:ea typeface="微软雅黑"/>
              </a:rPr>
              <a:t>时间：</a:t>
            </a:r>
            <a:r>
              <a:rPr lang="en-US" sz="2000" b="0" strike="noStrike" spc="-1">
                <a:solidFill>
                  <a:schemeClr val="dk1"/>
                </a:solidFill>
                <a:latin typeface="Arial"/>
                <a:ea typeface="微软雅黑"/>
              </a:rPr>
              <a:t>20xx</a:t>
            </a:r>
            <a:r>
              <a:rPr lang="zh-CN" sz="2000" b="0" strike="noStrike" spc="-1">
                <a:solidFill>
                  <a:schemeClr val="dk1"/>
                </a:solidFill>
                <a:latin typeface="Arial"/>
                <a:ea typeface="微软雅黑"/>
              </a:rPr>
              <a:t>年</a:t>
            </a:r>
            <a:r>
              <a:rPr lang="en-US" sz="2000" b="0" strike="noStrike" spc="-1">
                <a:solidFill>
                  <a:schemeClr val="dk1"/>
                </a:solidFill>
                <a:latin typeface="Arial"/>
                <a:ea typeface="微软雅黑"/>
              </a:rPr>
              <a:t>x</a:t>
            </a:r>
            <a:r>
              <a:rPr lang="zh-CN" sz="2000" b="0" strike="noStrike" spc="-1">
                <a:solidFill>
                  <a:schemeClr val="dk1"/>
                </a:solidFill>
                <a:latin typeface="Arial"/>
                <a:ea typeface="微软雅黑"/>
              </a:rPr>
              <a:t>月</a:t>
            </a:r>
            <a:r>
              <a:rPr lang="en-US" sz="2000" b="0" strike="noStrike" spc="-1">
                <a:solidFill>
                  <a:schemeClr val="dk1"/>
                </a:solidFill>
                <a:latin typeface="Arial"/>
                <a:ea typeface="微软雅黑"/>
              </a:rPr>
              <a:t>x</a:t>
            </a:r>
            <a:r>
              <a:rPr lang="zh-CN" sz="2000" b="0" strike="noStrike" spc="-1">
                <a:solidFill>
                  <a:schemeClr val="dk1"/>
                </a:solidFill>
                <a:latin typeface="Arial"/>
                <a:ea typeface="微软雅黑"/>
              </a:rPr>
              <a:t>日</a:t>
            </a:r>
            <a:endParaRPr lang="en-US" sz="20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AutoShape 2"/>
          <p:cNvSpPr/>
          <p:nvPr/>
        </p:nvSpPr>
        <p:spPr>
          <a:xfrm>
            <a:off x="297360" y="810360"/>
            <a:ext cx="5297760" cy="5297760"/>
          </a:xfrm>
          <a:prstGeom prst="ellipse">
            <a:avLst/>
          </a:prstGeom>
          <a:solidFill>
            <a:srgbClr val="0084FF">
              <a:alpha val="46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6" name="AutoShape 3"/>
          <p:cNvSpPr/>
          <p:nvPr/>
        </p:nvSpPr>
        <p:spPr>
          <a:xfrm>
            <a:off x="938520" y="1451160"/>
            <a:ext cx="4016160" cy="401616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7" name="PlaceHolder 1"/>
          <p:cNvSpPr>
            <a:spLocks noGrp="1"/>
          </p:cNvSpPr>
          <p:nvPr>
            <p:ph type="title" idx="4294967295"/>
          </p:nvPr>
        </p:nvSpPr>
        <p:spPr>
          <a:xfrm>
            <a:off x="1848960" y="2837160"/>
            <a:ext cx="2194200" cy="1873440"/>
          </a:xfrm>
          <a:prstGeom prst="rect">
            <a:avLst/>
          </a:prstGeom>
          <a:noFill/>
          <a:ln w="0">
            <a:noFill/>
          </a:ln>
        </p:spPr>
        <p:txBody>
          <a:bodyPr lIns="90000" tIns="47160" rIns="90000" bIns="47160" anchor="ctr">
            <a:noAutofit/>
          </a:bodyPr>
          <a:lstStyle/>
          <a:p>
            <a:pPr indent="0" defTabSz="914400">
              <a:lnSpc>
                <a:spcPct val="100000"/>
              </a:lnSpc>
              <a:buNone/>
            </a:pPr>
            <a:r>
              <a:rPr lang="zh-CN" sz="7200" b="1" strike="noStrike" spc="299">
                <a:solidFill>
                  <a:schemeClr val="lt1"/>
                </a:solidFill>
                <a:latin typeface="Arial"/>
                <a:ea typeface="微软雅黑"/>
              </a:rPr>
              <a:t>目录</a:t>
            </a:r>
            <a:endParaRPr lang="en-US" sz="7200" b="0" strike="noStrike" spc="-1">
              <a:solidFill>
                <a:schemeClr val="dk1"/>
              </a:solidFill>
              <a:latin typeface="Arial"/>
            </a:endParaRPr>
          </a:p>
        </p:txBody>
      </p:sp>
      <p:sp>
        <p:nvSpPr>
          <p:cNvPr id="78" name="content"/>
          <p:cNvSpPr/>
          <p:nvPr/>
        </p:nvSpPr>
        <p:spPr>
          <a:xfrm>
            <a:off x="6201360" y="208080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1</a:t>
            </a:r>
            <a:r>
              <a:rPr lang="zh-CN" sz="2400" b="1" strike="noStrike" spc="-1">
                <a:solidFill>
                  <a:srgbClr val="0084FF"/>
                </a:solidFill>
                <a:latin typeface="微软雅黑"/>
                <a:ea typeface="微软雅黑"/>
              </a:rPr>
              <a:t>章  简介</a:t>
            </a:r>
            <a:endParaRPr lang="en-US" sz="2400" b="0" strike="noStrike" spc="-1">
              <a:solidFill>
                <a:srgbClr val="000000"/>
              </a:solidFill>
              <a:latin typeface="Arial"/>
            </a:endParaRPr>
          </a:p>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2</a:t>
            </a:r>
            <a:r>
              <a:rPr lang="zh-CN" sz="2400" b="1" strike="noStrike" spc="-1">
                <a:solidFill>
                  <a:srgbClr val="0084FF"/>
                </a:solidFill>
                <a:latin typeface="微软雅黑"/>
                <a:ea typeface="微软雅黑"/>
              </a:rPr>
              <a:t>章  不全肠梗阻患者的护理</a:t>
            </a:r>
            <a:endParaRPr lang="en-US" sz="2400" b="0" strike="noStrike" spc="-1">
              <a:solidFill>
                <a:srgbClr val="000000"/>
              </a:solidFill>
              <a:latin typeface="Arial"/>
            </a:endParaRPr>
          </a:p>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3</a:t>
            </a:r>
            <a:r>
              <a:rPr lang="zh-CN" sz="2400" b="1" strike="noStrike" spc="-1">
                <a:solidFill>
                  <a:srgbClr val="0084FF"/>
                </a:solidFill>
                <a:latin typeface="微软雅黑"/>
                <a:ea typeface="微软雅黑"/>
              </a:rPr>
              <a:t>章  医疗护理措施</a:t>
            </a:r>
            <a:endParaRPr lang="en-US" sz="2400" b="0" strike="noStrike" spc="-1">
              <a:solidFill>
                <a:srgbClr val="000000"/>
              </a:solidFill>
              <a:latin typeface="Arial"/>
            </a:endParaRPr>
          </a:p>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4</a:t>
            </a:r>
            <a:r>
              <a:rPr lang="zh-CN" sz="2400" b="1" strike="noStrike" spc="-1">
                <a:solidFill>
                  <a:srgbClr val="0084FF"/>
                </a:solidFill>
                <a:latin typeface="微软雅黑"/>
                <a:ea typeface="微软雅黑"/>
              </a:rPr>
              <a:t>章  护理常见问题解析</a:t>
            </a:r>
            <a:endParaRPr lang="en-US" sz="2400" b="0" strike="noStrike" spc="-1">
              <a:solidFill>
                <a:srgbClr val="000000"/>
              </a:solidFill>
              <a:latin typeface="Arial"/>
            </a:endParaRPr>
          </a:p>
          <a:p>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5</a:t>
            </a:r>
            <a:r>
              <a:rPr lang="zh-CN" sz="2400" b="1" strike="noStrike" spc="-1">
                <a:solidFill>
                  <a:srgbClr val="0084FF"/>
                </a:solidFill>
                <a:latin typeface="微软雅黑"/>
                <a:ea typeface="微软雅黑"/>
              </a:rPr>
              <a:t>章  不全肠梗阻的并发症处理</a:t>
            </a:r>
            <a:endParaRPr lang="en-US" sz="2400" b="0" strike="noStrike" spc="-1">
              <a:solidFill>
                <a:srgbClr val="000000"/>
              </a:solidFill>
              <a:latin typeface="Arial"/>
            </a:endParaRPr>
          </a:p>
          <a:p>
            <a:pPr defTabSz="914400">
              <a:lnSpc>
                <a:spcPct val="100000"/>
              </a:lnSpc>
            </a:pPr>
            <a:r>
              <a:rPr lang="zh-CN" sz="2400" b="1" strike="noStrike" spc="-1">
                <a:solidFill>
                  <a:srgbClr val="0084FF"/>
                </a:solidFill>
                <a:latin typeface="微软雅黑"/>
                <a:ea typeface="微软雅黑"/>
              </a:rPr>
              <a:t>第</a:t>
            </a:r>
            <a:r>
              <a:rPr lang="en-US" sz="2400" b="1" strike="noStrike" spc="-1">
                <a:solidFill>
                  <a:srgbClr val="0084FF"/>
                </a:solidFill>
                <a:latin typeface="微软雅黑"/>
                <a:ea typeface="微软雅黑"/>
              </a:rPr>
              <a:t>6</a:t>
            </a:r>
            <a:r>
              <a:rPr lang="zh-CN" sz="2400" b="1" strike="noStrike" spc="-1">
                <a:solidFill>
                  <a:srgbClr val="0084FF"/>
                </a:solidFill>
                <a:latin typeface="微软雅黑"/>
                <a:ea typeface="微软雅黑"/>
              </a:rPr>
              <a:t>章  总结与展望</a:t>
            </a:r>
            <a:endParaRPr lang="en-US" sz="2400" b="0" strike="noStrike" spc="-1">
              <a:solidFill>
                <a:srgbClr val="000000"/>
              </a:solidFill>
              <a:latin typeface="Arial"/>
            </a:endParaRPr>
          </a:p>
        </p:txBody>
      </p:sp>
      <p:sp>
        <p:nvSpPr>
          <p:cNvPr id="79" name="TextBox 5"/>
          <p:cNvSpPr/>
          <p:nvPr/>
        </p:nvSpPr>
        <p:spPr>
          <a:xfrm>
            <a:off x="1302840" y="2003760"/>
            <a:ext cx="3088800" cy="1013040"/>
          </a:xfrm>
          <a:prstGeom prst="rect">
            <a:avLst/>
          </a:prstGeom>
          <a:noFill/>
          <a:ln w="0">
            <a:noFill/>
          </a:ln>
        </p:spPr>
        <p:style>
          <a:lnRef idx="0"/>
          <a:fillRef idx="0"/>
          <a:effectRef idx="0"/>
          <a:fontRef idx="minor"/>
        </p:style>
        <p:txBody>
          <a:bodyPr lIns="123840" tIns="123840" rIns="57240" bIns="123840" anchor="t">
            <a:spAutoFit/>
          </a:bodyPr>
          <a:lstStyle/>
          <a:p>
            <a:pPr algn="ctr" defTabSz="914400">
              <a:lnSpc>
                <a:spcPct val="186000"/>
              </a:lnSpc>
            </a:pPr>
            <a:r>
              <a:rPr lang="en-US" sz="2700" b="0" strike="noStrike" spc="-1">
                <a:solidFill>
                  <a:srgbClr val="FFFFFF"/>
                </a:solidFill>
                <a:latin typeface="微软雅黑"/>
                <a:ea typeface="微软雅黑"/>
              </a:rPr>
              <a:t>contents</a:t>
            </a:r>
            <a:endParaRPr lang="en-US" sz="2700" b="0" strike="noStrike" spc="-1">
              <a:solidFill>
                <a:srgbClr val="000000"/>
              </a:solidFill>
              <a:latin typeface="Arial"/>
            </a:endParaRPr>
          </a:p>
        </p:txBody>
      </p:sp>
      <p:sp>
        <p:nvSpPr>
          <p:cNvPr id="80" name="AutoShape 7"/>
          <p:cNvSpPr/>
          <p:nvPr/>
        </p:nvSpPr>
        <p:spPr>
          <a:xfrm>
            <a:off x="11307240" y="33228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1" name="AutoShape 8"/>
          <p:cNvSpPr/>
          <p:nvPr/>
        </p:nvSpPr>
        <p:spPr>
          <a:xfrm>
            <a:off x="11736360" y="33228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2" name="AutoShape 9"/>
          <p:cNvSpPr/>
          <p:nvPr/>
        </p:nvSpPr>
        <p:spPr>
          <a:xfrm>
            <a:off x="11346480" y="332280"/>
            <a:ext cx="435960" cy="86040"/>
          </a:xfrm>
          <a:prstGeom prst="rect">
            <a:avLst/>
          </a:prstGeom>
          <a:solidFill>
            <a:srgbClr val="0084FF"/>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3" name="AutoShape 10"/>
          <p:cNvSpPr/>
          <p:nvPr/>
        </p:nvSpPr>
        <p:spPr>
          <a:xfrm>
            <a:off x="11307240" y="50868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4" name="AutoShape 11"/>
          <p:cNvSpPr/>
          <p:nvPr/>
        </p:nvSpPr>
        <p:spPr>
          <a:xfrm>
            <a:off x="11736360" y="50868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5" name="AutoShape 12"/>
          <p:cNvSpPr/>
          <p:nvPr/>
        </p:nvSpPr>
        <p:spPr>
          <a:xfrm>
            <a:off x="11346480" y="508680"/>
            <a:ext cx="435960" cy="86040"/>
          </a:xfrm>
          <a:prstGeom prst="rect">
            <a:avLst/>
          </a:prstGeom>
          <a:solidFill>
            <a:srgbClr val="0084FF"/>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6" name="AutoShape 13"/>
          <p:cNvSpPr/>
          <p:nvPr/>
        </p:nvSpPr>
        <p:spPr>
          <a:xfrm>
            <a:off x="11307240" y="68472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7" name="AutoShape 14"/>
          <p:cNvSpPr/>
          <p:nvPr/>
        </p:nvSpPr>
        <p:spPr>
          <a:xfrm>
            <a:off x="11736360" y="684720"/>
            <a:ext cx="89280" cy="86040"/>
          </a:xfrm>
          <a:prstGeom prst="ellipse">
            <a:avLst/>
          </a:prstGeom>
          <a:solidFill>
            <a:srgbClr val="0084FF"/>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8" name="AutoShape 15"/>
          <p:cNvSpPr/>
          <p:nvPr/>
        </p:nvSpPr>
        <p:spPr>
          <a:xfrm>
            <a:off x="11346480" y="684720"/>
            <a:ext cx="435960" cy="86040"/>
          </a:xfrm>
          <a:prstGeom prst="rect">
            <a:avLst/>
          </a:prstGeom>
          <a:solidFill>
            <a:srgbClr val="0084FF"/>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89" name="PlaceHolder 1"/>
          <p:cNvSpPr>
            <a:spLocks noGrp="1"/>
          </p:cNvSpPr>
          <p:nvPr>
            <p:ph/>
          </p:nvPr>
        </p:nvSpPr>
        <p:spPr>
          <a:xfrm>
            <a:off x="654840" y="2055600"/>
            <a:ext cx="10731240" cy="94464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6600" b="1" strike="noStrike" spc="148">
                <a:solidFill>
                  <a:srgbClr val="0084FF"/>
                </a:solidFill>
                <a:latin typeface="Arial"/>
                <a:ea typeface="微软雅黑"/>
              </a:rPr>
              <a:t>01</a:t>
            </a:r>
            <a:endParaRPr lang="en-US" sz="6600" b="0" strike="noStrike" spc="148">
              <a:solidFill>
                <a:schemeClr val="dk1">
                  <a:lumMod val="65000"/>
                  <a:lumOff val="35000"/>
                </a:schemeClr>
              </a:solidFill>
              <a:latin typeface="Arial"/>
            </a:endParaRPr>
          </a:p>
        </p:txBody>
      </p:sp>
      <p:sp>
        <p:nvSpPr>
          <p:cNvPr id="90" name="PlaceHolder 2"/>
          <p:cNvSpPr>
            <a:spLocks noGrp="1"/>
          </p:cNvSpPr>
          <p:nvPr>
            <p:ph type="title" idx="4294967295"/>
          </p:nvPr>
        </p:nvSpPr>
        <p:spPr>
          <a:xfrm>
            <a:off x="313560" y="366516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4000" b="1" strike="noStrike" spc="299">
                <a:solidFill>
                  <a:schemeClr val="dk1"/>
                </a:solidFill>
                <a:latin typeface="Arial"/>
                <a:ea typeface="微软雅黑"/>
              </a:rPr>
              <a:t>第一章 简介</a:t>
            </a:r>
            <a:endParaRPr lang="en-US" sz="4000" b="0" strike="noStrike" spc="-1">
              <a:solidFill>
                <a:schemeClr val="dk1"/>
              </a:solidFill>
              <a:latin typeface="Arial"/>
            </a:endParaRPr>
          </a:p>
        </p:txBody>
      </p:sp>
      <p:sp>
        <p:nvSpPr>
          <p:cNvPr id="9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92" name="AutoShape 3"/>
          <p:cNvSpPr/>
          <p:nvPr/>
        </p:nvSpPr>
        <p:spPr>
          <a:xfrm>
            <a:off x="472320" y="1375560"/>
            <a:ext cx="11246760" cy="4699080"/>
          </a:xfrm>
          <a:prstGeom prst="rect">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3" name="AutoShape 5"/>
          <p:cNvSpPr/>
          <p:nvPr/>
        </p:nvSpPr>
        <p:spPr>
          <a:xfrm>
            <a:off x="2499480" y="6236280"/>
            <a:ext cx="921996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4" name="AutoShape 6"/>
          <p:cNvSpPr/>
          <p:nvPr/>
        </p:nvSpPr>
        <p:spPr>
          <a:xfrm>
            <a:off x="483840" y="6236280"/>
            <a:ext cx="73980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5" name="AutoShape 7"/>
          <p:cNvSpPr/>
          <p:nvPr/>
        </p:nvSpPr>
        <p:spPr>
          <a:xfrm>
            <a:off x="1375920" y="6200640"/>
            <a:ext cx="158400" cy="15840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6" name="AutoShape 8"/>
          <p:cNvSpPr/>
          <p:nvPr/>
        </p:nvSpPr>
        <p:spPr>
          <a:xfrm>
            <a:off x="1607040" y="6207120"/>
            <a:ext cx="146880" cy="146880"/>
          </a:xfrm>
          <a:prstGeom prst="ellipse">
            <a:avLst/>
          </a:prstGeom>
          <a:solidFill>
            <a:srgbClr val="0084FF">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7" name="AutoShape 9"/>
          <p:cNvSpPr/>
          <p:nvPr/>
        </p:nvSpPr>
        <p:spPr>
          <a:xfrm>
            <a:off x="1827360" y="6213960"/>
            <a:ext cx="135720" cy="135720"/>
          </a:xfrm>
          <a:prstGeom prst="ellipse">
            <a:avLst/>
          </a:prstGeom>
          <a:solidFill>
            <a:srgbClr val="0084FF">
              <a:alpha val="6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8" name="AutoShape 10"/>
          <p:cNvSpPr/>
          <p:nvPr/>
        </p:nvSpPr>
        <p:spPr>
          <a:xfrm>
            <a:off x="2027160" y="6220440"/>
            <a:ext cx="124200" cy="124200"/>
          </a:xfrm>
          <a:prstGeom prst="ellipse">
            <a:avLst/>
          </a:prstGeom>
          <a:solidFill>
            <a:srgbClr val="0084FF">
              <a:alpha val="40000"/>
            </a:srgb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99" name="AutoShape 11"/>
          <p:cNvSpPr/>
          <p:nvPr/>
        </p:nvSpPr>
        <p:spPr>
          <a:xfrm>
            <a:off x="2224800" y="6215040"/>
            <a:ext cx="113040" cy="113040"/>
          </a:xfrm>
          <a:prstGeom prst="ellipse">
            <a:avLst/>
          </a:prstGeom>
          <a:solidFill>
            <a:srgbClr val="0084FF">
              <a:alpha val="20000"/>
            </a:srgb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10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0084FF"/>
                </a:solidFill>
                <a:latin typeface="Arial"/>
                <a:ea typeface="微软雅黑"/>
              </a:rPr>
              <a:t>不全肠梗阻的病因</a:t>
            </a:r>
            <a:endParaRPr lang="en-US" sz="3600" b="0" strike="noStrike" spc="-1">
              <a:solidFill>
                <a:srgbClr val="000000"/>
              </a:solidFill>
              <a:latin typeface="Arial"/>
            </a:endParaRPr>
          </a:p>
        </p:txBody>
      </p:sp>
      <p:sp>
        <p:nvSpPr>
          <p:cNvPr id="102"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不全肠梗阻的病因包括肠肌收缩功能障碍、肠腔狭窄或局部梗阻、肠系膜血管压迫等因素。这些病因导致肠腔内有一定程度的梗阻，阻碍肠内容物的正常通过。</a:t>
            </a:r>
            <a:endParaRPr lang="en-US" sz="1800" b="0" strike="noStrike" spc="-1">
              <a:solidFill>
                <a:srgbClr val="000000"/>
              </a:solidFill>
              <a:latin typeface="Arial"/>
            </a:endParaRPr>
          </a:p>
        </p:txBody>
      </p:sp>
      <p:sp>
        <p:nvSpPr>
          <p:cNvPr id="10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104" name="Group 15"/>
          <p:cNvGrpSpPr/>
          <p:nvPr/>
        </p:nvGrpSpPr>
        <p:grpSpPr>
          <a:xfrm>
            <a:off x="431640" y="396000"/>
            <a:ext cx="514800" cy="439200"/>
            <a:chOff x="431640" y="396000"/>
            <a:chExt cx="514800" cy="439200"/>
          </a:xfrm>
        </p:grpSpPr>
        <p:sp>
          <p:nvSpPr>
            <p:cNvPr id="105" name="AutoShape 16"/>
            <p:cNvSpPr/>
            <p:nvPr/>
          </p:nvSpPr>
          <p:spPr>
            <a:xfrm>
              <a:off x="431640" y="39600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06" name="AutoShape 17"/>
            <p:cNvSpPr/>
            <p:nvPr/>
          </p:nvSpPr>
          <p:spPr>
            <a:xfrm>
              <a:off x="551520" y="4024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07" name="AutoShape 18"/>
            <p:cNvSpPr/>
            <p:nvPr/>
          </p:nvSpPr>
          <p:spPr>
            <a:xfrm>
              <a:off x="665640" y="40428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08" name="AutoShape 19"/>
            <p:cNvSpPr/>
            <p:nvPr/>
          </p:nvSpPr>
          <p:spPr>
            <a:xfrm>
              <a:off x="776160" y="41328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09" name="AutoShape 20"/>
            <p:cNvSpPr/>
            <p:nvPr/>
          </p:nvSpPr>
          <p:spPr>
            <a:xfrm>
              <a:off x="881280" y="4089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10" name="AutoShape 21"/>
            <p:cNvSpPr/>
            <p:nvPr/>
          </p:nvSpPr>
          <p:spPr>
            <a:xfrm>
              <a:off x="431640" y="513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11" name="AutoShape 22"/>
            <p:cNvSpPr/>
            <p:nvPr/>
          </p:nvSpPr>
          <p:spPr>
            <a:xfrm>
              <a:off x="551520" y="520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12" name="AutoShape 23"/>
            <p:cNvSpPr/>
            <p:nvPr/>
          </p:nvSpPr>
          <p:spPr>
            <a:xfrm>
              <a:off x="665640" y="522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13" name="AutoShape 24"/>
            <p:cNvSpPr/>
            <p:nvPr/>
          </p:nvSpPr>
          <p:spPr>
            <a:xfrm>
              <a:off x="776160" y="531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14" name="AutoShape 25"/>
            <p:cNvSpPr/>
            <p:nvPr/>
          </p:nvSpPr>
          <p:spPr>
            <a:xfrm>
              <a:off x="881280" y="5266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15" name="AutoShape 26"/>
            <p:cNvSpPr/>
            <p:nvPr/>
          </p:nvSpPr>
          <p:spPr>
            <a:xfrm>
              <a:off x="431640" y="631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16" name="AutoShape 27"/>
            <p:cNvSpPr/>
            <p:nvPr/>
          </p:nvSpPr>
          <p:spPr>
            <a:xfrm>
              <a:off x="551520" y="6379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17" name="AutoShape 28"/>
            <p:cNvSpPr/>
            <p:nvPr/>
          </p:nvSpPr>
          <p:spPr>
            <a:xfrm>
              <a:off x="665640" y="639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18" name="AutoShape 29"/>
            <p:cNvSpPr/>
            <p:nvPr/>
          </p:nvSpPr>
          <p:spPr>
            <a:xfrm>
              <a:off x="776160" y="648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19" name="AutoShape 30"/>
            <p:cNvSpPr/>
            <p:nvPr/>
          </p:nvSpPr>
          <p:spPr>
            <a:xfrm>
              <a:off x="881280" y="644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20" name="AutoShape 31"/>
            <p:cNvSpPr/>
            <p:nvPr/>
          </p:nvSpPr>
          <p:spPr>
            <a:xfrm>
              <a:off x="431640" y="74916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21" name="AutoShape 32"/>
            <p:cNvSpPr/>
            <p:nvPr/>
          </p:nvSpPr>
          <p:spPr>
            <a:xfrm>
              <a:off x="551520" y="756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22" name="AutoShape 33"/>
            <p:cNvSpPr/>
            <p:nvPr/>
          </p:nvSpPr>
          <p:spPr>
            <a:xfrm>
              <a:off x="665640" y="75744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23" name="AutoShape 34"/>
            <p:cNvSpPr/>
            <p:nvPr/>
          </p:nvSpPr>
          <p:spPr>
            <a:xfrm>
              <a:off x="776160" y="766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24" name="AutoShape 35"/>
            <p:cNvSpPr/>
            <p:nvPr/>
          </p:nvSpPr>
          <p:spPr>
            <a:xfrm>
              <a:off x="881280" y="762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125"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126" name="流程图: 终止 9"/>
          <p:cNvSpPr/>
          <p:nvPr/>
        </p:nvSpPr>
        <p:spPr>
          <a:xfrm>
            <a:off x="4654440" y="4053960"/>
            <a:ext cx="3498480" cy="939600"/>
          </a:xfrm>
          <a:prstGeom prst="flowChartTerminator">
            <a:avLst/>
          </a:prstGeom>
          <a:solidFill>
            <a:srgbClr val="0084FF"/>
          </a:solid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7" name="流程图: 终止 8"/>
          <p:cNvSpPr/>
          <p:nvPr/>
        </p:nvSpPr>
        <p:spPr>
          <a:xfrm>
            <a:off x="744840" y="4053960"/>
            <a:ext cx="3498480" cy="939600"/>
          </a:xfrm>
          <a:prstGeom prst="flowChartTerminator">
            <a:avLst/>
          </a:prstGeom>
          <a:solidFill>
            <a:srgbClr val="0084FF"/>
          </a:solid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8" name="流程图: 终止 7"/>
          <p:cNvSpPr/>
          <p:nvPr/>
        </p:nvSpPr>
        <p:spPr>
          <a:xfrm>
            <a:off x="4654440" y="1379160"/>
            <a:ext cx="3498480" cy="939600"/>
          </a:xfrm>
          <a:prstGeom prst="flowChartTerminator">
            <a:avLst/>
          </a:prstGeom>
          <a:solidFill>
            <a:srgbClr val="0084FF"/>
          </a:solid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9" name="流程图: 终止 3"/>
          <p:cNvSpPr/>
          <p:nvPr/>
        </p:nvSpPr>
        <p:spPr>
          <a:xfrm>
            <a:off x="744840" y="1379160"/>
            <a:ext cx="3498480" cy="939600"/>
          </a:xfrm>
          <a:prstGeom prst="flowChartTerminator">
            <a:avLst/>
          </a:prstGeom>
          <a:solidFill>
            <a:srgbClr val="0084FF"/>
          </a:solid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0"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0084FF"/>
                </a:solidFill>
                <a:latin typeface="Arial"/>
                <a:ea typeface="微软雅黑"/>
              </a:rPr>
              <a:t>不全肠梗阻的预后</a:t>
            </a:r>
            <a:endParaRPr lang="en-US" sz="3000" b="0" strike="noStrike" spc="-1">
              <a:solidFill>
                <a:schemeClr val="dk1"/>
              </a:solidFill>
              <a:latin typeface="Arial"/>
            </a:endParaRPr>
          </a:p>
        </p:txBody>
      </p:sp>
      <p:grpSp>
        <p:nvGrpSpPr>
          <p:cNvPr id="131" name="Group 15"/>
          <p:cNvGrpSpPr/>
          <p:nvPr/>
        </p:nvGrpSpPr>
        <p:grpSpPr>
          <a:xfrm>
            <a:off x="435960" y="378720"/>
            <a:ext cx="515160" cy="439560"/>
            <a:chOff x="435960" y="378720"/>
            <a:chExt cx="515160" cy="439560"/>
          </a:xfrm>
        </p:grpSpPr>
        <p:sp>
          <p:nvSpPr>
            <p:cNvPr id="132" name="AutoShape 16"/>
            <p:cNvSpPr/>
            <p:nvPr/>
          </p:nvSpPr>
          <p:spPr>
            <a:xfrm>
              <a:off x="435960" y="378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33" name="AutoShape 17"/>
            <p:cNvSpPr/>
            <p:nvPr/>
          </p:nvSpPr>
          <p:spPr>
            <a:xfrm>
              <a:off x="555840" y="385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34" name="AutoShape 18"/>
            <p:cNvSpPr/>
            <p:nvPr/>
          </p:nvSpPr>
          <p:spPr>
            <a:xfrm>
              <a:off x="669960" y="387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35" name="AutoShape 19"/>
            <p:cNvSpPr/>
            <p:nvPr/>
          </p:nvSpPr>
          <p:spPr>
            <a:xfrm>
              <a:off x="780840" y="396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36" name="AutoShape 20"/>
            <p:cNvSpPr/>
            <p:nvPr/>
          </p:nvSpPr>
          <p:spPr>
            <a:xfrm>
              <a:off x="885960" y="39204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37" name="AutoShape 21"/>
            <p:cNvSpPr/>
            <p:nvPr/>
          </p:nvSpPr>
          <p:spPr>
            <a:xfrm>
              <a:off x="435960" y="496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38" name="AutoShape 22"/>
            <p:cNvSpPr/>
            <p:nvPr/>
          </p:nvSpPr>
          <p:spPr>
            <a:xfrm>
              <a:off x="555840" y="5032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39" name="AutoShape 23"/>
            <p:cNvSpPr/>
            <p:nvPr/>
          </p:nvSpPr>
          <p:spPr>
            <a:xfrm>
              <a:off x="669960" y="504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40" name="AutoShape 24"/>
            <p:cNvSpPr/>
            <p:nvPr/>
          </p:nvSpPr>
          <p:spPr>
            <a:xfrm>
              <a:off x="780840" y="513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41" name="AutoShape 25"/>
            <p:cNvSpPr/>
            <p:nvPr/>
          </p:nvSpPr>
          <p:spPr>
            <a:xfrm>
              <a:off x="885960" y="509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42" name="AutoShape 26"/>
            <p:cNvSpPr/>
            <p:nvPr/>
          </p:nvSpPr>
          <p:spPr>
            <a:xfrm>
              <a:off x="435960" y="6145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43" name="AutoShape 27"/>
            <p:cNvSpPr/>
            <p:nvPr/>
          </p:nvSpPr>
          <p:spPr>
            <a:xfrm>
              <a:off x="555840" y="621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44" name="AutoShape 28"/>
            <p:cNvSpPr/>
            <p:nvPr/>
          </p:nvSpPr>
          <p:spPr>
            <a:xfrm>
              <a:off x="669960" y="6228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45" name="AutoShape 29"/>
            <p:cNvSpPr/>
            <p:nvPr/>
          </p:nvSpPr>
          <p:spPr>
            <a:xfrm>
              <a:off x="780840" y="631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46" name="AutoShape 30"/>
            <p:cNvSpPr/>
            <p:nvPr/>
          </p:nvSpPr>
          <p:spPr>
            <a:xfrm>
              <a:off x="885960" y="627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47" name="AutoShape 31"/>
            <p:cNvSpPr/>
            <p:nvPr/>
          </p:nvSpPr>
          <p:spPr>
            <a:xfrm>
              <a:off x="435960" y="7322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48" name="AutoShape 32"/>
            <p:cNvSpPr/>
            <p:nvPr/>
          </p:nvSpPr>
          <p:spPr>
            <a:xfrm>
              <a:off x="555840" y="7387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49" name="AutoShape 33"/>
            <p:cNvSpPr/>
            <p:nvPr/>
          </p:nvSpPr>
          <p:spPr>
            <a:xfrm>
              <a:off x="669960" y="7405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50" name="AutoShape 34"/>
            <p:cNvSpPr/>
            <p:nvPr/>
          </p:nvSpPr>
          <p:spPr>
            <a:xfrm>
              <a:off x="780840" y="7495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51" name="AutoShape 35"/>
            <p:cNvSpPr/>
            <p:nvPr/>
          </p:nvSpPr>
          <p:spPr>
            <a:xfrm>
              <a:off x="885960" y="74520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152" name="content.1.title"/>
          <p:cNvSpPr/>
          <p:nvPr/>
        </p:nvSpPr>
        <p:spPr>
          <a:xfrm>
            <a:off x="1467720" y="1633320"/>
            <a:ext cx="205452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因素影响</a:t>
            </a:r>
            <a:endParaRPr lang="en-US" sz="2000" b="0" strike="noStrike" spc="-1">
              <a:solidFill>
                <a:srgbClr val="000000"/>
              </a:solidFill>
              <a:latin typeface="Arial"/>
            </a:endParaRPr>
          </a:p>
        </p:txBody>
      </p:sp>
      <p:sp>
        <p:nvSpPr>
          <p:cNvPr id="153" name="content.1.content"/>
          <p:cNvSpPr/>
          <p:nvPr/>
        </p:nvSpPr>
        <p:spPr>
          <a:xfrm>
            <a:off x="948600" y="2511360"/>
            <a:ext cx="3106080" cy="118440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solidFill>
                <a:latin typeface="微软雅黑"/>
                <a:ea typeface="微软雅黑"/>
              </a:rPr>
              <a:t>梗阻位置</a:t>
            </a:r>
            <a:endParaRPr lang="en-US" sz="1600" b="0" strike="noStrike" spc="-1">
              <a:solidFill>
                <a:srgbClr val="000000"/>
              </a:solidFill>
              <a:latin typeface="Arial"/>
            </a:endParaRPr>
          </a:p>
          <a:p>
            <a:r>
              <a:rPr lang="zh-CN" sz="1600" b="0" strike="noStrike" spc="-1">
                <a:solidFill>
                  <a:schemeClr val="dk1"/>
                </a:solidFill>
                <a:latin typeface="微软雅黑"/>
                <a:ea typeface="微软雅黑"/>
              </a:rPr>
              <a:t>梗阻程度</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solidFill>
                <a:latin typeface="微软雅黑"/>
                <a:ea typeface="微软雅黑"/>
              </a:rPr>
              <a:t>早期治疗</a:t>
            </a:r>
            <a:endParaRPr lang="en-US" sz="1600" b="0" strike="noStrike" spc="-1">
              <a:solidFill>
                <a:srgbClr val="000000"/>
              </a:solidFill>
              <a:latin typeface="Arial"/>
            </a:endParaRPr>
          </a:p>
        </p:txBody>
      </p:sp>
      <p:sp>
        <p:nvSpPr>
          <p:cNvPr id="154" name="content.2.title"/>
          <p:cNvSpPr/>
          <p:nvPr/>
        </p:nvSpPr>
        <p:spPr>
          <a:xfrm>
            <a:off x="5334120" y="1686600"/>
            <a:ext cx="205452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治疗建议</a:t>
            </a:r>
            <a:endParaRPr lang="en-US" sz="2000" b="0" strike="noStrike" spc="-1">
              <a:solidFill>
                <a:srgbClr val="000000"/>
              </a:solidFill>
              <a:latin typeface="Arial"/>
            </a:endParaRPr>
          </a:p>
        </p:txBody>
      </p:sp>
      <p:sp>
        <p:nvSpPr>
          <p:cNvPr id="155" name="content.2.content"/>
          <p:cNvSpPr/>
          <p:nvPr/>
        </p:nvSpPr>
        <p:spPr>
          <a:xfrm>
            <a:off x="4777920" y="2511360"/>
            <a:ext cx="3166560" cy="98460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solidFill>
                <a:latin typeface="微软雅黑"/>
                <a:ea typeface="微软雅黑"/>
              </a:rPr>
              <a:t>及时治疗</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solidFill>
                <a:latin typeface="微软雅黑"/>
                <a:ea typeface="微软雅黑"/>
              </a:rPr>
              <a:t>有效护理</a:t>
            </a:r>
            <a:endParaRPr lang="en-US" sz="1600" b="0" strike="noStrike" spc="-1">
              <a:solidFill>
                <a:srgbClr val="000000"/>
              </a:solidFill>
              <a:latin typeface="Arial"/>
            </a:endParaRPr>
          </a:p>
        </p:txBody>
      </p:sp>
      <p:sp>
        <p:nvSpPr>
          <p:cNvPr id="156" name="content.3.title"/>
          <p:cNvSpPr/>
          <p:nvPr/>
        </p:nvSpPr>
        <p:spPr>
          <a:xfrm>
            <a:off x="1467720" y="4282560"/>
            <a:ext cx="20685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000000"/>
              </a:solidFill>
              <a:latin typeface="Arial"/>
            </a:endParaRPr>
          </a:p>
        </p:txBody>
      </p:sp>
      <p:sp>
        <p:nvSpPr>
          <p:cNvPr id="157" name="content.3.content"/>
          <p:cNvSpPr/>
          <p:nvPr/>
        </p:nvSpPr>
        <p:spPr>
          <a:xfrm>
            <a:off x="951120" y="5246280"/>
            <a:ext cx="2985480" cy="1038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58" name="content.4.title"/>
          <p:cNvSpPr/>
          <p:nvPr/>
        </p:nvSpPr>
        <p:spPr>
          <a:xfrm>
            <a:off x="5391720" y="4282560"/>
            <a:ext cx="20685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000000"/>
              </a:solidFill>
              <a:latin typeface="Arial"/>
            </a:endParaRPr>
          </a:p>
        </p:txBody>
      </p:sp>
      <p:sp>
        <p:nvSpPr>
          <p:cNvPr id="159" name="content.4.content"/>
          <p:cNvSpPr/>
          <p:nvPr/>
        </p:nvSpPr>
        <p:spPr>
          <a:xfrm>
            <a:off x="4777920" y="5246280"/>
            <a:ext cx="3092040" cy="116568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60" name="Picture 4"/>
          <p:cNvSpPr/>
          <p:nvPr/>
        </p:nvSpPr>
        <p:spPr>
          <a:xfrm>
            <a:off x="8506440" y="1108800"/>
            <a:ext cx="3306240" cy="440856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4">
            <a:alphaModFix amt="78000"/>
          </a:blip>
          <a:stretch>
            <a:fillRect/>
          </a:stretch>
        </a:blipFill>
      </p:bgPr>
    </p:bg>
    <p:spTree>
      <p:nvGrpSpPr>
        <p:cNvPr id="1" name=""/>
        <p:cNvGrpSpPr/>
        <p:nvPr/>
      </p:nvGrpSpPr>
      <p:grpSpPr>
        <a:xfrm>
          <a:off x="0" y="0"/>
          <a:ext cx="0" cy="0"/>
        </a:xfrm>
      </p:grpSpPr>
      <p:sp>
        <p:nvSpPr>
          <p:cNvPr id="161" name="AutoShape 3"/>
          <p:cNvSpPr/>
          <p:nvPr/>
        </p:nvSpPr>
        <p:spPr>
          <a:xfrm>
            <a:off x="6866280" y="1243800"/>
            <a:ext cx="5325480" cy="4881600"/>
          </a:xfrm>
          <a:prstGeom prst="rect">
            <a:avLst/>
          </a:prstGeom>
          <a:solidFill>
            <a:srgbClr val="0084FF">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62" name="PlaceHolder 1"/>
          <p:cNvSpPr>
            <a:spLocks noGrp="1"/>
          </p:cNvSpPr>
          <p:nvPr>
            <p:ph type="title" idx="4294967295"/>
          </p:nvPr>
        </p:nvSpPr>
        <p:spPr>
          <a:xfrm>
            <a:off x="1035720" y="306000"/>
            <a:ext cx="904068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0084FF"/>
                </a:solidFill>
                <a:latin typeface="Arial"/>
                <a:ea typeface="微软雅黑"/>
              </a:rPr>
              <a:t>护理要点</a:t>
            </a:r>
            <a:endParaRPr lang="en-US" sz="3000" b="0" strike="noStrike" spc="-1">
              <a:solidFill>
                <a:schemeClr val="dk1"/>
              </a:solidFill>
              <a:latin typeface="Arial"/>
            </a:endParaRPr>
          </a:p>
        </p:txBody>
      </p:sp>
      <p:sp>
        <p:nvSpPr>
          <p:cNvPr id="163" name="content"/>
          <p:cNvSpPr/>
          <p:nvPr/>
        </p:nvSpPr>
        <p:spPr>
          <a:xfrm>
            <a:off x="7780680" y="1536120"/>
            <a:ext cx="4036320" cy="37854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lt1"/>
                </a:solidFill>
                <a:latin typeface="微软雅黑"/>
                <a:ea typeface="微软雅黑"/>
              </a:rPr>
              <a:t>在不全肠梗阻的护理过程中，应重点监测患者病情变化，注意患者的饮食摄入情况，定期更换体位，促进肠道蠕动，以避免并发症的发生。护士在查房时应细致入微，及时处理患者出现的问题，保障患者的安全与舒适。</a:t>
            </a:r>
            <a:endParaRPr lang="en-US" sz="1800" b="0" strike="noStrike" spc="-1">
              <a:solidFill>
                <a:srgbClr val="000000"/>
              </a:solidFill>
              <a:latin typeface="Arial"/>
            </a:endParaRPr>
          </a:p>
        </p:txBody>
      </p:sp>
      <p:grpSp>
        <p:nvGrpSpPr>
          <p:cNvPr id="164" name="Group 15"/>
          <p:cNvGrpSpPr/>
          <p:nvPr/>
        </p:nvGrpSpPr>
        <p:grpSpPr>
          <a:xfrm>
            <a:off x="435960" y="378720"/>
            <a:ext cx="515160" cy="439560"/>
            <a:chOff x="435960" y="378720"/>
            <a:chExt cx="515160" cy="439560"/>
          </a:xfrm>
        </p:grpSpPr>
        <p:sp>
          <p:nvSpPr>
            <p:cNvPr id="165" name="AutoShape 16"/>
            <p:cNvSpPr/>
            <p:nvPr/>
          </p:nvSpPr>
          <p:spPr>
            <a:xfrm>
              <a:off x="435960" y="378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66" name="AutoShape 17"/>
            <p:cNvSpPr/>
            <p:nvPr/>
          </p:nvSpPr>
          <p:spPr>
            <a:xfrm>
              <a:off x="555840" y="385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67" name="AutoShape 18"/>
            <p:cNvSpPr/>
            <p:nvPr/>
          </p:nvSpPr>
          <p:spPr>
            <a:xfrm>
              <a:off x="669960" y="387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68" name="AutoShape 19"/>
            <p:cNvSpPr/>
            <p:nvPr/>
          </p:nvSpPr>
          <p:spPr>
            <a:xfrm>
              <a:off x="780840" y="396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69" name="AutoShape 20"/>
            <p:cNvSpPr/>
            <p:nvPr/>
          </p:nvSpPr>
          <p:spPr>
            <a:xfrm>
              <a:off x="885960" y="39204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70" name="AutoShape 21"/>
            <p:cNvSpPr/>
            <p:nvPr/>
          </p:nvSpPr>
          <p:spPr>
            <a:xfrm>
              <a:off x="435960" y="496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71" name="AutoShape 22"/>
            <p:cNvSpPr/>
            <p:nvPr/>
          </p:nvSpPr>
          <p:spPr>
            <a:xfrm>
              <a:off x="555840" y="5032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72" name="AutoShape 23"/>
            <p:cNvSpPr/>
            <p:nvPr/>
          </p:nvSpPr>
          <p:spPr>
            <a:xfrm>
              <a:off x="669960" y="504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73" name="AutoShape 24"/>
            <p:cNvSpPr/>
            <p:nvPr/>
          </p:nvSpPr>
          <p:spPr>
            <a:xfrm>
              <a:off x="780840" y="513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74" name="AutoShape 25"/>
            <p:cNvSpPr/>
            <p:nvPr/>
          </p:nvSpPr>
          <p:spPr>
            <a:xfrm>
              <a:off x="885960" y="509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75" name="AutoShape 26"/>
            <p:cNvSpPr/>
            <p:nvPr/>
          </p:nvSpPr>
          <p:spPr>
            <a:xfrm>
              <a:off x="435960" y="6145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76" name="AutoShape 27"/>
            <p:cNvSpPr/>
            <p:nvPr/>
          </p:nvSpPr>
          <p:spPr>
            <a:xfrm>
              <a:off x="555840" y="621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77" name="AutoShape 28"/>
            <p:cNvSpPr/>
            <p:nvPr/>
          </p:nvSpPr>
          <p:spPr>
            <a:xfrm>
              <a:off x="669960" y="6228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78" name="AutoShape 29"/>
            <p:cNvSpPr/>
            <p:nvPr/>
          </p:nvSpPr>
          <p:spPr>
            <a:xfrm>
              <a:off x="780840" y="631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79" name="AutoShape 30"/>
            <p:cNvSpPr/>
            <p:nvPr/>
          </p:nvSpPr>
          <p:spPr>
            <a:xfrm>
              <a:off x="885960" y="627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180" name="AutoShape 31"/>
            <p:cNvSpPr/>
            <p:nvPr/>
          </p:nvSpPr>
          <p:spPr>
            <a:xfrm>
              <a:off x="435960" y="7322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181" name="AutoShape 32"/>
            <p:cNvSpPr/>
            <p:nvPr/>
          </p:nvSpPr>
          <p:spPr>
            <a:xfrm>
              <a:off x="555840" y="7387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182" name="AutoShape 33"/>
            <p:cNvSpPr/>
            <p:nvPr/>
          </p:nvSpPr>
          <p:spPr>
            <a:xfrm>
              <a:off x="669960" y="7405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183" name="AutoShape 34"/>
            <p:cNvSpPr/>
            <p:nvPr/>
          </p:nvSpPr>
          <p:spPr>
            <a:xfrm>
              <a:off x="780840" y="7495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184" name="AutoShape 35"/>
            <p:cNvSpPr/>
            <p:nvPr/>
          </p:nvSpPr>
          <p:spPr>
            <a:xfrm>
              <a:off x="885960" y="74520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pic>
        <p:nvPicPr>
          <p:cNvPr id="185" name="图片 99" descr="C:/Users/Administrator/Desktop/ppt模板/图片素材/image2709229.pngimage2709229"/>
          <p:cNvPicPr/>
          <p:nvPr/>
        </p:nvPicPr>
        <p:blipFill>
          <a:blip r:embed="rId3"/>
          <a:srcRect t="12343" b="12343"/>
          <a:stretch>
            <a:fillRect/>
          </a:stretch>
        </p:blipFill>
        <p:spPr>
          <a:xfrm>
            <a:off x="1297800" y="2489040"/>
            <a:ext cx="5830920" cy="3636360"/>
          </a:xfrm>
          <a:prstGeom prst="rect">
            <a:avLst/>
          </a:prstGeom>
          <a:ln w="9525">
            <a:noFill/>
          </a:ln>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186" name="PlaceHolder 1"/>
          <p:cNvSpPr>
            <a:spLocks noGrp="1"/>
          </p:cNvSpPr>
          <p:nvPr>
            <p:ph/>
          </p:nvPr>
        </p:nvSpPr>
        <p:spPr>
          <a:xfrm>
            <a:off x="654840" y="2055600"/>
            <a:ext cx="10731240" cy="94464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6600" b="1" strike="noStrike" spc="148">
                <a:solidFill>
                  <a:srgbClr val="0084FF"/>
                </a:solidFill>
                <a:latin typeface="Arial"/>
                <a:ea typeface="微软雅黑"/>
              </a:rPr>
              <a:t>02</a:t>
            </a:r>
            <a:endParaRPr lang="en-US" sz="6600" b="0" strike="noStrike" spc="148">
              <a:solidFill>
                <a:schemeClr val="dk1">
                  <a:lumMod val="65000"/>
                  <a:lumOff val="35000"/>
                </a:schemeClr>
              </a:solidFill>
              <a:latin typeface="Arial"/>
            </a:endParaRPr>
          </a:p>
        </p:txBody>
      </p:sp>
      <p:sp>
        <p:nvSpPr>
          <p:cNvPr id="187" name="PlaceHolder 2"/>
          <p:cNvSpPr>
            <a:spLocks noGrp="1"/>
          </p:cNvSpPr>
          <p:nvPr>
            <p:ph type="title" idx="4294967295"/>
          </p:nvPr>
        </p:nvSpPr>
        <p:spPr>
          <a:xfrm>
            <a:off x="313560" y="366516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4000" b="1" strike="noStrike" spc="299">
                <a:solidFill>
                  <a:schemeClr val="dk1"/>
                </a:solidFill>
                <a:latin typeface="Arial"/>
                <a:ea typeface="微软雅黑"/>
              </a:rPr>
              <a:t>第</a:t>
            </a:r>
            <a:r>
              <a:rPr lang="en-US" sz="4000" b="1" strike="noStrike" spc="299">
                <a:solidFill>
                  <a:schemeClr val="dk1"/>
                </a:solidFill>
                <a:latin typeface="Arial"/>
                <a:ea typeface="微软雅黑"/>
              </a:rPr>
              <a:t>2</a:t>
            </a:r>
            <a:r>
              <a:rPr lang="zh-CN" sz="4000" b="1" strike="noStrike" spc="299">
                <a:solidFill>
                  <a:schemeClr val="dk1"/>
                </a:solidFill>
                <a:latin typeface="Arial"/>
                <a:ea typeface="微软雅黑"/>
              </a:rPr>
              <a:t>章 不全肠梗阻患者的护理</a:t>
            </a:r>
            <a:endParaRPr lang="en-US" sz="4000" b="0" strike="noStrike" spc="-1">
              <a:solidFill>
                <a:schemeClr val="dk1"/>
              </a:solidFill>
              <a:latin typeface="Arial"/>
            </a:endParaRPr>
          </a:p>
        </p:txBody>
      </p:sp>
      <p:sp>
        <p:nvSpPr>
          <p:cNvPr id="18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189" name="AutoShape 3"/>
          <p:cNvSpPr/>
          <p:nvPr/>
        </p:nvSpPr>
        <p:spPr>
          <a:xfrm>
            <a:off x="472320" y="1375560"/>
            <a:ext cx="11246760" cy="4699080"/>
          </a:xfrm>
          <a:prstGeom prst="rect">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90" name="AutoShape 5"/>
          <p:cNvSpPr/>
          <p:nvPr/>
        </p:nvSpPr>
        <p:spPr>
          <a:xfrm>
            <a:off x="2499480" y="6236280"/>
            <a:ext cx="921996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191" name="AutoShape 6"/>
          <p:cNvSpPr/>
          <p:nvPr/>
        </p:nvSpPr>
        <p:spPr>
          <a:xfrm>
            <a:off x="483840" y="6236280"/>
            <a:ext cx="73980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192" name="AutoShape 7"/>
          <p:cNvSpPr/>
          <p:nvPr/>
        </p:nvSpPr>
        <p:spPr>
          <a:xfrm>
            <a:off x="1375920" y="6200640"/>
            <a:ext cx="158400" cy="15840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93" name="AutoShape 8"/>
          <p:cNvSpPr/>
          <p:nvPr/>
        </p:nvSpPr>
        <p:spPr>
          <a:xfrm>
            <a:off x="1607040" y="6207120"/>
            <a:ext cx="146880" cy="146880"/>
          </a:xfrm>
          <a:prstGeom prst="ellipse">
            <a:avLst/>
          </a:prstGeom>
          <a:solidFill>
            <a:srgbClr val="0084FF">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94" name="AutoShape 9"/>
          <p:cNvSpPr/>
          <p:nvPr/>
        </p:nvSpPr>
        <p:spPr>
          <a:xfrm>
            <a:off x="1827360" y="6213960"/>
            <a:ext cx="135720" cy="135720"/>
          </a:xfrm>
          <a:prstGeom prst="ellipse">
            <a:avLst/>
          </a:prstGeom>
          <a:solidFill>
            <a:srgbClr val="0084FF">
              <a:alpha val="6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95" name="AutoShape 10"/>
          <p:cNvSpPr/>
          <p:nvPr/>
        </p:nvSpPr>
        <p:spPr>
          <a:xfrm>
            <a:off x="2027160" y="6220440"/>
            <a:ext cx="124200" cy="124200"/>
          </a:xfrm>
          <a:prstGeom prst="ellipse">
            <a:avLst/>
          </a:prstGeom>
          <a:solidFill>
            <a:srgbClr val="0084FF">
              <a:alpha val="40000"/>
            </a:srgb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196" name="AutoShape 11"/>
          <p:cNvSpPr/>
          <p:nvPr/>
        </p:nvSpPr>
        <p:spPr>
          <a:xfrm>
            <a:off x="2224800" y="6215040"/>
            <a:ext cx="113040" cy="113040"/>
          </a:xfrm>
          <a:prstGeom prst="ellipse">
            <a:avLst/>
          </a:prstGeom>
          <a:solidFill>
            <a:srgbClr val="0084FF">
              <a:alpha val="20000"/>
            </a:srgb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19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8"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0084FF"/>
                </a:solidFill>
                <a:latin typeface="Arial"/>
                <a:ea typeface="微软雅黑"/>
              </a:rPr>
              <a:t>患者病史及基本信息</a:t>
            </a:r>
            <a:endParaRPr lang="en-US" sz="3600" b="0" strike="noStrike" spc="-1">
              <a:solidFill>
                <a:srgbClr val="000000"/>
              </a:solidFill>
              <a:latin typeface="Arial"/>
            </a:endParaRPr>
          </a:p>
        </p:txBody>
      </p:sp>
      <p:sp>
        <p:nvSpPr>
          <p:cNvPr id="199"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了解患者的病史非常重要，包括手术史、过敏史等内容。此外，还需要掌握患者的基本信息，如年龄、身高、体重等，这些信息对后续护理非常重要。</a:t>
            </a:r>
            <a:endParaRPr lang="en-US" sz="1800" b="0" strike="noStrike" spc="-1">
              <a:solidFill>
                <a:srgbClr val="000000"/>
              </a:solidFill>
              <a:latin typeface="Arial"/>
            </a:endParaRPr>
          </a:p>
        </p:txBody>
      </p:sp>
      <p:sp>
        <p:nvSpPr>
          <p:cNvPr id="20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201" name="Group 15"/>
          <p:cNvGrpSpPr/>
          <p:nvPr/>
        </p:nvGrpSpPr>
        <p:grpSpPr>
          <a:xfrm>
            <a:off x="431640" y="396000"/>
            <a:ext cx="514800" cy="439200"/>
            <a:chOff x="431640" y="396000"/>
            <a:chExt cx="514800" cy="439200"/>
          </a:xfrm>
        </p:grpSpPr>
        <p:sp>
          <p:nvSpPr>
            <p:cNvPr id="202" name="AutoShape 16"/>
            <p:cNvSpPr/>
            <p:nvPr/>
          </p:nvSpPr>
          <p:spPr>
            <a:xfrm>
              <a:off x="431640" y="39600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03" name="AutoShape 17"/>
            <p:cNvSpPr/>
            <p:nvPr/>
          </p:nvSpPr>
          <p:spPr>
            <a:xfrm>
              <a:off x="551520" y="4024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04" name="AutoShape 18"/>
            <p:cNvSpPr/>
            <p:nvPr/>
          </p:nvSpPr>
          <p:spPr>
            <a:xfrm>
              <a:off x="665640" y="40428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05" name="AutoShape 19"/>
            <p:cNvSpPr/>
            <p:nvPr/>
          </p:nvSpPr>
          <p:spPr>
            <a:xfrm>
              <a:off x="776160" y="41328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06" name="AutoShape 20"/>
            <p:cNvSpPr/>
            <p:nvPr/>
          </p:nvSpPr>
          <p:spPr>
            <a:xfrm>
              <a:off x="881280" y="4089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07" name="AutoShape 21"/>
            <p:cNvSpPr/>
            <p:nvPr/>
          </p:nvSpPr>
          <p:spPr>
            <a:xfrm>
              <a:off x="431640" y="513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08" name="AutoShape 22"/>
            <p:cNvSpPr/>
            <p:nvPr/>
          </p:nvSpPr>
          <p:spPr>
            <a:xfrm>
              <a:off x="551520" y="520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09" name="AutoShape 23"/>
            <p:cNvSpPr/>
            <p:nvPr/>
          </p:nvSpPr>
          <p:spPr>
            <a:xfrm>
              <a:off x="665640" y="522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10" name="AutoShape 24"/>
            <p:cNvSpPr/>
            <p:nvPr/>
          </p:nvSpPr>
          <p:spPr>
            <a:xfrm>
              <a:off x="776160" y="531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11" name="AutoShape 25"/>
            <p:cNvSpPr/>
            <p:nvPr/>
          </p:nvSpPr>
          <p:spPr>
            <a:xfrm>
              <a:off x="881280" y="5266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12" name="AutoShape 26"/>
            <p:cNvSpPr/>
            <p:nvPr/>
          </p:nvSpPr>
          <p:spPr>
            <a:xfrm>
              <a:off x="431640" y="631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13" name="AutoShape 27"/>
            <p:cNvSpPr/>
            <p:nvPr/>
          </p:nvSpPr>
          <p:spPr>
            <a:xfrm>
              <a:off x="551520" y="6379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14" name="AutoShape 28"/>
            <p:cNvSpPr/>
            <p:nvPr/>
          </p:nvSpPr>
          <p:spPr>
            <a:xfrm>
              <a:off x="665640" y="639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15" name="AutoShape 29"/>
            <p:cNvSpPr/>
            <p:nvPr/>
          </p:nvSpPr>
          <p:spPr>
            <a:xfrm>
              <a:off x="776160" y="648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16" name="AutoShape 30"/>
            <p:cNvSpPr/>
            <p:nvPr/>
          </p:nvSpPr>
          <p:spPr>
            <a:xfrm>
              <a:off x="881280" y="644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17" name="AutoShape 31"/>
            <p:cNvSpPr/>
            <p:nvPr/>
          </p:nvSpPr>
          <p:spPr>
            <a:xfrm>
              <a:off x="431640" y="74916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18" name="AutoShape 32"/>
            <p:cNvSpPr/>
            <p:nvPr/>
          </p:nvSpPr>
          <p:spPr>
            <a:xfrm>
              <a:off x="551520" y="756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19" name="AutoShape 33"/>
            <p:cNvSpPr/>
            <p:nvPr/>
          </p:nvSpPr>
          <p:spPr>
            <a:xfrm>
              <a:off x="665640" y="75744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20" name="AutoShape 34"/>
            <p:cNvSpPr/>
            <p:nvPr/>
          </p:nvSpPr>
          <p:spPr>
            <a:xfrm>
              <a:off x="776160" y="766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21" name="AutoShape 35"/>
            <p:cNvSpPr/>
            <p:nvPr/>
          </p:nvSpPr>
          <p:spPr>
            <a:xfrm>
              <a:off x="881280" y="762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222"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223" name="AutoShape 3"/>
          <p:cNvSpPr/>
          <p:nvPr/>
        </p:nvSpPr>
        <p:spPr>
          <a:xfrm>
            <a:off x="472320" y="1375560"/>
            <a:ext cx="11246760" cy="4699080"/>
          </a:xfrm>
          <a:prstGeom prst="rect">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24" name="AutoShape 5"/>
          <p:cNvSpPr/>
          <p:nvPr/>
        </p:nvSpPr>
        <p:spPr>
          <a:xfrm>
            <a:off x="2499480" y="6236280"/>
            <a:ext cx="921996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25" name="AutoShape 6"/>
          <p:cNvSpPr/>
          <p:nvPr/>
        </p:nvSpPr>
        <p:spPr>
          <a:xfrm>
            <a:off x="483840" y="6236280"/>
            <a:ext cx="73980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26" name="AutoShape 7"/>
          <p:cNvSpPr/>
          <p:nvPr/>
        </p:nvSpPr>
        <p:spPr>
          <a:xfrm>
            <a:off x="1375920" y="6200640"/>
            <a:ext cx="158400" cy="15840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27" name="AutoShape 8"/>
          <p:cNvSpPr/>
          <p:nvPr/>
        </p:nvSpPr>
        <p:spPr>
          <a:xfrm>
            <a:off x="1607040" y="6207120"/>
            <a:ext cx="146880" cy="146880"/>
          </a:xfrm>
          <a:prstGeom prst="ellipse">
            <a:avLst/>
          </a:prstGeom>
          <a:solidFill>
            <a:srgbClr val="0084FF">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28" name="AutoShape 9"/>
          <p:cNvSpPr/>
          <p:nvPr/>
        </p:nvSpPr>
        <p:spPr>
          <a:xfrm>
            <a:off x="1827360" y="6213960"/>
            <a:ext cx="135720" cy="135720"/>
          </a:xfrm>
          <a:prstGeom prst="ellipse">
            <a:avLst/>
          </a:prstGeom>
          <a:solidFill>
            <a:srgbClr val="0084FF">
              <a:alpha val="6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29" name="AutoShape 10"/>
          <p:cNvSpPr/>
          <p:nvPr/>
        </p:nvSpPr>
        <p:spPr>
          <a:xfrm>
            <a:off x="2027160" y="6220440"/>
            <a:ext cx="124200" cy="124200"/>
          </a:xfrm>
          <a:prstGeom prst="ellipse">
            <a:avLst/>
          </a:prstGeom>
          <a:solidFill>
            <a:srgbClr val="0084FF">
              <a:alpha val="40000"/>
            </a:srgb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230" name="AutoShape 11"/>
          <p:cNvSpPr/>
          <p:nvPr/>
        </p:nvSpPr>
        <p:spPr>
          <a:xfrm>
            <a:off x="2224800" y="6215040"/>
            <a:ext cx="113040" cy="113040"/>
          </a:xfrm>
          <a:prstGeom prst="ellipse">
            <a:avLst/>
          </a:prstGeom>
          <a:solidFill>
            <a:srgbClr val="0084FF">
              <a:alpha val="20000"/>
            </a:srgb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23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32"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0084FF"/>
                </a:solidFill>
                <a:latin typeface="Arial"/>
                <a:ea typeface="微软雅黑"/>
              </a:rPr>
              <a:t>药物治疗</a:t>
            </a:r>
            <a:endParaRPr lang="en-US" sz="3600" b="0" strike="noStrike" spc="-1">
              <a:solidFill>
                <a:srgbClr val="000000"/>
              </a:solidFill>
              <a:latin typeface="Arial"/>
            </a:endParaRPr>
          </a:p>
        </p:txBody>
      </p:sp>
      <p:sp>
        <p:nvSpPr>
          <p:cNvPr id="233"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药物治疗是不全肠梗阻患者护理的重要内容。给予患者镇痛药物、抗生素预防感染以及给予消化药物促进肠蠕动都是常用的药物治疗方法。护士需严格按照医嘱进行给药，确保患者的用药安全。</a:t>
            </a:r>
            <a:endParaRPr lang="en-US" sz="1800" b="0" strike="noStrike" spc="-1">
              <a:solidFill>
                <a:srgbClr val="000000"/>
              </a:solidFill>
              <a:latin typeface="Arial"/>
            </a:endParaRPr>
          </a:p>
        </p:txBody>
      </p:sp>
      <p:sp>
        <p:nvSpPr>
          <p:cNvPr id="23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235" name="Group 15"/>
          <p:cNvGrpSpPr/>
          <p:nvPr/>
        </p:nvGrpSpPr>
        <p:grpSpPr>
          <a:xfrm>
            <a:off x="431640" y="396000"/>
            <a:ext cx="514800" cy="439200"/>
            <a:chOff x="431640" y="396000"/>
            <a:chExt cx="514800" cy="439200"/>
          </a:xfrm>
        </p:grpSpPr>
        <p:sp>
          <p:nvSpPr>
            <p:cNvPr id="236" name="AutoShape 16"/>
            <p:cNvSpPr/>
            <p:nvPr/>
          </p:nvSpPr>
          <p:spPr>
            <a:xfrm>
              <a:off x="431640" y="39600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37" name="AutoShape 17"/>
            <p:cNvSpPr/>
            <p:nvPr/>
          </p:nvSpPr>
          <p:spPr>
            <a:xfrm>
              <a:off x="551520" y="4024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38" name="AutoShape 18"/>
            <p:cNvSpPr/>
            <p:nvPr/>
          </p:nvSpPr>
          <p:spPr>
            <a:xfrm>
              <a:off x="665640" y="40428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39" name="AutoShape 19"/>
            <p:cNvSpPr/>
            <p:nvPr/>
          </p:nvSpPr>
          <p:spPr>
            <a:xfrm>
              <a:off x="776160" y="41328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40" name="AutoShape 20"/>
            <p:cNvSpPr/>
            <p:nvPr/>
          </p:nvSpPr>
          <p:spPr>
            <a:xfrm>
              <a:off x="881280" y="4089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41" name="AutoShape 21"/>
            <p:cNvSpPr/>
            <p:nvPr/>
          </p:nvSpPr>
          <p:spPr>
            <a:xfrm>
              <a:off x="431640" y="513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42" name="AutoShape 22"/>
            <p:cNvSpPr/>
            <p:nvPr/>
          </p:nvSpPr>
          <p:spPr>
            <a:xfrm>
              <a:off x="551520" y="520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43" name="AutoShape 23"/>
            <p:cNvSpPr/>
            <p:nvPr/>
          </p:nvSpPr>
          <p:spPr>
            <a:xfrm>
              <a:off x="665640" y="522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44" name="AutoShape 24"/>
            <p:cNvSpPr/>
            <p:nvPr/>
          </p:nvSpPr>
          <p:spPr>
            <a:xfrm>
              <a:off x="776160" y="531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45" name="AutoShape 25"/>
            <p:cNvSpPr/>
            <p:nvPr/>
          </p:nvSpPr>
          <p:spPr>
            <a:xfrm>
              <a:off x="881280" y="5266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46" name="AutoShape 26"/>
            <p:cNvSpPr/>
            <p:nvPr/>
          </p:nvSpPr>
          <p:spPr>
            <a:xfrm>
              <a:off x="431640" y="631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47" name="AutoShape 27"/>
            <p:cNvSpPr/>
            <p:nvPr/>
          </p:nvSpPr>
          <p:spPr>
            <a:xfrm>
              <a:off x="551520" y="6379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48" name="AutoShape 28"/>
            <p:cNvSpPr/>
            <p:nvPr/>
          </p:nvSpPr>
          <p:spPr>
            <a:xfrm>
              <a:off x="665640" y="639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49" name="AutoShape 29"/>
            <p:cNvSpPr/>
            <p:nvPr/>
          </p:nvSpPr>
          <p:spPr>
            <a:xfrm>
              <a:off x="776160" y="648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50" name="AutoShape 30"/>
            <p:cNvSpPr/>
            <p:nvPr/>
          </p:nvSpPr>
          <p:spPr>
            <a:xfrm>
              <a:off x="881280" y="644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51" name="AutoShape 31"/>
            <p:cNvSpPr/>
            <p:nvPr/>
          </p:nvSpPr>
          <p:spPr>
            <a:xfrm>
              <a:off x="431640" y="74916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52" name="AutoShape 32"/>
            <p:cNvSpPr/>
            <p:nvPr/>
          </p:nvSpPr>
          <p:spPr>
            <a:xfrm>
              <a:off x="551520" y="756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53" name="AutoShape 33"/>
            <p:cNvSpPr/>
            <p:nvPr/>
          </p:nvSpPr>
          <p:spPr>
            <a:xfrm>
              <a:off x="665640" y="75744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54" name="AutoShape 34"/>
            <p:cNvSpPr/>
            <p:nvPr/>
          </p:nvSpPr>
          <p:spPr>
            <a:xfrm>
              <a:off x="776160" y="766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55" name="AutoShape 35"/>
            <p:cNvSpPr/>
            <p:nvPr/>
          </p:nvSpPr>
          <p:spPr>
            <a:xfrm>
              <a:off x="881280" y="762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256"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257" name="矩形 28"/>
          <p:cNvSpPr/>
          <p:nvPr/>
        </p:nvSpPr>
        <p:spPr>
          <a:xfrm>
            <a:off x="3540240" y="147528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58" name="content.2.title"/>
          <p:cNvSpPr/>
          <p:nvPr/>
        </p:nvSpPr>
        <p:spPr>
          <a:xfrm>
            <a:off x="8392320" y="1557720"/>
            <a:ext cx="3373920" cy="291600"/>
          </a:xfrm>
          <a:prstGeom prst="rect">
            <a:avLst/>
          </a:prstGeom>
          <a:noFill/>
          <a:ln w="0">
            <a:noFill/>
          </a:ln>
        </p:spPr>
        <p:style>
          <a:lnRef idx="0"/>
          <a:fillRef idx="0"/>
          <a:effectRef idx="0"/>
          <a:fontRef idx="minor"/>
        </p:style>
        <p:txBody>
          <a:bodyPr lIns="0" tIns="0" rIns="0" bIns="0" anchor="t">
            <a:noAutofit/>
          </a:bodyPr>
          <a:lstStyle/>
          <a:p>
            <a:pPr defTabSz="914400">
              <a:lnSpc>
                <a:spcPct val="100000"/>
              </a:lnSpc>
            </a:pPr>
            <a:r>
              <a:rPr lang="zh-CN" sz="2000" b="1" strike="noStrike" spc="-1">
                <a:solidFill>
                  <a:srgbClr val="0084FF"/>
                </a:solidFill>
                <a:latin typeface="微软雅黑"/>
                <a:ea typeface="微软雅黑"/>
              </a:rPr>
              <a:t>建议多吃高纤维食物</a:t>
            </a:r>
            <a:endParaRPr lang="en-US" sz="2000" b="0" strike="noStrike" spc="-1">
              <a:solidFill>
                <a:srgbClr val="000000"/>
              </a:solidFill>
              <a:latin typeface="Arial"/>
            </a:endParaRPr>
          </a:p>
        </p:txBody>
      </p:sp>
      <p:sp>
        <p:nvSpPr>
          <p:cNvPr id="259" name="content.2.content"/>
          <p:cNvSpPr/>
          <p:nvPr/>
        </p:nvSpPr>
        <p:spPr>
          <a:xfrm>
            <a:off x="8392320" y="1915920"/>
            <a:ext cx="3078000" cy="16081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dk1"/>
                </a:solidFill>
                <a:latin typeface="微软雅黑"/>
                <a:ea typeface="微软雅黑"/>
              </a:rPr>
              <a:t>多摄入蔬菜水果等高纤维食物，有助于促进肠道蠕动</a:t>
            </a:r>
            <a:endParaRPr lang="en-US" sz="1600" b="0" strike="noStrike" spc="-1">
              <a:solidFill>
                <a:srgbClr val="000000"/>
              </a:solidFill>
              <a:latin typeface="Arial"/>
            </a:endParaRPr>
          </a:p>
        </p:txBody>
      </p:sp>
      <p:sp>
        <p:nvSpPr>
          <p:cNvPr id="260" name="矩形 33"/>
          <p:cNvSpPr/>
          <p:nvPr/>
        </p:nvSpPr>
        <p:spPr>
          <a:xfrm>
            <a:off x="6208560" y="147528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61" name="content.3.title"/>
          <p:cNvSpPr/>
          <p:nvPr/>
        </p:nvSpPr>
        <p:spPr>
          <a:xfrm>
            <a:off x="1094760" y="4120560"/>
            <a:ext cx="3229920" cy="291600"/>
          </a:xfrm>
          <a:prstGeom prst="rect">
            <a:avLst/>
          </a:prstGeom>
          <a:noFill/>
          <a:ln w="0">
            <a:noFill/>
          </a:ln>
        </p:spPr>
        <p:style>
          <a:lnRef idx="0"/>
          <a:fillRef idx="0"/>
          <a:effectRef idx="0"/>
          <a:fontRef idx="minor"/>
        </p:style>
        <p:txBody>
          <a:bodyPr lIns="0" tIns="0" rIns="0" bIns="0" anchor="t">
            <a:noAutofit/>
          </a:bodyPr>
          <a:lstStyle/>
          <a:p>
            <a:pPr defTabSz="914400">
              <a:lnSpc>
                <a:spcPct val="100000"/>
              </a:lnSpc>
            </a:pPr>
            <a:r>
              <a:rPr lang="zh-CN" sz="2000" b="1" strike="noStrike" spc="-1">
                <a:solidFill>
                  <a:srgbClr val="0084FF"/>
                </a:solidFill>
                <a:latin typeface="微软雅黑"/>
                <a:ea typeface="微软雅黑"/>
              </a:rPr>
              <a:t>饮食宜少量多餐</a:t>
            </a:r>
            <a:endParaRPr lang="en-US" sz="2000" b="0" strike="noStrike" spc="-1">
              <a:solidFill>
                <a:srgbClr val="000000"/>
              </a:solidFill>
              <a:latin typeface="Arial"/>
            </a:endParaRPr>
          </a:p>
        </p:txBody>
      </p:sp>
      <p:sp>
        <p:nvSpPr>
          <p:cNvPr id="262" name="content.3.content"/>
          <p:cNvSpPr/>
          <p:nvPr/>
        </p:nvSpPr>
        <p:spPr>
          <a:xfrm>
            <a:off x="1094760" y="4453920"/>
            <a:ext cx="2929680" cy="15663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dk1"/>
                </a:solidFill>
                <a:latin typeface="微软雅黑"/>
                <a:ea typeface="微软雅黑"/>
              </a:rPr>
              <a:t>建议少量多餐，避免暴饮暴食，有利于消化吸收</a:t>
            </a:r>
            <a:endParaRPr lang="en-US" sz="1600" b="0" strike="noStrike" spc="-1">
              <a:solidFill>
                <a:srgbClr val="000000"/>
              </a:solidFill>
              <a:latin typeface="Arial"/>
            </a:endParaRPr>
          </a:p>
        </p:txBody>
      </p:sp>
      <p:sp>
        <p:nvSpPr>
          <p:cNvPr id="263" name="矩形 38"/>
          <p:cNvSpPr/>
          <p:nvPr/>
        </p:nvSpPr>
        <p:spPr>
          <a:xfrm>
            <a:off x="8942040" y="147528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64" name="content.4.title"/>
          <p:cNvSpPr/>
          <p:nvPr/>
        </p:nvSpPr>
        <p:spPr>
          <a:xfrm>
            <a:off x="8392320" y="4109040"/>
            <a:ext cx="3256560" cy="291600"/>
          </a:xfrm>
          <a:prstGeom prst="rect">
            <a:avLst/>
          </a:prstGeom>
          <a:noFill/>
          <a:ln w="0">
            <a:noFill/>
          </a:ln>
        </p:spPr>
        <p:style>
          <a:lnRef idx="0"/>
          <a:fillRef idx="0"/>
          <a:effectRef idx="0"/>
          <a:fontRef idx="minor"/>
        </p:style>
        <p:txBody>
          <a:bodyPr lIns="0" tIns="0" rIns="0" bIns="0" anchor="t">
            <a:noAutofit/>
          </a:bodyPr>
          <a:lstStyle/>
          <a:p>
            <a:pPr defTabSz="914400">
              <a:lnSpc>
                <a:spcPct val="100000"/>
              </a:lnSpc>
            </a:pPr>
            <a:r>
              <a:rPr lang="en-US" sz="2000" b="1" strike="noStrike" spc="-1">
                <a:solidFill>
                  <a:srgbClr val="0084FF"/>
                </a:solidFill>
                <a:latin typeface="微软雅黑"/>
                <a:ea typeface="微软雅黑"/>
              </a:rPr>
              <a:t> </a:t>
            </a:r>
            <a:endParaRPr lang="en-US" sz="2000" b="0" strike="noStrike" spc="-1">
              <a:solidFill>
                <a:srgbClr val="000000"/>
              </a:solidFill>
              <a:latin typeface="Arial"/>
            </a:endParaRPr>
          </a:p>
        </p:txBody>
      </p:sp>
      <p:sp>
        <p:nvSpPr>
          <p:cNvPr id="265" name="content.4.content"/>
          <p:cNvSpPr/>
          <p:nvPr/>
        </p:nvSpPr>
        <p:spPr>
          <a:xfrm>
            <a:off x="8392320" y="4453920"/>
            <a:ext cx="3078000" cy="174348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66"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0084FF"/>
                </a:solidFill>
                <a:latin typeface="Arial"/>
                <a:ea typeface="微软雅黑"/>
              </a:rPr>
              <a:t>饮食护理</a:t>
            </a:r>
            <a:endParaRPr lang="en-US" sz="3000" b="0" strike="noStrike" spc="-1">
              <a:solidFill>
                <a:schemeClr val="dk1"/>
              </a:solidFill>
              <a:latin typeface="Arial"/>
            </a:endParaRPr>
          </a:p>
        </p:txBody>
      </p:sp>
      <p:sp>
        <p:nvSpPr>
          <p:cNvPr id="267" name="矩形 19"/>
          <p:cNvSpPr/>
          <p:nvPr/>
        </p:nvSpPr>
        <p:spPr>
          <a:xfrm>
            <a:off x="729720" y="147528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68" name="content.1.title"/>
          <p:cNvSpPr/>
          <p:nvPr/>
        </p:nvSpPr>
        <p:spPr>
          <a:xfrm>
            <a:off x="1094760" y="1655280"/>
            <a:ext cx="3389760" cy="291600"/>
          </a:xfrm>
          <a:prstGeom prst="rect">
            <a:avLst/>
          </a:prstGeom>
          <a:noFill/>
          <a:ln w="0">
            <a:noFill/>
          </a:ln>
        </p:spPr>
        <p:style>
          <a:lnRef idx="0"/>
          <a:fillRef idx="0"/>
          <a:effectRef idx="0"/>
          <a:fontRef idx="minor"/>
        </p:style>
        <p:txBody>
          <a:bodyPr lIns="0" tIns="0" rIns="0" bIns="0" anchor="t">
            <a:noAutofit/>
          </a:bodyPr>
          <a:lstStyle/>
          <a:p>
            <a:pPr defTabSz="914400">
              <a:lnSpc>
                <a:spcPct val="100000"/>
              </a:lnSpc>
            </a:pPr>
            <a:r>
              <a:rPr lang="zh-CN" sz="2000" b="1" strike="noStrike" spc="-1">
                <a:solidFill>
                  <a:srgbClr val="0084FF"/>
                </a:solidFill>
                <a:latin typeface="微软雅黑"/>
                <a:ea typeface="微软雅黑"/>
              </a:rPr>
              <a:t>饮食宜清淡易消化</a:t>
            </a:r>
            <a:endParaRPr lang="en-US" sz="2000" b="0" strike="noStrike" spc="-1">
              <a:solidFill>
                <a:srgbClr val="000000"/>
              </a:solidFill>
              <a:latin typeface="Arial"/>
            </a:endParaRPr>
          </a:p>
        </p:txBody>
      </p:sp>
      <p:sp>
        <p:nvSpPr>
          <p:cNvPr id="269" name="content.1.content"/>
          <p:cNvSpPr/>
          <p:nvPr/>
        </p:nvSpPr>
        <p:spPr>
          <a:xfrm>
            <a:off x="1094760" y="2034720"/>
            <a:ext cx="2928960" cy="14652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dk1"/>
                </a:solidFill>
                <a:latin typeface="微软雅黑"/>
                <a:ea typeface="微软雅黑"/>
              </a:rPr>
              <a:t>可选择清淡易消化的食物，如米粥、白菜汤等</a:t>
            </a:r>
            <a:endParaRPr lang="en-US" sz="1600" b="0" strike="noStrike" spc="-1">
              <a:solidFill>
                <a:srgbClr val="000000"/>
              </a:solidFill>
              <a:latin typeface="Arial"/>
            </a:endParaRPr>
          </a:p>
        </p:txBody>
      </p:sp>
      <p:grpSp>
        <p:nvGrpSpPr>
          <p:cNvPr id="270" name="Group 15"/>
          <p:cNvGrpSpPr/>
          <p:nvPr/>
        </p:nvGrpSpPr>
        <p:grpSpPr>
          <a:xfrm>
            <a:off x="435960" y="378720"/>
            <a:ext cx="515160" cy="439560"/>
            <a:chOff x="435960" y="378720"/>
            <a:chExt cx="515160" cy="439560"/>
          </a:xfrm>
        </p:grpSpPr>
        <p:sp>
          <p:nvSpPr>
            <p:cNvPr id="271" name="AutoShape 16"/>
            <p:cNvSpPr/>
            <p:nvPr/>
          </p:nvSpPr>
          <p:spPr>
            <a:xfrm>
              <a:off x="435960" y="378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72" name="AutoShape 17"/>
            <p:cNvSpPr/>
            <p:nvPr/>
          </p:nvSpPr>
          <p:spPr>
            <a:xfrm>
              <a:off x="555840" y="385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73" name="AutoShape 18"/>
            <p:cNvSpPr/>
            <p:nvPr/>
          </p:nvSpPr>
          <p:spPr>
            <a:xfrm>
              <a:off x="669960" y="387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74" name="AutoShape 19"/>
            <p:cNvSpPr/>
            <p:nvPr/>
          </p:nvSpPr>
          <p:spPr>
            <a:xfrm>
              <a:off x="780840" y="396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75" name="AutoShape 20"/>
            <p:cNvSpPr/>
            <p:nvPr/>
          </p:nvSpPr>
          <p:spPr>
            <a:xfrm>
              <a:off x="885960" y="39204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76" name="AutoShape 21"/>
            <p:cNvSpPr/>
            <p:nvPr/>
          </p:nvSpPr>
          <p:spPr>
            <a:xfrm>
              <a:off x="435960" y="496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77" name="AutoShape 22"/>
            <p:cNvSpPr/>
            <p:nvPr/>
          </p:nvSpPr>
          <p:spPr>
            <a:xfrm>
              <a:off x="555840" y="5032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78" name="AutoShape 23"/>
            <p:cNvSpPr/>
            <p:nvPr/>
          </p:nvSpPr>
          <p:spPr>
            <a:xfrm>
              <a:off x="669960" y="504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79" name="AutoShape 24"/>
            <p:cNvSpPr/>
            <p:nvPr/>
          </p:nvSpPr>
          <p:spPr>
            <a:xfrm>
              <a:off x="780840" y="513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80" name="AutoShape 25"/>
            <p:cNvSpPr/>
            <p:nvPr/>
          </p:nvSpPr>
          <p:spPr>
            <a:xfrm>
              <a:off x="885960" y="509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81" name="AutoShape 26"/>
            <p:cNvSpPr/>
            <p:nvPr/>
          </p:nvSpPr>
          <p:spPr>
            <a:xfrm>
              <a:off x="435960" y="6145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82" name="AutoShape 27"/>
            <p:cNvSpPr/>
            <p:nvPr/>
          </p:nvSpPr>
          <p:spPr>
            <a:xfrm>
              <a:off x="555840" y="621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83" name="AutoShape 28"/>
            <p:cNvSpPr/>
            <p:nvPr/>
          </p:nvSpPr>
          <p:spPr>
            <a:xfrm>
              <a:off x="669960" y="6228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84" name="AutoShape 29"/>
            <p:cNvSpPr/>
            <p:nvPr/>
          </p:nvSpPr>
          <p:spPr>
            <a:xfrm>
              <a:off x="780840" y="631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85" name="AutoShape 30"/>
            <p:cNvSpPr/>
            <p:nvPr/>
          </p:nvSpPr>
          <p:spPr>
            <a:xfrm>
              <a:off x="885960" y="627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86" name="AutoShape 31"/>
            <p:cNvSpPr/>
            <p:nvPr/>
          </p:nvSpPr>
          <p:spPr>
            <a:xfrm>
              <a:off x="435960" y="7322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87" name="AutoShape 32"/>
            <p:cNvSpPr/>
            <p:nvPr/>
          </p:nvSpPr>
          <p:spPr>
            <a:xfrm>
              <a:off x="555840" y="7387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88" name="AutoShape 33"/>
            <p:cNvSpPr/>
            <p:nvPr/>
          </p:nvSpPr>
          <p:spPr>
            <a:xfrm>
              <a:off x="669960" y="7405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89" name="AutoShape 34"/>
            <p:cNvSpPr/>
            <p:nvPr/>
          </p:nvSpPr>
          <p:spPr>
            <a:xfrm>
              <a:off x="780840" y="7495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90" name="AutoShape 35"/>
            <p:cNvSpPr/>
            <p:nvPr/>
          </p:nvSpPr>
          <p:spPr>
            <a:xfrm>
              <a:off x="885960" y="74520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291" name="AutoShape 8"/>
          <p:cNvSpPr/>
          <p:nvPr/>
        </p:nvSpPr>
        <p:spPr>
          <a:xfrm>
            <a:off x="4397760" y="2570040"/>
            <a:ext cx="583920" cy="583920"/>
          </a:xfrm>
          <a:prstGeom prst="diamond">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92" name="AutoShape 9"/>
          <p:cNvSpPr/>
          <p:nvPr/>
        </p:nvSpPr>
        <p:spPr>
          <a:xfrm>
            <a:off x="7198560" y="2570040"/>
            <a:ext cx="583920" cy="588600"/>
          </a:xfrm>
          <a:prstGeom prst="diamond">
            <a:avLst/>
          </a:prstGeom>
          <a:solidFill>
            <a:srgbClr val="0084FF"/>
          </a:solidFill>
          <a:ln w="3143">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93" name="AutoShape 10"/>
          <p:cNvSpPr/>
          <p:nvPr/>
        </p:nvSpPr>
        <p:spPr>
          <a:xfrm>
            <a:off x="4397760" y="4078080"/>
            <a:ext cx="583920" cy="583920"/>
          </a:xfrm>
          <a:prstGeom prst="diamond">
            <a:avLst/>
          </a:prstGeom>
          <a:solidFill>
            <a:srgbClr val="0084FF"/>
          </a:solidFill>
          <a:ln w="3143">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94" name="AutoShape 11"/>
          <p:cNvSpPr/>
          <p:nvPr/>
        </p:nvSpPr>
        <p:spPr>
          <a:xfrm>
            <a:off x="7198560" y="4078080"/>
            <a:ext cx="583920" cy="583920"/>
          </a:xfrm>
          <a:prstGeom prst="diamond">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95" name="AutoShape 12"/>
          <p:cNvSpPr/>
          <p:nvPr/>
        </p:nvSpPr>
        <p:spPr>
          <a:xfrm>
            <a:off x="4397760" y="2711880"/>
            <a:ext cx="583920" cy="315360"/>
          </a:xfrm>
          <a:prstGeom prst="rect">
            <a:avLst/>
          </a:prstGeom>
          <a:noFill/>
          <a:ln w="0">
            <a:noFill/>
          </a:ln>
        </p:spPr>
        <p:style>
          <a:lnRef idx="0"/>
          <a:fillRef idx="0"/>
          <a:effectRef idx="0"/>
          <a:fontRef idx="minor"/>
        </p:style>
        <p:txBody>
          <a:bodyPr lIns="85680" tIns="38160" rIns="85680" bIns="38160" anchor="t">
            <a:noAutofit/>
          </a:bodyPr>
          <a:lstStyle/>
          <a:p>
            <a:pPr algn="ctr" defTabSz="914400">
              <a:lnSpc>
                <a:spcPct val="100000"/>
              </a:lnSpc>
              <a:spcBef>
                <a:spcPts val="374"/>
              </a:spcBef>
            </a:pPr>
            <a:r>
              <a:rPr lang="en-US" sz="1430" b="0" strike="noStrike" spc="-1">
                <a:solidFill>
                  <a:schemeClr val="accent2">
                    <a:lumMod val="20000"/>
                    <a:lumOff val="80000"/>
                  </a:schemeClr>
                </a:solidFill>
                <a:latin typeface="微软雅黑"/>
                <a:ea typeface="微软雅黑"/>
              </a:rPr>
              <a:t>01</a:t>
            </a:r>
            <a:endParaRPr lang="en-US" sz="1430" b="0" strike="noStrike" spc="-1">
              <a:solidFill>
                <a:srgbClr val="000000"/>
              </a:solidFill>
              <a:latin typeface="Arial"/>
            </a:endParaRPr>
          </a:p>
        </p:txBody>
      </p:sp>
      <p:sp>
        <p:nvSpPr>
          <p:cNvPr id="296" name="AutoShape 13"/>
          <p:cNvSpPr/>
          <p:nvPr/>
        </p:nvSpPr>
        <p:spPr>
          <a:xfrm>
            <a:off x="4397760" y="4212360"/>
            <a:ext cx="583920" cy="315360"/>
          </a:xfrm>
          <a:prstGeom prst="rect">
            <a:avLst/>
          </a:prstGeom>
          <a:noFill/>
          <a:ln w="0">
            <a:noFill/>
          </a:ln>
        </p:spPr>
        <p:style>
          <a:lnRef idx="0"/>
          <a:fillRef idx="0"/>
          <a:effectRef idx="0"/>
          <a:fontRef idx="minor"/>
        </p:style>
        <p:txBody>
          <a:bodyPr lIns="85680" tIns="38160" rIns="85680" bIns="38160" anchor="t">
            <a:noAutofit/>
          </a:bodyPr>
          <a:lstStyle/>
          <a:p>
            <a:pPr algn="ctr" defTabSz="914400">
              <a:lnSpc>
                <a:spcPct val="100000"/>
              </a:lnSpc>
              <a:spcBef>
                <a:spcPts val="374"/>
              </a:spcBef>
            </a:pPr>
            <a:r>
              <a:rPr lang="en-US" sz="1430" b="0" strike="noStrike" spc="-1">
                <a:solidFill>
                  <a:schemeClr val="accent3">
                    <a:lumMod val="20000"/>
                    <a:lumOff val="80000"/>
                  </a:schemeClr>
                </a:solidFill>
                <a:latin typeface="微软雅黑"/>
                <a:ea typeface="微软雅黑"/>
              </a:rPr>
              <a:t>03</a:t>
            </a:r>
            <a:endParaRPr lang="en-US" sz="1430" b="0" strike="noStrike" spc="-1">
              <a:solidFill>
                <a:srgbClr val="000000"/>
              </a:solidFill>
              <a:latin typeface="Arial"/>
            </a:endParaRPr>
          </a:p>
        </p:txBody>
      </p:sp>
      <p:sp>
        <p:nvSpPr>
          <p:cNvPr id="297" name="AutoShape 14"/>
          <p:cNvSpPr/>
          <p:nvPr/>
        </p:nvSpPr>
        <p:spPr>
          <a:xfrm>
            <a:off x="7198560" y="2702520"/>
            <a:ext cx="583920" cy="315360"/>
          </a:xfrm>
          <a:prstGeom prst="rect">
            <a:avLst/>
          </a:prstGeom>
          <a:noFill/>
          <a:ln w="0">
            <a:noFill/>
          </a:ln>
        </p:spPr>
        <p:style>
          <a:lnRef idx="0"/>
          <a:fillRef idx="0"/>
          <a:effectRef idx="0"/>
          <a:fontRef idx="minor"/>
        </p:style>
        <p:txBody>
          <a:bodyPr lIns="85680" tIns="38160" rIns="85680" bIns="38160" anchor="t">
            <a:noAutofit/>
          </a:bodyPr>
          <a:lstStyle/>
          <a:p>
            <a:pPr algn="ctr" defTabSz="914400">
              <a:lnSpc>
                <a:spcPct val="100000"/>
              </a:lnSpc>
              <a:spcBef>
                <a:spcPts val="374"/>
              </a:spcBef>
            </a:pPr>
            <a:r>
              <a:rPr lang="en-US" sz="1430" b="0" strike="noStrike" spc="-1">
                <a:solidFill>
                  <a:schemeClr val="accent3">
                    <a:lumMod val="20000"/>
                    <a:lumOff val="80000"/>
                  </a:schemeClr>
                </a:solidFill>
                <a:latin typeface="微软雅黑"/>
                <a:ea typeface="微软雅黑"/>
              </a:rPr>
              <a:t>02</a:t>
            </a:r>
            <a:endParaRPr lang="en-US" sz="1430" b="0" strike="noStrike" spc="-1">
              <a:solidFill>
                <a:srgbClr val="000000"/>
              </a:solidFill>
              <a:latin typeface="Arial"/>
            </a:endParaRPr>
          </a:p>
        </p:txBody>
      </p:sp>
      <p:sp>
        <p:nvSpPr>
          <p:cNvPr id="298" name="AutoShape 15"/>
          <p:cNvSpPr/>
          <p:nvPr/>
        </p:nvSpPr>
        <p:spPr>
          <a:xfrm>
            <a:off x="7198560" y="4212360"/>
            <a:ext cx="583920" cy="315360"/>
          </a:xfrm>
          <a:prstGeom prst="rect">
            <a:avLst/>
          </a:prstGeom>
          <a:noFill/>
          <a:ln w="0">
            <a:noFill/>
          </a:ln>
        </p:spPr>
        <p:style>
          <a:lnRef idx="0"/>
          <a:fillRef idx="0"/>
          <a:effectRef idx="0"/>
          <a:fontRef idx="minor"/>
        </p:style>
        <p:txBody>
          <a:bodyPr lIns="85680" tIns="38160" rIns="85680" bIns="38160" anchor="t">
            <a:noAutofit/>
          </a:bodyPr>
          <a:lstStyle/>
          <a:p>
            <a:pPr algn="ctr" defTabSz="914400">
              <a:lnSpc>
                <a:spcPct val="100000"/>
              </a:lnSpc>
              <a:spcBef>
                <a:spcPts val="374"/>
              </a:spcBef>
            </a:pPr>
            <a:r>
              <a:rPr lang="en-US" sz="1430" b="0" strike="noStrike" spc="-1">
                <a:solidFill>
                  <a:schemeClr val="accent2">
                    <a:lumMod val="20000"/>
                    <a:lumOff val="80000"/>
                  </a:schemeClr>
                </a:solidFill>
                <a:latin typeface="微软雅黑"/>
                <a:ea typeface="微软雅黑"/>
              </a:rPr>
              <a:t>04</a:t>
            </a:r>
            <a:endParaRPr lang="en-US" sz="1430" b="0" strike="noStrike" spc="-1">
              <a:solidFill>
                <a:srgbClr val="000000"/>
              </a:solidFill>
              <a:latin typeface="Arial"/>
            </a:endParaRPr>
          </a:p>
        </p:txBody>
      </p:sp>
      <p:sp>
        <p:nvSpPr>
          <p:cNvPr id="299" name="AutoShape 2"/>
          <p:cNvSpPr/>
          <p:nvPr/>
        </p:nvSpPr>
        <p:spPr>
          <a:xfrm>
            <a:off x="4876920" y="2507040"/>
            <a:ext cx="2424240" cy="236448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00" name="Picture 8"/>
          <p:cNvSpPr/>
          <p:nvPr/>
        </p:nvSpPr>
        <p:spPr>
          <a:xfrm>
            <a:off x="4964400" y="2569680"/>
            <a:ext cx="2282400" cy="2217600"/>
          </a:xfrm>
          <a:prstGeom prst="ellipse">
            <a:avLst/>
          </a:prstGeom>
          <a:blipFill rotWithShape="0">
            <a:blip r:embed="rId2">
              <a:alphaModFix amt="70000"/>
            </a:blip>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5">
            <a:alphaModFix amt="78000"/>
          </a:blip>
          <a:stretch>
            <a:fillRect/>
          </a:stretch>
        </a:blipFill>
      </p:bgPr>
    </p:bg>
    <p:spTree>
      <p:nvGrpSpPr>
        <p:cNvPr id="1" name=""/>
        <p:cNvGrpSpPr/>
        <p:nvPr/>
      </p:nvGrpSpPr>
      <p:grpSpPr>
        <a:xfrm>
          <a:off x="0" y="0"/>
          <a:ext cx="0" cy="0"/>
        </a:xfrm>
      </p:grpSpPr>
      <p:sp>
        <p:nvSpPr>
          <p:cNvPr id="301" name="PlaceHolder 1"/>
          <p:cNvSpPr>
            <a:spLocks noGrp="1"/>
          </p:cNvSpPr>
          <p:nvPr>
            <p:ph type="title" idx="4294967295"/>
          </p:nvPr>
        </p:nvSpPr>
        <p:spPr>
          <a:xfrm>
            <a:off x="1035720" y="306000"/>
            <a:ext cx="790164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0084FF"/>
                </a:solidFill>
                <a:latin typeface="Arial"/>
                <a:ea typeface="微软雅黑"/>
              </a:rPr>
              <a:t>健康教育</a:t>
            </a:r>
            <a:endParaRPr lang="en-US" sz="3000" b="0" strike="noStrike" spc="-1">
              <a:solidFill>
                <a:schemeClr val="dk1"/>
              </a:solidFill>
              <a:latin typeface="Arial"/>
            </a:endParaRPr>
          </a:p>
        </p:txBody>
      </p:sp>
      <p:sp>
        <p:nvSpPr>
          <p:cNvPr id="302" name="content"/>
          <p:cNvSpPr/>
          <p:nvPr/>
        </p:nvSpPr>
        <p:spPr>
          <a:xfrm>
            <a:off x="780480" y="1709280"/>
            <a:ext cx="5725440" cy="24807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dk1"/>
                </a:solidFill>
                <a:latin typeface="微软雅黑"/>
                <a:ea typeface="微软雅黑"/>
              </a:rPr>
              <a:t>健康教育是护理工作中不可或缺的一环，护士需要向患者介绍疾病的相关知识和预防措施，指导患者如何保持健康的饮食和生活方式，及时解答患者的疑问，帮助患者更好地管理疾病，提高生活质量。</a:t>
            </a:r>
            <a:endParaRPr lang="en-US" sz="1800" b="0" strike="noStrike" spc="-1">
              <a:solidFill>
                <a:srgbClr val="000000"/>
              </a:solidFill>
              <a:latin typeface="Arial"/>
            </a:endParaRPr>
          </a:p>
        </p:txBody>
      </p:sp>
      <p:grpSp>
        <p:nvGrpSpPr>
          <p:cNvPr id="303" name="Group 15"/>
          <p:cNvGrpSpPr/>
          <p:nvPr/>
        </p:nvGrpSpPr>
        <p:grpSpPr>
          <a:xfrm>
            <a:off x="435960" y="378720"/>
            <a:ext cx="515160" cy="439560"/>
            <a:chOff x="435960" y="378720"/>
            <a:chExt cx="515160" cy="439560"/>
          </a:xfrm>
        </p:grpSpPr>
        <p:sp>
          <p:nvSpPr>
            <p:cNvPr id="304" name="AutoShape 16"/>
            <p:cNvSpPr/>
            <p:nvPr/>
          </p:nvSpPr>
          <p:spPr>
            <a:xfrm>
              <a:off x="435960" y="378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05" name="AutoShape 17"/>
            <p:cNvSpPr/>
            <p:nvPr/>
          </p:nvSpPr>
          <p:spPr>
            <a:xfrm>
              <a:off x="555840" y="385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06" name="AutoShape 18"/>
            <p:cNvSpPr/>
            <p:nvPr/>
          </p:nvSpPr>
          <p:spPr>
            <a:xfrm>
              <a:off x="669960" y="387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07" name="AutoShape 19"/>
            <p:cNvSpPr/>
            <p:nvPr/>
          </p:nvSpPr>
          <p:spPr>
            <a:xfrm>
              <a:off x="780840" y="396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08" name="AutoShape 20"/>
            <p:cNvSpPr/>
            <p:nvPr/>
          </p:nvSpPr>
          <p:spPr>
            <a:xfrm>
              <a:off x="885960" y="39204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09" name="AutoShape 21"/>
            <p:cNvSpPr/>
            <p:nvPr/>
          </p:nvSpPr>
          <p:spPr>
            <a:xfrm>
              <a:off x="435960" y="496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10" name="AutoShape 22"/>
            <p:cNvSpPr/>
            <p:nvPr/>
          </p:nvSpPr>
          <p:spPr>
            <a:xfrm>
              <a:off x="555840" y="5032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11" name="AutoShape 23"/>
            <p:cNvSpPr/>
            <p:nvPr/>
          </p:nvSpPr>
          <p:spPr>
            <a:xfrm>
              <a:off x="669960" y="504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12" name="AutoShape 24"/>
            <p:cNvSpPr/>
            <p:nvPr/>
          </p:nvSpPr>
          <p:spPr>
            <a:xfrm>
              <a:off x="780840" y="513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13" name="AutoShape 25"/>
            <p:cNvSpPr/>
            <p:nvPr/>
          </p:nvSpPr>
          <p:spPr>
            <a:xfrm>
              <a:off x="885960" y="509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14" name="AutoShape 26"/>
            <p:cNvSpPr/>
            <p:nvPr/>
          </p:nvSpPr>
          <p:spPr>
            <a:xfrm>
              <a:off x="435960" y="6145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15" name="AutoShape 27"/>
            <p:cNvSpPr/>
            <p:nvPr/>
          </p:nvSpPr>
          <p:spPr>
            <a:xfrm>
              <a:off x="555840" y="621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16" name="AutoShape 28"/>
            <p:cNvSpPr/>
            <p:nvPr/>
          </p:nvSpPr>
          <p:spPr>
            <a:xfrm>
              <a:off x="669960" y="6228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17" name="AutoShape 29"/>
            <p:cNvSpPr/>
            <p:nvPr/>
          </p:nvSpPr>
          <p:spPr>
            <a:xfrm>
              <a:off x="780840" y="631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18" name="AutoShape 30"/>
            <p:cNvSpPr/>
            <p:nvPr/>
          </p:nvSpPr>
          <p:spPr>
            <a:xfrm>
              <a:off x="885960" y="627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19" name="AutoShape 31"/>
            <p:cNvSpPr/>
            <p:nvPr/>
          </p:nvSpPr>
          <p:spPr>
            <a:xfrm>
              <a:off x="435960" y="7322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20" name="AutoShape 32"/>
            <p:cNvSpPr/>
            <p:nvPr/>
          </p:nvSpPr>
          <p:spPr>
            <a:xfrm>
              <a:off x="555840" y="7387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21" name="AutoShape 33"/>
            <p:cNvSpPr/>
            <p:nvPr/>
          </p:nvSpPr>
          <p:spPr>
            <a:xfrm>
              <a:off x="669960" y="7405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22" name="AutoShape 34"/>
            <p:cNvSpPr/>
            <p:nvPr/>
          </p:nvSpPr>
          <p:spPr>
            <a:xfrm>
              <a:off x="780840" y="7495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23" name="AutoShape 35"/>
            <p:cNvSpPr/>
            <p:nvPr/>
          </p:nvSpPr>
          <p:spPr>
            <a:xfrm>
              <a:off x="885960" y="74520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324" name="Freeform 6"/>
          <p:cNvSpPr/>
          <p:nvPr/>
        </p:nvSpPr>
        <p:spPr>
          <a:xfrm>
            <a:off x="206100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25" name="Freeform 7"/>
          <p:cNvSpPr/>
          <p:nvPr/>
        </p:nvSpPr>
        <p:spPr>
          <a:xfrm>
            <a:off x="244116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26" name="Freeform 8"/>
          <p:cNvSpPr/>
          <p:nvPr/>
        </p:nvSpPr>
        <p:spPr>
          <a:xfrm>
            <a:off x="282168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27" name="Freeform 6"/>
          <p:cNvSpPr/>
          <p:nvPr/>
        </p:nvSpPr>
        <p:spPr>
          <a:xfrm>
            <a:off x="92484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28" name="Freeform 7"/>
          <p:cNvSpPr/>
          <p:nvPr/>
        </p:nvSpPr>
        <p:spPr>
          <a:xfrm>
            <a:off x="130536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29" name="Freeform 8"/>
          <p:cNvSpPr/>
          <p:nvPr/>
        </p:nvSpPr>
        <p:spPr>
          <a:xfrm>
            <a:off x="1685520" y="5380560"/>
            <a:ext cx="380160" cy="469440"/>
          </a:xfrm>
          <a:custGeom>
            <a:gdLst>
              <a:gd name="textAreaLeft" fmla="*/ 0 w 380160"/>
              <a:gd name="textAreaRight" fmla="*/ 380520 w 380160"/>
              <a:gd name="textAreaTop" fmla="*/ 0 h 469440"/>
              <a:gd name="textAreaBottom" fmla="*/ 469800 h 469440"/>
            </a:gdLst>
            <a:rect l="textAreaLeft" t="textAreaTop" r="textAreaRight" b="textAreaBottom"/>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30" name="Picture 2"/>
          <p:cNvSpPr/>
          <p:nvPr/>
        </p:nvSpPr>
        <p:spPr>
          <a:xfrm>
            <a:off x="6822720" y="3719160"/>
            <a:ext cx="2701440" cy="2698920"/>
          </a:xfrm>
          <a:prstGeom prst="diamond">
            <a:avLst/>
          </a:prstGeom>
          <a:blipFill rotWithShape="0">
            <a:blip r:embed="rId3"/>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331" name="Picture 3"/>
          <p:cNvSpPr/>
          <p:nvPr/>
        </p:nvSpPr>
        <p:spPr>
          <a:xfrm>
            <a:off x="7719120" y="1064880"/>
            <a:ext cx="3835800" cy="3832200"/>
          </a:xfrm>
          <a:prstGeom prst="diamond">
            <a:avLst/>
          </a:prstGeom>
          <a:blipFill rotWithShape="0">
            <a:blip r:embed="rId4"/>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332" name="PlaceHolder 1"/>
          <p:cNvSpPr>
            <a:spLocks noGrp="1"/>
          </p:cNvSpPr>
          <p:nvPr>
            <p:ph/>
          </p:nvPr>
        </p:nvSpPr>
        <p:spPr>
          <a:xfrm>
            <a:off x="654840" y="2055600"/>
            <a:ext cx="10731240" cy="94464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6600" b="1" strike="noStrike" spc="148">
                <a:solidFill>
                  <a:srgbClr val="0084FF"/>
                </a:solidFill>
                <a:latin typeface="Arial"/>
                <a:ea typeface="微软雅黑"/>
              </a:rPr>
              <a:t>03</a:t>
            </a:r>
            <a:endParaRPr lang="en-US" sz="6600" b="0" strike="noStrike" spc="148">
              <a:solidFill>
                <a:schemeClr val="dk1">
                  <a:lumMod val="65000"/>
                  <a:lumOff val="35000"/>
                </a:schemeClr>
              </a:solidFill>
              <a:latin typeface="Arial"/>
            </a:endParaRPr>
          </a:p>
        </p:txBody>
      </p:sp>
      <p:sp>
        <p:nvSpPr>
          <p:cNvPr id="333" name="PlaceHolder 2"/>
          <p:cNvSpPr>
            <a:spLocks noGrp="1"/>
          </p:cNvSpPr>
          <p:nvPr>
            <p:ph type="title" idx="4294967295"/>
          </p:nvPr>
        </p:nvSpPr>
        <p:spPr>
          <a:xfrm>
            <a:off x="313560" y="366516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4000" b="1" strike="noStrike" spc="299">
                <a:solidFill>
                  <a:schemeClr val="dk1"/>
                </a:solidFill>
                <a:latin typeface="Arial"/>
                <a:ea typeface="微软雅黑"/>
              </a:rPr>
              <a:t>第</a:t>
            </a:r>
            <a:r>
              <a:rPr lang="en-US" sz="4000" b="1" strike="noStrike" spc="299">
                <a:solidFill>
                  <a:schemeClr val="dk1"/>
                </a:solidFill>
                <a:latin typeface="Arial"/>
                <a:ea typeface="微软雅黑"/>
              </a:rPr>
              <a:t>3</a:t>
            </a:r>
            <a:r>
              <a:rPr lang="zh-CN" sz="4000" b="1" strike="noStrike" spc="299">
                <a:solidFill>
                  <a:schemeClr val="dk1"/>
                </a:solidFill>
                <a:latin typeface="Arial"/>
                <a:ea typeface="微软雅黑"/>
              </a:rPr>
              <a:t>章 医疗护理措施</a:t>
            </a:r>
            <a:endParaRPr lang="en-US" sz="4000" b="0" strike="noStrike" spc="-1">
              <a:solidFill>
                <a:schemeClr val="dk1"/>
              </a:solidFill>
              <a:latin typeface="Arial"/>
            </a:endParaRPr>
          </a:p>
        </p:txBody>
      </p:sp>
      <p:sp>
        <p:nvSpPr>
          <p:cNvPr id="334"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335" name="AutoShape 3"/>
          <p:cNvSpPr/>
          <p:nvPr/>
        </p:nvSpPr>
        <p:spPr>
          <a:xfrm>
            <a:off x="472320" y="1375560"/>
            <a:ext cx="11246760" cy="4699080"/>
          </a:xfrm>
          <a:prstGeom prst="rect">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36" name="AutoShape 5"/>
          <p:cNvSpPr/>
          <p:nvPr/>
        </p:nvSpPr>
        <p:spPr>
          <a:xfrm>
            <a:off x="2499480" y="6236280"/>
            <a:ext cx="921996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337" name="AutoShape 6"/>
          <p:cNvSpPr/>
          <p:nvPr/>
        </p:nvSpPr>
        <p:spPr>
          <a:xfrm>
            <a:off x="483840" y="6236280"/>
            <a:ext cx="739800" cy="66960"/>
          </a:xfrm>
          <a:prstGeom prst="rect">
            <a:avLst/>
          </a:prstGeom>
          <a:solidFill>
            <a:srgbClr val="0084FF"/>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338" name="AutoShape 7"/>
          <p:cNvSpPr/>
          <p:nvPr/>
        </p:nvSpPr>
        <p:spPr>
          <a:xfrm>
            <a:off x="1375920" y="6200640"/>
            <a:ext cx="158400" cy="158400"/>
          </a:xfrm>
          <a:prstGeom prst="ellipse">
            <a:avLst/>
          </a:prstGeom>
          <a:solidFill>
            <a:srgbClr val="0084FF"/>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39" name="AutoShape 8"/>
          <p:cNvSpPr/>
          <p:nvPr/>
        </p:nvSpPr>
        <p:spPr>
          <a:xfrm>
            <a:off x="1607040" y="6207120"/>
            <a:ext cx="146880" cy="146880"/>
          </a:xfrm>
          <a:prstGeom prst="ellipse">
            <a:avLst/>
          </a:prstGeom>
          <a:solidFill>
            <a:srgbClr val="0084FF">
              <a:alpha val="8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40" name="AutoShape 9"/>
          <p:cNvSpPr/>
          <p:nvPr/>
        </p:nvSpPr>
        <p:spPr>
          <a:xfrm>
            <a:off x="1827360" y="6213960"/>
            <a:ext cx="135720" cy="135720"/>
          </a:xfrm>
          <a:prstGeom prst="ellipse">
            <a:avLst/>
          </a:prstGeom>
          <a:solidFill>
            <a:srgbClr val="0084FF">
              <a:alpha val="6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41" name="AutoShape 10"/>
          <p:cNvSpPr/>
          <p:nvPr/>
        </p:nvSpPr>
        <p:spPr>
          <a:xfrm>
            <a:off x="2027160" y="6220440"/>
            <a:ext cx="124200" cy="124200"/>
          </a:xfrm>
          <a:prstGeom prst="ellipse">
            <a:avLst/>
          </a:prstGeom>
          <a:solidFill>
            <a:srgbClr val="0084FF">
              <a:alpha val="40000"/>
            </a:srgb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342" name="AutoShape 11"/>
          <p:cNvSpPr/>
          <p:nvPr/>
        </p:nvSpPr>
        <p:spPr>
          <a:xfrm>
            <a:off x="2224800" y="6215040"/>
            <a:ext cx="113040" cy="113040"/>
          </a:xfrm>
          <a:prstGeom prst="ellipse">
            <a:avLst/>
          </a:prstGeom>
          <a:solidFill>
            <a:srgbClr val="0084FF">
              <a:alpha val="20000"/>
            </a:srgb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34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44"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0084FF"/>
                </a:solidFill>
                <a:latin typeface="Arial"/>
                <a:ea typeface="微软雅黑"/>
              </a:rPr>
              <a:t>定期监测患者生命体征</a:t>
            </a:r>
            <a:endParaRPr lang="en-US" sz="3600" b="0" strike="noStrike" spc="-1">
              <a:solidFill>
                <a:srgbClr val="000000"/>
              </a:solidFill>
              <a:latin typeface="Arial"/>
            </a:endParaRPr>
          </a:p>
        </p:txBody>
      </p:sp>
      <p:sp>
        <p:nvSpPr>
          <p:cNvPr id="345"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在护理不全肠梗阻患者时，定期监测体温、心率、呼吸、血压等生命体征至关重要。及时发现异常情况并采取相应措施，可以有效预防并处理并发症。</a:t>
            </a:r>
            <a:endParaRPr lang="en-US" sz="1800" b="0" strike="noStrike" spc="-1">
              <a:solidFill>
                <a:srgbClr val="000000"/>
              </a:solidFill>
              <a:latin typeface="Arial"/>
            </a:endParaRPr>
          </a:p>
        </p:txBody>
      </p:sp>
      <p:sp>
        <p:nvSpPr>
          <p:cNvPr id="34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347" name="Group 15"/>
          <p:cNvGrpSpPr/>
          <p:nvPr/>
        </p:nvGrpSpPr>
        <p:grpSpPr>
          <a:xfrm>
            <a:off x="431640" y="396000"/>
            <a:ext cx="514800" cy="439200"/>
            <a:chOff x="431640" y="396000"/>
            <a:chExt cx="514800" cy="439200"/>
          </a:xfrm>
        </p:grpSpPr>
        <p:sp>
          <p:nvSpPr>
            <p:cNvPr id="348" name="AutoShape 16"/>
            <p:cNvSpPr/>
            <p:nvPr/>
          </p:nvSpPr>
          <p:spPr>
            <a:xfrm>
              <a:off x="431640" y="39600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49" name="AutoShape 17"/>
            <p:cNvSpPr/>
            <p:nvPr/>
          </p:nvSpPr>
          <p:spPr>
            <a:xfrm>
              <a:off x="551520" y="40248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50" name="AutoShape 18"/>
            <p:cNvSpPr/>
            <p:nvPr/>
          </p:nvSpPr>
          <p:spPr>
            <a:xfrm>
              <a:off x="665640" y="40428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51" name="AutoShape 19"/>
            <p:cNvSpPr/>
            <p:nvPr/>
          </p:nvSpPr>
          <p:spPr>
            <a:xfrm>
              <a:off x="776160" y="41328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52" name="AutoShape 20"/>
            <p:cNvSpPr/>
            <p:nvPr/>
          </p:nvSpPr>
          <p:spPr>
            <a:xfrm>
              <a:off x="881280" y="4089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53" name="AutoShape 21"/>
            <p:cNvSpPr/>
            <p:nvPr/>
          </p:nvSpPr>
          <p:spPr>
            <a:xfrm>
              <a:off x="431640" y="51372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54" name="AutoShape 22"/>
            <p:cNvSpPr/>
            <p:nvPr/>
          </p:nvSpPr>
          <p:spPr>
            <a:xfrm>
              <a:off x="551520" y="5202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55" name="AutoShape 23"/>
            <p:cNvSpPr/>
            <p:nvPr/>
          </p:nvSpPr>
          <p:spPr>
            <a:xfrm>
              <a:off x="665640" y="52200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56" name="AutoShape 24"/>
            <p:cNvSpPr/>
            <p:nvPr/>
          </p:nvSpPr>
          <p:spPr>
            <a:xfrm>
              <a:off x="776160" y="53100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57" name="AutoShape 25"/>
            <p:cNvSpPr/>
            <p:nvPr/>
          </p:nvSpPr>
          <p:spPr>
            <a:xfrm>
              <a:off x="881280" y="5266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58" name="AutoShape 26"/>
            <p:cNvSpPr/>
            <p:nvPr/>
          </p:nvSpPr>
          <p:spPr>
            <a:xfrm>
              <a:off x="431640" y="63144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59" name="AutoShape 27"/>
            <p:cNvSpPr/>
            <p:nvPr/>
          </p:nvSpPr>
          <p:spPr>
            <a:xfrm>
              <a:off x="551520" y="63792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60" name="AutoShape 28"/>
            <p:cNvSpPr/>
            <p:nvPr/>
          </p:nvSpPr>
          <p:spPr>
            <a:xfrm>
              <a:off x="665640" y="63972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61" name="AutoShape 29"/>
            <p:cNvSpPr/>
            <p:nvPr/>
          </p:nvSpPr>
          <p:spPr>
            <a:xfrm>
              <a:off x="776160" y="64872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62" name="AutoShape 30"/>
            <p:cNvSpPr/>
            <p:nvPr/>
          </p:nvSpPr>
          <p:spPr>
            <a:xfrm>
              <a:off x="881280" y="64476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63" name="AutoShape 31"/>
            <p:cNvSpPr/>
            <p:nvPr/>
          </p:nvSpPr>
          <p:spPr>
            <a:xfrm>
              <a:off x="431640" y="749160"/>
              <a:ext cx="83880" cy="83880"/>
            </a:xfrm>
            <a:prstGeom prst="ellipse">
              <a:avLst/>
            </a:prstGeom>
            <a:solidFill>
              <a:srgbClr val="0084FF"/>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64" name="AutoShape 32"/>
            <p:cNvSpPr/>
            <p:nvPr/>
          </p:nvSpPr>
          <p:spPr>
            <a:xfrm>
              <a:off x="551520" y="756000"/>
              <a:ext cx="77760" cy="77760"/>
            </a:xfrm>
            <a:prstGeom prst="ellipse">
              <a:avLst/>
            </a:prstGeom>
            <a:solidFill>
              <a:srgbClr val="0084FF"/>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65" name="AutoShape 33"/>
            <p:cNvSpPr/>
            <p:nvPr/>
          </p:nvSpPr>
          <p:spPr>
            <a:xfrm>
              <a:off x="665640" y="757440"/>
              <a:ext cx="74520" cy="74520"/>
            </a:xfrm>
            <a:prstGeom prst="ellipse">
              <a:avLst/>
            </a:prstGeom>
            <a:solidFill>
              <a:srgbClr val="0084FF"/>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66" name="AutoShape 34"/>
            <p:cNvSpPr/>
            <p:nvPr/>
          </p:nvSpPr>
          <p:spPr>
            <a:xfrm>
              <a:off x="776160" y="766440"/>
              <a:ext cx="68760" cy="68760"/>
            </a:xfrm>
            <a:prstGeom prst="ellipse">
              <a:avLst/>
            </a:prstGeom>
            <a:solidFill>
              <a:srgbClr val="0084FF"/>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67" name="AutoShape 35"/>
            <p:cNvSpPr/>
            <p:nvPr/>
          </p:nvSpPr>
          <p:spPr>
            <a:xfrm>
              <a:off x="881280" y="762480"/>
              <a:ext cx="65160" cy="65160"/>
            </a:xfrm>
            <a:prstGeom prst="ellipse">
              <a:avLst/>
            </a:prstGeom>
            <a:solidFill>
              <a:srgbClr val="0084FF"/>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
        <p:nvSpPr>
          <p:cNvPr id="368"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https://d.book118.com/328047015030006047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14</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14</vt:i4>
      </vt:variant>
    </vt:vector>
  </HeadingPairs>
  <TitlesOfParts>
    <vt:vector baseType="lpstr" size="22">
      <vt:lpstr>Arial</vt:lpstr>
      <vt:lpstr>Calibri</vt:lpstr>
      <vt:lpstr>微软雅黑</vt:lpstr>
      <vt:lpstr>Times New Roman</vt:lpstr>
      <vt:lpstr>Wingdings</vt:lpstr>
      <vt:lpstr>Symbol</vt:lpstr>
      <vt:lpstr>DejaVu Sans</vt:lpstr>
      <vt:lpstr>Office Theme</vt:lpstr>
      <vt:lpstr>不全肠梗阻护理查房</vt:lpstr>
      <vt:lpstr>目录</vt:lpstr>
      <vt:lpstr>第一章 简介</vt:lpstr>
      <vt:lpstr> </vt:lpstr>
      <vt:lpstr>不全肠梗阻的预后</vt:lpstr>
      <vt:lpstr>护理要点</vt:lpstr>
      <vt:lpstr>第2章 不全肠梗阻患者的护理</vt:lpstr>
      <vt:lpstr> </vt:lpstr>
      <vt:lpstr> </vt:lpstr>
      <vt:lpstr>饮食护理</vt:lpstr>
      <vt:lpstr>健康教育</vt:lpstr>
      <vt:lpstr>第3章 医疗护理措施</vt:lpstr>
      <vt:lpstr>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2024-09-28T09:53:14.335</cp:lastPrinted>
  <dcterms:created xsi:type="dcterms:W3CDTF">2024-09-28T01:53:14Z</dcterms:created>
  <dcterms:modified xsi:type="dcterms:W3CDTF">2024-09-28T01:53:16Z</dcterms:modified>
</cp:coreProperties>
</file>