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4" r:id="rId15"/>
  </p:sldIdLst>
  <p:sldSz cx="12192000" cy="6858000"/>
  <p:notesSz cx="6858000" cy="9144000"/>
  <p:custDataLst>
    <p:tags r:id="rId16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tags" Target="tags/tag1.xml" /><Relationship Id="rId17" Type="http://schemas.openxmlformats.org/officeDocument/2006/relationships/presProps" Target="presProps.xml" /><Relationship Id="rId18" Type="http://schemas.openxmlformats.org/officeDocument/2006/relationships/viewProps" Target="viewProps.xml" /><Relationship Id="rId19" Type="http://schemas.openxmlformats.org/officeDocument/2006/relationships/theme" Target="theme/theme1.xml" /><Relationship Id="rId2" Type="http://schemas.openxmlformats.org/officeDocument/2006/relationships/slideMaster" Target="slideMasters/slideMaster2.xml" /><Relationship Id="rId20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F71D319-55FB-49FD-84BF-E3DF429B8A4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99D49CF-F048-4C6C-B2D8-44631BF28BC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771636D-7812-4D5F-8310-7782E5B3DEF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F28FC1E-2F2E-4E76-88AB-D4E2252FCC2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5DB2DF87-8010-4BBF-BFF6-0EABC757966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D9C783F1-8940-409B-A26A-1982251FCE9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88635F3E-E30B-4B5E-BE15-72B712B28DF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19A5372-4A70-4937-BF22-0599E3E9665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7AB1B89-7AEE-4ACD-8314-FC1F41A572E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18E2A25-3F1F-4CB6-9104-96A174D6AE6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5AEC581-5171-4F02-89A5-22FF39AEC9D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2.png" /><Relationship Id="rId4" Type="http://schemas.openxmlformats.org/officeDocument/2006/relationships/image" Target="../media/image3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3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3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10.jpeg" /><Relationship Id="rId5" Type="http://schemas.openxmlformats.org/officeDocument/2006/relationships/image" Target="../media/image3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12.jpeg" /><Relationship Id="rId4" Type="http://schemas.openxmlformats.org/officeDocument/2006/relationships/image" Target="../media/image13.jpeg" /><Relationship Id="rId5" Type="http://schemas.openxmlformats.org/officeDocument/2006/relationships/image" Target="../media/image3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15.jpeg" /><Relationship Id="rId4" Type="http://schemas.openxmlformats.org/officeDocument/2006/relationships/image" Target="../media/image16.jpeg" /><Relationship Id="rId5" Type="http://schemas.openxmlformats.org/officeDocument/2006/relationships/image" Target="../media/image3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7.jpeg" /><Relationship Id="rId3" Type="http://schemas.openxmlformats.org/officeDocument/2006/relationships/image" Target="../media/image18.jpeg" /><Relationship Id="rId4" Type="http://schemas.openxmlformats.org/officeDocument/2006/relationships/image" Target="../media/image19.jpeg" /><Relationship Id="rId5" Type="http://schemas.openxmlformats.org/officeDocument/2006/relationships/image" Target="../media/image3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0.jpeg" /><Relationship Id="rId3" Type="http://schemas.openxmlformats.org/officeDocument/2006/relationships/image" Target="../media/image3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328054014044006027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5315495" y="927427"/>
            <a:ext cx="812800" cy="731520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 rot="2657183">
            <a:off x="7142739" y="769563"/>
            <a:ext cx="642029" cy="542157"/>
          </a:xfrm>
          <a:prstGeom prst="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 rot="2685974">
            <a:off x="6633365" y="506931"/>
            <a:ext cx="340936" cy="340936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2685974">
            <a:off x="7446339" y="236818"/>
            <a:ext cx="165275" cy="165275"/>
          </a:xfrm>
          <a:prstGeom prst="rect">
            <a:avLst/>
          </a:prstGeom>
          <a:solidFill>
            <a:schemeClr val="accent1">
              <a:lumMod val="20000"/>
              <a:lumOff val="80000"/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 rot="2685974">
            <a:off x="11517212" y="2896896"/>
            <a:ext cx="165275" cy="165275"/>
          </a:xfrm>
          <a:prstGeom prst="rect">
            <a:avLst/>
          </a:prstGeom>
          <a:solidFill>
            <a:schemeClr val="accent1">
              <a:lumMod val="20000"/>
              <a:lumOff val="80000"/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 rot="2685974">
            <a:off x="6777271" y="3320747"/>
            <a:ext cx="165275" cy="165275"/>
          </a:xfrm>
          <a:prstGeom prst="rect">
            <a:avLst/>
          </a:prstGeom>
          <a:solidFill>
            <a:schemeClr val="accent1">
              <a:lumMod val="20000"/>
              <a:lumOff val="80000"/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8" name="Picture 8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 flipH="1">
            <a:off x="8211116" y="641491"/>
            <a:ext cx="3983355" cy="5732145"/>
          </a:xfrm>
          <a:prstGeom prst="rect">
            <a:avLst/>
          </a:prstGeom>
        </p:spPr>
      </p:pic>
      <p:sp>
        <p:nvSpPr>
          <p:cNvPr id="9" name="AutoShape 9"/>
          <p:cNvSpPr/>
          <p:nvPr/>
        </p:nvSpPr>
        <p:spPr>
          <a:xfrm rot="2657183">
            <a:off x="11213724" y="770198"/>
            <a:ext cx="642029" cy="542157"/>
          </a:xfrm>
          <a:prstGeom prst="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 rot="2685974">
            <a:off x="10704350" y="507566"/>
            <a:ext cx="340936" cy="340936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 rot="2685974">
            <a:off x="11517324" y="237453"/>
            <a:ext cx="165275" cy="165275"/>
          </a:xfrm>
          <a:prstGeom prst="rect">
            <a:avLst/>
          </a:prstGeom>
          <a:solidFill>
            <a:schemeClr val="accent1">
              <a:lumMod val="20000"/>
              <a:lumOff val="80000"/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-704" y="6381115"/>
            <a:ext cx="12195175" cy="47688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2004898" y="5075611"/>
            <a:ext cx="2468880" cy="3962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endParaRPr lang="en-US" sz="1500">
              <a:solidFill>
                <a:schemeClr val="accent1">
                  <a:alpha val="100000"/>
                </a:schemeClr>
              </a:solidFill>
              <a:latin typeface="Microsoft Yahei"/>
              <a:ea typeface="Microsoft Yahei"/>
              <a:cs typeface="Microsoft Yahei"/>
            </a:endParaRPr>
          </a:p>
        </p:txBody>
      </p:sp>
      <p:sp>
        <p:nvSpPr>
          <p:cNvPr id="15" name="TextBox 15"/>
          <p:cNvSpPr txBox="1"/>
          <p:nvPr/>
        </p:nvSpPr>
        <p:spPr>
          <a:xfrm>
            <a:off x="931384" y="1759797"/>
            <a:ext cx="7657616" cy="275096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ct val="0"/>
              </a:spcBef>
            </a:pPr>
            <a:r>
              <a:rPr lang="en-US" sz="57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产后病人的护理常规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13513434" y="7029364"/>
            <a:ext cx="834390" cy="354330"/>
          </a:xfrm>
          <a:prstGeom prst="rect">
            <a:avLst/>
          </a:prstGeom>
        </p:spPr>
        <p:txBody>
          <a:bodyPr vert="horz" wrap="non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defRPr/>
            </a:pPr>
            <a:r>
              <a:rPr lang="en-US" sz="1704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延时符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-704" y="6381115"/>
            <a:ext cx="12195175" cy="476885"/>
          </a:xfrm>
          <a:prstGeom prst="rect">
            <a:avLst/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742202" y="3100183"/>
            <a:ext cx="3335655" cy="6248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2724">
                <a:solidFill>
                  <a:schemeClr val="accent1">
                    <a:alpha val="100000"/>
                  </a:schemeClr>
                </a:solidFill>
                <a:latin typeface="微软雅黑"/>
                <a:ea typeface="微软雅黑"/>
                <a:cs typeface="微软雅黑"/>
              </a:rPr>
              <a:t>Contents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742202" y="2288631"/>
            <a:ext cx="3335655" cy="10058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800" b="1">
                <a:solidFill>
                  <a:schemeClr val="accent1">
                    <a:alpha val="100000"/>
                  </a:schemeClr>
                </a:solidFill>
                <a:latin typeface="微软雅黑"/>
                <a:ea typeface="微软雅黑"/>
                <a:cs typeface="微软雅黑"/>
              </a:rPr>
              <a:t>目录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912220" y="714964"/>
            <a:ext cx="5606620" cy="4770438"/>
          </a:xfrm>
          <a:prstGeom prst="rect">
            <a:avLst/>
          </a:prstGeom>
        </p:spPr>
        <p:txBody>
          <a:bodyPr vert="horz" wrap="square" lIns="95250" tIns="95250" rIns="47625" bIns="9525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7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产后护理基本知识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7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产后日常护理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7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产后并发症的预防与护理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7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新生儿护理指导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7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出院指导与随访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578735" y="1598295"/>
            <a:ext cx="7034530" cy="3661410"/>
          </a:xfrm>
          <a:prstGeom prst="rect">
            <a:avLst/>
          </a:prstGeom>
          <a:ln w="571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270600" y="1598295"/>
            <a:ext cx="3650800" cy="114022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3513434" y="7029364"/>
            <a:ext cx="834390" cy="354330"/>
          </a:xfrm>
          <a:prstGeom prst="rect">
            <a:avLst/>
          </a:prstGeom>
        </p:spPr>
        <p:txBody>
          <a:bodyPr vert="horz" wrap="non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defRPr/>
            </a:pPr>
            <a:r>
              <a:rPr lang="en-US" sz="1704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延时符</a:t>
            </a:r>
            <a:endParaRPr lang="en-US" sz="1100"/>
          </a:p>
        </p:txBody>
      </p:sp>
      <p:grpSp>
        <p:nvGrpSpPr>
          <p:cNvPr id="5" name="Group 5"/>
          <p:cNvGrpSpPr/>
          <p:nvPr/>
        </p:nvGrpSpPr>
        <p:grpSpPr>
          <a:xfrm>
            <a:off x="4023413" y="1756561"/>
            <a:ext cx="4145173" cy="823690"/>
            <a:chOff x="4023413" y="1756561"/>
            <a:chExt cx="4145173" cy="823690"/>
          </a:xfrm>
        </p:grpSpPr>
        <p:sp>
          <p:nvSpPr>
            <p:cNvPr id="6" name="TextBox 6"/>
            <p:cNvSpPr txBox="1"/>
            <p:nvPr/>
          </p:nvSpPr>
          <p:spPr>
            <a:xfrm>
              <a:off x="4023413" y="1756561"/>
              <a:ext cx="4145173" cy="823690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36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7" name="TextBox 7"/>
          <p:cNvSpPr txBox="1"/>
          <p:nvPr/>
        </p:nvSpPr>
        <p:spPr>
          <a:xfrm>
            <a:off x="2996924" y="3138126"/>
            <a:ext cx="6198152" cy="1708246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360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产后护理基本知识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10522" b="10522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l="12189" r="12189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18426" b="18426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产后恢复阶段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产后恢复阶段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产后恢复阶段分为产褥期和产后期两个阶段，产褥期通常为6周，产后期为6-8周。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产褥期护理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产褥期是产妇身体恢复的关键时期，需要特别关注恶露的排出、伤口的愈合、子宫复旧等情况，同时注意预防感染。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产后期护理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产后期产妇的身体逐渐恢复，但仍需关注体重控制、盆底肌肉锻炼、性生活指导等方面。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982796" y="3116804"/>
            <a:ext cx="5783287" cy="1160526"/>
            <a:chOff x="5982796" y="3116804"/>
            <a:chExt cx="5783287" cy="1160526"/>
          </a:xfrm>
        </p:grpSpPr>
        <p:sp>
          <p:nvSpPr>
            <p:cNvPr id="3" name="TextBox 3"/>
            <p:cNvSpPr txBox="1"/>
            <p:nvPr/>
          </p:nvSpPr>
          <p:spPr>
            <a:xfrm>
              <a:off x="5982796" y="3116804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丰富的维生素和矿物质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982796" y="3575147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产妇需要摄入丰富的维生素和矿物质，如钙、铁、锌、维生素C等，以满足自身和宝宝的营养需求。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982796" y="4769459"/>
            <a:ext cx="5783287" cy="1160526"/>
            <a:chOff x="5982796" y="4769459"/>
            <a:chExt cx="5783287" cy="1160526"/>
          </a:xfrm>
        </p:grpSpPr>
        <p:sp>
          <p:nvSpPr>
            <p:cNvPr id="6" name="TextBox 6"/>
            <p:cNvSpPr txBox="1"/>
            <p:nvPr/>
          </p:nvSpPr>
          <p:spPr>
            <a:xfrm>
              <a:off x="5982796" y="476945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膳食纤维和水分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982796" y="5227802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产妇应保持足够的膳食纤维和水分摄入，以促进肠道蠕动和预防便秘。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5982796" y="1468163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高质量蛋白质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982796" y="1926506"/>
            <a:ext cx="570087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产妇需要摄入高质量的蛋白质，如鱼、肉、蛋、奶制品等，以促进伤口愈合和乳汁分泌。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2"/>
          <a:srcRect l="17208" r="17208"/>
          <a:stretch>
            <a:fillRect/>
          </a:stretch>
        </p:blipFill>
        <p:spPr>
          <a:xfrm>
            <a:off x="869006" y="1293634"/>
            <a:ext cx="4563025" cy="4563025"/>
          </a:xfrm>
          <a:prstGeom prst="diamond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产后营养需求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产妇容易出现情绪波动、易怒、抑郁等情况，需要进行情绪管理，如通过放松训练、心理咨询等方式来缓解压力。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t="10208" b="10208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情绪管理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家庭支持对产妇的心理调适非常重要，家人应给予关心和支持，共同承担育儿责任。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家庭支持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rcRect l="12500" r="12500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l="10000" r="10000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社会支持包括来自医疗保健机构、社区、朋友等的支持，可以为产妇提供必要的帮助和指导。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社会支持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产后心理调适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578735" y="1598295"/>
            <a:ext cx="7034530" cy="3661410"/>
          </a:xfrm>
          <a:prstGeom prst="rect">
            <a:avLst/>
          </a:prstGeom>
          <a:ln w="571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270600" y="1598295"/>
            <a:ext cx="3650800" cy="114022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3513434" y="7029364"/>
            <a:ext cx="834390" cy="354330"/>
          </a:xfrm>
          <a:prstGeom prst="rect">
            <a:avLst/>
          </a:prstGeom>
        </p:spPr>
        <p:txBody>
          <a:bodyPr vert="horz" wrap="non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defRPr/>
            </a:pPr>
            <a:r>
              <a:rPr lang="en-US" sz="1704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延时符</a:t>
            </a:r>
            <a:endParaRPr lang="en-US" sz="1100"/>
          </a:p>
        </p:txBody>
      </p:sp>
      <p:grpSp>
        <p:nvGrpSpPr>
          <p:cNvPr id="5" name="Group 5"/>
          <p:cNvGrpSpPr/>
          <p:nvPr/>
        </p:nvGrpSpPr>
        <p:grpSpPr>
          <a:xfrm>
            <a:off x="4023413" y="1756561"/>
            <a:ext cx="4145173" cy="823690"/>
            <a:chOff x="4023413" y="1756561"/>
            <a:chExt cx="4145173" cy="823690"/>
          </a:xfrm>
        </p:grpSpPr>
        <p:sp>
          <p:nvSpPr>
            <p:cNvPr id="6" name="TextBox 6"/>
            <p:cNvSpPr txBox="1"/>
            <p:nvPr/>
          </p:nvSpPr>
          <p:spPr>
            <a:xfrm>
              <a:off x="4023413" y="1756561"/>
              <a:ext cx="4145173" cy="823690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36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7" name="TextBox 7"/>
          <p:cNvSpPr txBox="1"/>
          <p:nvPr/>
        </p:nvSpPr>
        <p:spPr>
          <a:xfrm>
            <a:off x="2996924" y="3138126"/>
            <a:ext cx="6198152" cy="1708246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360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产后日常护理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保持伤口清洁，定期更换敷料，避免感染。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伤口清洁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疼痛管理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1542" r="11542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活动与休息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8750" r="18750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根据需要给予适当的疼痛缓解措施，如冷敷、热敷或药物治疗。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指导病人适当活动，避免剧烈运动，保证充足的休息时间。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伤口护理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V="1">
            <a:off x="1296416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338084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观察恶露的量、颜色和气味，如有异常及时报告医生。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632387" y="1536628"/>
            <a:ext cx="1898907" cy="1898907"/>
          </a:xfrm>
          <a:prstGeom prst="ellipse">
            <a:avLst/>
          </a:prstGeom>
        </p:spPr>
      </p:pic>
      <p:sp>
        <p:nvSpPr>
          <p:cNvPr id="6" name="AutoShape 6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146546" y="1536628"/>
            <a:ext cx="1898907" cy="1898907"/>
          </a:xfrm>
          <a:prstGeom prst="ellipse">
            <a:avLst/>
          </a:prstGeom>
        </p:spPr>
      </p:pic>
      <p:sp>
        <p:nvSpPr>
          <p:cNvPr id="8" name="AutoShape 8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4"/>
          <a:srcRect l="12500" r="12500"/>
          <a:stretch>
            <a:fillRect/>
          </a:stretch>
        </p:blipFill>
        <p:spPr>
          <a:xfrm>
            <a:off x="8816628" y="1536628"/>
            <a:ext cx="1898907" cy="18989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1238761" y="3746205"/>
            <a:ext cx="29718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恶露量</a:t>
            </a:r>
          </a:p>
        </p:txBody>
      </p:sp>
      <p:sp>
        <p:nvSpPr>
          <p:cNvPr id="11" name="AutoShape 11"/>
          <p:cNvSpPr/>
          <p:nvPr/>
        </p:nvSpPr>
        <p:spPr>
          <a:xfrm>
            <a:off x="1235229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788775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 flipV="1">
            <a:off x="4700847" y="4399620"/>
            <a:ext cx="2492359" cy="4740"/>
          </a:xfrm>
          <a:prstGeom prst="line">
            <a:avLst/>
          </a:prstGeom>
          <a:ln w="9525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4" name="TextBox 14"/>
          <p:cNvSpPr txBox="1"/>
          <p:nvPr/>
        </p:nvSpPr>
        <p:spPr>
          <a:xfrm>
            <a:off x="474251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保持卫生巾清洁干燥，及时更换。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3192" y="3746205"/>
            <a:ext cx="295275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卫生巾使用</a:t>
            </a:r>
          </a:p>
        </p:txBody>
      </p:sp>
      <p:sp>
        <p:nvSpPr>
          <p:cNvPr id="16" name="AutoShape 16"/>
          <p:cNvSpPr/>
          <p:nvPr/>
        </p:nvSpPr>
        <p:spPr>
          <a:xfrm>
            <a:off x="4639660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193207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8" name="Connector 18"/>
          <p:cNvCxnSpPr/>
          <p:nvPr/>
        </p:nvCxnSpPr>
        <p:spPr>
          <a:xfrm flipV="1">
            <a:off x="8370929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TextBox 19"/>
          <p:cNvSpPr txBox="1"/>
          <p:nvPr/>
        </p:nvSpPr>
        <p:spPr>
          <a:xfrm>
            <a:off x="8412597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适当进行盆底肌锻炼，有助于恶露排出。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313274" y="3746205"/>
            <a:ext cx="3019425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盆底肌锻炼</a:t>
            </a:r>
          </a:p>
        </p:txBody>
      </p:sp>
      <p:sp>
        <p:nvSpPr>
          <p:cNvPr id="21" name="AutoShape 21"/>
          <p:cNvSpPr/>
          <p:nvPr/>
        </p:nvSpPr>
        <p:spPr>
          <a:xfrm>
            <a:off x="8309741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10863288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恶露观察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92974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367942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133696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-2700000" flipH="1" flipV="1">
            <a:off x="5274866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583677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乳房按摩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613687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适当进行乳房按摩，促进乳汁分泌和排出。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5818204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 rot="-2700000" flipH="1" flipV="1">
            <a:off x="1499898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808710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哺乳姿势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38719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指导正确的哺乳姿势，避免乳房疼痛和乳头损伤。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2043236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 rot="-2700000" flipH="1" flipV="1">
            <a:off x="9040620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8349432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乳头护理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8379441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保持乳头清洁，避免乳头干燥和裂纹。</a:t>
            </a:r>
          </a:p>
        </p:txBody>
      </p:sp>
      <p:sp>
        <p:nvSpPr>
          <p:cNvPr id="16" name="AutoShape 16"/>
          <p:cNvSpPr/>
          <p:nvPr/>
        </p:nvSpPr>
        <p:spPr>
          <a:xfrm>
            <a:off x="9583957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7" name="Picture 17"/>
          <p:cNvPicPr>
            <a:picLocks noChangeAspect="1"/>
          </p:cNvPicPr>
          <p:nvPr/>
        </p:nvPicPr>
        <p:blipFill>
          <a:blip r:embed="rId2">
            <a:alphaModFix/>
          </a:blip>
          <a:stretch>
            <a:fillRect/>
          </a:stretch>
        </p:blipFill>
        <p:spPr>
          <a:xfrm>
            <a:off x="1583319" y="1416742"/>
            <a:ext cx="1475427" cy="1475427"/>
          </a:xfrm>
          <a:prstGeom prst="ellipse">
            <a:avLst/>
          </a:prstGeom>
        </p:spPr>
      </p:pic>
      <p:pic>
        <p:nvPicPr>
          <p:cNvPr id="18" name="Picture 18"/>
          <p:cNvPicPr>
            <a:picLocks noChangeAspect="1"/>
          </p:cNvPicPr>
          <p:nvPr/>
        </p:nvPicPr>
        <p:blipFill>
          <a:blip r:embed="rId3">
            <a:alphaModFix/>
          </a:blip>
          <a:stretch>
            <a:fillRect/>
          </a:stretch>
        </p:blipFill>
        <p:spPr>
          <a:xfrm>
            <a:off x="5358286" y="1416742"/>
            <a:ext cx="1475427" cy="1475427"/>
          </a:xfrm>
          <a:prstGeom prst="ellipse">
            <a:avLst/>
          </a:prstGeom>
        </p:spPr>
      </p:pic>
      <p:pic>
        <p:nvPicPr>
          <p:cNvPr id="19" name="Picture 19"/>
          <p:cNvPicPr>
            <a:picLocks noChangeAspect="1"/>
          </p:cNvPicPr>
          <p:nvPr/>
        </p:nvPicPr>
        <p:blipFill>
          <a:blip r:embed="rId4">
            <a:alphaModFix/>
          </a:blip>
          <a:stretch>
            <a:fillRect/>
          </a:stretch>
        </p:blipFill>
        <p:spPr>
          <a:xfrm>
            <a:off x="9121095" y="1416742"/>
            <a:ext cx="1475427" cy="1475427"/>
          </a:xfrm>
          <a:prstGeom prst="ellipse">
            <a:avLst/>
          </a:prstGeom>
        </p:spPr>
      </p:pic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乳房护理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63829" y="1628258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4345" y="2028557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保持身体清洁，勤洗澡、洗头，刷牙、洗脸。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4345" y="1509487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个人卫生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t="16667" b="16667"/>
          <a:stretch>
            <a:fillRect/>
          </a:stretch>
        </p:blipFill>
        <p:spPr>
          <a:xfrm>
            <a:off x="6096000" y="1153983"/>
            <a:ext cx="5194482" cy="5194483"/>
          </a:xfrm>
          <a:prstGeom prst="ellipse">
            <a:avLst/>
          </a:prstGeom>
        </p:spPr>
      </p:pic>
      <p:sp>
        <p:nvSpPr>
          <p:cNvPr id="6" name="TextBox 6"/>
          <p:cNvSpPr txBox="1"/>
          <p:nvPr/>
        </p:nvSpPr>
        <p:spPr>
          <a:xfrm>
            <a:off x="994345" y="3637901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穿着宽松、舒适、透气的衣服，避免紧身衣物。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994345" y="3118831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穿着选择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994345" y="5274339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保持室内空气流通，温度适宜，避免直接吹风。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994345" y="4755268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室内环境</a:t>
            </a:r>
          </a:p>
        </p:txBody>
      </p:sp>
      <p:sp>
        <p:nvSpPr>
          <p:cNvPr id="10" name="AutoShape 10"/>
          <p:cNvSpPr/>
          <p:nvPr/>
        </p:nvSpPr>
        <p:spPr>
          <a:xfrm>
            <a:off x="763829" y="3237602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763829" y="4874039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2" name="Group 1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3" name="AutoShape 1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TextBox 3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卫生与穿着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578735" y="1598295"/>
            <a:ext cx="7034530" cy="3661410"/>
          </a:xfrm>
          <a:prstGeom prst="rect">
            <a:avLst/>
          </a:prstGeom>
          <a:ln w="571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270600" y="1598295"/>
            <a:ext cx="3650800" cy="114022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3513434" y="7029364"/>
            <a:ext cx="834390" cy="354330"/>
          </a:xfrm>
          <a:prstGeom prst="rect">
            <a:avLst/>
          </a:prstGeom>
        </p:spPr>
        <p:txBody>
          <a:bodyPr vert="horz" wrap="non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defRPr/>
            </a:pPr>
            <a:r>
              <a:rPr lang="en-US" sz="1704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延时符</a:t>
            </a:r>
            <a:endParaRPr lang="en-US" sz="1100"/>
          </a:p>
        </p:txBody>
      </p:sp>
      <p:grpSp>
        <p:nvGrpSpPr>
          <p:cNvPr id="5" name="Group 5"/>
          <p:cNvGrpSpPr/>
          <p:nvPr/>
        </p:nvGrpSpPr>
        <p:grpSpPr>
          <a:xfrm>
            <a:off x="4023413" y="1756561"/>
            <a:ext cx="4145173" cy="823690"/>
            <a:chOff x="4023413" y="1756561"/>
            <a:chExt cx="4145173" cy="823690"/>
          </a:xfrm>
        </p:grpSpPr>
        <p:sp>
          <p:nvSpPr>
            <p:cNvPr id="6" name="TextBox 6"/>
            <p:cNvSpPr txBox="1"/>
            <p:nvPr/>
          </p:nvSpPr>
          <p:spPr>
            <a:xfrm>
              <a:off x="4023413" y="1756561"/>
              <a:ext cx="4145173" cy="823690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36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sp>
        <p:nvSpPr>
          <p:cNvPr id="7" name="TextBox 7"/>
          <p:cNvSpPr txBox="1"/>
          <p:nvPr/>
        </p:nvSpPr>
        <p:spPr>
          <a:xfrm>
            <a:off x="2996924" y="3138126"/>
            <a:ext cx="6198152" cy="1708246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360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产后并发症的预防与护理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https://d.book118.com/328054014044006027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EFFFFD"/>
      </a:lt1>
      <a:dk2>
        <a:srgbClr val="003C35"/>
      </a:dk2>
      <a:lt2>
        <a:srgbClr val="FFFFFF"/>
      </a:lt2>
      <a:accent1>
        <a:srgbClr val="00A5B2"/>
      </a:accent1>
      <a:accent2>
        <a:srgbClr val="52C6B8"/>
      </a:accent2>
      <a:accent3>
        <a:srgbClr val="00657D"/>
      </a:accent3>
      <a:accent4>
        <a:srgbClr val="58C19B"/>
      </a:accent4>
      <a:accent5>
        <a:srgbClr val="6DD690"/>
      </a:accent5>
      <a:accent6>
        <a:srgbClr val="9CCAF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ant" typeface="新細明體"/>
        <a:font script="Telu" typeface="Gautami"/>
        <a:font script="Ethi" typeface="Nyala"/>
        <a:font script="Jpan" typeface="ＭＳ Ｐゴシック"/>
        <a:font script="Sinh" typeface="Iskoola Pota"/>
        <a:font script="Deva" typeface="Mangal"/>
        <a:font script="Knda" typeface="Tunga"/>
        <a:font script="Tibt" typeface="Microsoft Himalaya"/>
        <a:font script="Khmr" typeface="MoolBoran"/>
        <a:font script="Taml" typeface="Latha"/>
        <a:font script="Hebr" typeface="Times New Roman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ant" typeface="新細明體"/>
        <a:font script="Telu" typeface="Gautami"/>
        <a:font script="Ethi" typeface="Nyala"/>
        <a:font script="Jpan" typeface="ＭＳ Ｐゴシック"/>
        <a:font script="Sinh" typeface="Iskoola Pota"/>
        <a:font script="Deva" typeface="Mangal"/>
        <a:font script="Knda" typeface="Tunga"/>
        <a:font script="Tibt" typeface="Microsoft Himalaya"/>
        <a:font script="Khmr" typeface="DaunPenh"/>
        <a:font script="Taml" typeface="Latha"/>
        <a:font script="Hebr" typeface="Arial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72</Paragraphs>
  <Slides>13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13</vt:i4>
      </vt:variant>
    </vt:vector>
  </HeadingPairs>
  <TitlesOfParts>
    <vt:vector baseType="lpstr" size="18">
      <vt:lpstr>Arial</vt:lpstr>
      <vt:lpstr>Calibri</vt:lpstr>
      <vt:lpstr>Microsoft Yahei</vt:lpstr>
      <vt:lpstr>微软雅黑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2024-09-05T03:14:05.287</cp:lastPrinted>
  <dcterms:created xsi:type="dcterms:W3CDTF">2024-09-04T19:14:05Z</dcterms:created>
  <dcterms:modified xsi:type="dcterms:W3CDTF">2024-09-04T19:14:07Z</dcterms:modified>
</cp:coreProperties>
</file>