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F5F27C-724D-4EAB-9D10-B6F6D816DC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F3DD9B-8CC0-47F6-A884-D8A85A673B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400BEC-6096-44CE-A750-F89F970CB7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E0F135-35AF-4EFC-9F18-62165D2041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5242CF9-83F1-4819-A9C4-CBB6FDA238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9698B9B-B035-4D3E-9DF8-BB548B84B7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CA3976D-118F-402E-994B-D3C19BE60F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57E280-BDDB-40B7-818C-50B5A2A7AC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CA118E-6EE9-47BC-AD42-91B9DD25C1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C2DA22-2E7B-4282-9A89-2BE3C741B4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FE3B88-6708-4F40-BADC-FAD7437B9C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8055006042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军工行业灭火救援演示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2023-12-28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军工行业火灾特点及危害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灭火救援基本原则与策略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现场指挥与通讯联络体系建设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灭火器材装备选用及操作指南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应急疏散预案制定与实施效果评估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总结反思与未来改进方向探讨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军工行业火灾特点及危害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由于军工设备使用大量电气设备，电气故障是引发火灾的主要原因之一。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电气火灾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8958" r="1895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易燃易爆物品火灾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人为因素火灾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军工生产中使用的易燃易爆物品，如油料、火药等，一旦发生泄漏或遇到明火，极易引发火灾。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违规操作、吸烟等人为因素也是引发军工火灾的重要原因。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火灾原因与类型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军工火灾往往发展迅速，火势猛烈，短时间内即可造成严重后果。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9125" r="191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发展速度快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由于军工设备布局紧凑，火灾容易在设备间蔓延，形成立体燃烧。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蔓延范围广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5792" r="15792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8667" r="18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军工火灾燃烧物质复杂，灭火救援难度大，一旦失控，后果不堪设想。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难以控制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火灾发展速度与蔓延范围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815" b="281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对人员、设备和环境的影响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人员伤亡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火灾产生的高温、浓烟和有毒气体会对人员造成严重威胁，甚至导致人员伤亡。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设备损坏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火灾会对军工设备造成不同程度的损坏，影响生产进度和产品质量。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环境破坏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火灾产生的浓烟和有毒气体会对大气环境造成污染，同时灭火救援过程中产生的废水也可能对环境造成破坏。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灭火救援基本原则与策略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34865" y="4607506"/>
            <a:ext cx="273367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优化现场布局和消防设施配置，确保在火灾发生时能够快速找到并使用消防设备。</a:t>
            </a:r>
          </a:p>
        </p:txBody>
      </p:sp>
      <p:sp>
        <p:nvSpPr>
          <p:cNvPr id="3" name="Freeform 3"/>
          <p:cNvSpPr/>
          <p:nvPr/>
        </p:nvSpPr>
        <p:spPr>
          <a:xfrm>
            <a:off x="826123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299856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757650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937158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410890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868684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048192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521924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979718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7159226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632959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090752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9270260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743992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0201787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739769" y="1358476"/>
            <a:ext cx="273367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配备专业的灭火和救援队伍，进行定期的培训和演练，提高应对突发事件的能力。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4612797" y="4607506"/>
            <a:ext cx="273367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建立完善的应急响应机制，包括24小时值班制度、快速报警系统和紧急联络渠道。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390728" y="4569595"/>
            <a:ext cx="273367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快速反应原则：在火灾等紧急情况下，迅速响应并启动应急计划，以最短的时间到达现场，进行有效的灭火和救援行动。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2501762" y="1358476"/>
            <a:ext cx="274320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实施方法</a:t>
            </a:r>
          </a:p>
        </p:txBody>
      </p:sp>
      <p:cxnSp>
        <p:nvCxnSpPr>
          <p:cNvPr id="22" name="Connector 22"/>
          <p:cNvCxnSpPr/>
          <p:nvPr/>
        </p:nvCxnSpPr>
        <p:spPr>
          <a:xfrm flipH="1" flipV="1">
            <a:off x="1737012" y="2310619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3" name="AutoShape 23"/>
          <p:cNvSpPr/>
          <p:nvPr/>
        </p:nvSpPr>
        <p:spPr>
          <a:xfrm>
            <a:off x="1632675" y="3432283"/>
            <a:ext cx="219484" cy="219484"/>
          </a:xfrm>
          <a:prstGeom prst="ellipse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1693635" y="349324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365618" y="1589062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1556577" y="1767642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7" name="Connector 27"/>
          <p:cNvCxnSpPr/>
          <p:nvPr/>
        </p:nvCxnSpPr>
        <p:spPr>
          <a:xfrm flipH="1" flipV="1">
            <a:off x="5978060" y="2327386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5873723" y="3412474"/>
            <a:ext cx="219484" cy="219484"/>
          </a:xfrm>
          <a:prstGeom prst="ellipse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934683" y="347343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 flipH="1" flipV="1">
            <a:off x="10182152" y="2308178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1" name="AutoShape 31"/>
          <p:cNvSpPr/>
          <p:nvPr/>
        </p:nvSpPr>
        <p:spPr>
          <a:xfrm>
            <a:off x="10077815" y="3417650"/>
            <a:ext cx="219484" cy="219484"/>
          </a:xfrm>
          <a:prstGeom prst="ellipse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10138775" y="3478610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624263" y="1589062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4" name="Connector 34"/>
          <p:cNvCxnSpPr/>
          <p:nvPr/>
        </p:nvCxnSpPr>
        <p:spPr>
          <a:xfrm flipH="1" flipV="1">
            <a:off x="3860239" y="3572081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5" name="AutoShape 35"/>
          <p:cNvSpPr/>
          <p:nvPr/>
        </p:nvSpPr>
        <p:spPr>
          <a:xfrm>
            <a:off x="3750497" y="3424680"/>
            <a:ext cx="219484" cy="219484"/>
          </a:xfrm>
          <a:prstGeom prst="ellipse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3811457" y="3485640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7" name="Connector 37"/>
          <p:cNvCxnSpPr/>
          <p:nvPr/>
        </p:nvCxnSpPr>
        <p:spPr>
          <a:xfrm flipH="1" flipV="1">
            <a:off x="8108145" y="3558730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8" name="AutoShape 38"/>
          <p:cNvSpPr/>
          <p:nvPr/>
        </p:nvSpPr>
        <p:spPr>
          <a:xfrm>
            <a:off x="7998403" y="3424680"/>
            <a:ext cx="219484" cy="219484"/>
          </a:xfrm>
          <a:prstGeom prst="ellipse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059363" y="3485640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3476652" y="4800180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736750" y="4800180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5773138" y="1740312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817145" y="1589062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9992364" y="1776887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3701728" y="5019600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7833655" y="4965413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7" name="Group 4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8" name="AutoShape 4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TextBox 6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快速反应原则及实施方法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76773" y="2562728"/>
            <a:ext cx="2438400" cy="24384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在此添加您的文本17字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0075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统一指挥策略：在灭火救援行动中，建立统一的指挥体系，确保各部门和人员能够协同作战，高效应对紧急情况。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协调配合策略：加强与相关部门和单位的沟通与协作，共同制定应急预案和救援计划，实现资源共享和优势互补。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实施方法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设立现场指挥部，负责统一指挥和调度各部门、单位的灭火和救援力量。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建立有效的通信联络系统，确保现场指挥部与各方救援力量之间的信息畅通。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加强与地方政府、消防部门、医疗机构等相关单位的沟通与协作，形成紧密的联动机制。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82867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统一指挥与协调配合策略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71891" y="3318396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实施方法</a:t>
            </a:r>
          </a:p>
        </p:txBody>
      </p:sp>
      <p:sp>
        <p:nvSpPr>
          <p:cNvPr id="11" name="Freeform 11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79518" y="4987861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制定详细的人员撤离计划和逃生路线图，并进行定期的演练和培训。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3186" y="3304902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配备专业的救援队伍和医疗人员，对受伤人员进行及时救治和转移。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82466" y="4987747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在现场设置明显的安全出口标识和逃生通道，确保人员在紧急情况下能够快速找到安全出口。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8661" y="1252888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人员安全撤离原则：在火灾等紧急情况下，始终把保障人员生命安全放在首位，迅速组织人员安全撤离危险区域。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优先保障人员安全撤离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现场指挥与通讯联络体系建设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选择安全、便于观察火场全局的地点设立指挥部，确保指挥员能够全面掌握火场情况。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指挥部选址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明确指挥员、通讯员、安全员、后勤保障员等岗位职责，确保各岗位人员各司其职、协同作战。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职责划分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建立简洁高效的指挥流程，包括火情侦察、力量部署、战术制定、战斗展开、安全监控等环节。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指挥流程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现场指挥部设立及职责划分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使用规范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制定通讯设备使用规范，包括设备开启、频道设置、通话礼仪、故障处理等，确保通讯设备在关键时刻发挥作用。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通讯演练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定期组织通讯演练，提高各级指挥员和战斗员的通讯技能和应急反应能力。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通讯设备配置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根据现场需要，配置对讲机、手持电台、车载电台等通讯设备，确保各级指挥员和战斗员之间的通讯畅通。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通讯设备配置与使用规范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信息收集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加强火场信息收集，利用无人机、侦察机器人等先进技术装备，实时获取火场内部情况，为指挥决策提供准确依据。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5125" r="15125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信息处理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建立信息处理中心，对收集到的信息进行筛选、分类、分析，提取有用信息，及时传递给指挥员和战斗员。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信息反馈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建立信息反馈机制，指挥员和战斗员在执行任务过程中，及时反馈火场变化和任务执行情况，以便指挥部及时调整力量部署和战术安排。同时，加强与其他应急部门的沟通协调，实现信息共享和联动处置。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信息传递流程优化建议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灭火器材装备选用及操作指南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应选用干粉灭火器、泡沫灭火器或水型灭火器。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固体物质火灾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应选用干粉灭火器、泡沫灭火器、二氧化碳灭火器或卤代烷灭火器。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液体或可熔化的固体物质火灾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应选用干粉灭火器、二氧化碳灭火器或卤代烷灭火器。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气体火灾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应选用干粉灭火器、二氧化碳灭火器或卤代烷灭火器。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带电火灾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针对不同火源选择合适灭火器材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https://d.book118.com/328055006042006027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103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2024-09-05T01:30:29.470</cp:lastPrinted>
  <dcterms:created xsi:type="dcterms:W3CDTF">2024-09-04T17:30:29Z</dcterms:created>
  <dcterms:modified xsi:type="dcterms:W3CDTF">2024-09-04T17:30:31Z</dcterms:modified>
</cp:coreProperties>
</file>