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65C00B-3156-4B71-92D3-8085DE3F16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F505BC-82E7-4BDB-9192-2AC9CB40C4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DDF036-7759-4D52-96B6-9BB896D196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983812-E77F-4D76-8B19-DDFB587F2B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6FD9F4-D7A6-4F37-92C4-70185E7530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1A3CA8-855E-4864-9FB3-C18A3CC655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9EB3F7-6F40-4B39-A407-443A588D1F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31C627-30F6-491B-AEFB-4D769218E4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A2F19B-F333-4D18-BE24-C0E5CB8F7B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279CFC-1A2A-41B2-B7FA-B52F3B68C3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C45FF1-2BE0-4D4F-A567-C14DD19FC0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8055023065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结缔组织病相关间质性肺病的心理干预与心理健康研究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结缔组织病相关间质性肺病概述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心理干预在结缔组织病相关间质性肺病中的应用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心理健康与结缔组织病相关间质性肺病的关系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心理干预与心理健康研究的实践探索</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结缔组织病相关间质性肺病（CTD-ILD）是一种与结缔组织病相关的肺部疾病，患者常常面临身体和心理的双重压力。</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因此，研究CTD-ILD患者的心理干预与心理健康问题对于提高患者的治疗效果和生活质量具有重要意义。</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心理干预在CTD-ILD患者的管理中扮演着重要角色，可以改善患者的生活质量，减轻症状负担，并有助于疾病的控制和治疗。</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研究目的</a:t>
            </a:r>
            <a:endParaRPr lang="en-US" sz="1100"/>
          </a:p>
        </p:txBody>
      </p:sp>
      <p:sp>
        <p:nvSpPr>
          <p:cNvPr id="12" name="AutoShape 12"/>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探讨CTD-ILD患者的心理干预措施对心理健康状况的影响，并评估不同心理干预方法的效果。</a:t>
            </a:r>
            <a:endParaRPr lang="en-US" sz="1100"/>
          </a:p>
        </p:txBody>
      </p:sp>
      <p:sp>
        <p:nvSpPr>
          <p:cNvPr id="13" name="AutoShape 13"/>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假设1</a:t>
            </a:r>
            <a:endParaRPr lang="en-US" sz="1100"/>
          </a:p>
        </p:txBody>
      </p:sp>
      <p:sp>
        <p:nvSpPr>
          <p:cNvPr id="14" name="AutoShape 14"/>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心理干预可以改善CTD-ILD患者的心理健康状况，减轻焦虑和抑郁症状。</a:t>
            </a:r>
            <a:endParaRPr lang="en-US" sz="1100"/>
          </a:p>
        </p:txBody>
      </p:sp>
      <p:sp>
        <p:nvSpPr>
          <p:cNvPr id="15" name="AutoShape 15"/>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假设2</a:t>
            </a:r>
            <a:endParaRPr lang="en-US" sz="1100"/>
          </a:p>
        </p:txBody>
      </p:sp>
      <p:sp>
        <p:nvSpPr>
          <p:cNvPr id="16" name="AutoShape 16"/>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不同心理干预方法对于CTD-ILD患者的心理健康状况有不同的影响，某些方法可能更适合特定患者群体。</a:t>
            </a:r>
            <a:endParaRPr lang="en-US" sz="1100"/>
          </a:p>
        </p:txBody>
      </p:sp>
      <p:sp>
        <p:nvSpPr>
          <p:cNvPr id="17" name="AutoShape 17"/>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假设3</a:t>
            </a:r>
            <a:endParaRPr lang="en-US" sz="1100"/>
          </a:p>
        </p:txBody>
      </p:sp>
      <p:sp>
        <p:nvSpPr>
          <p:cNvPr id="18" name="AutoShape 18"/>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心理干预的效果可能与患者的个体差异、疾病严重程度和治疗方案等因素有关。</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研究目的和假设</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结缔组织病相关间质性肺病概述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结缔组织病相关间质性肺病（CTD-ILD）是指由结缔组织病（CTD）引起的肺部间质性病变，属于一类特殊类型的间质性肺疾病。</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根据结缔组织病的类型，CTD-ILD可分为类风湿性关节炎相关间质性肺病、系统性红斑狼疮相关间质性肺病、干燥综合征相关间质性肺病等。</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分类</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疾病定义和分类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发病原因和机制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发病原因</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CTD-ILD的发病原因与结缔组织病的免疫异常有关，包括自身免疫反应、遗传因素、环境因素等。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发病机制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CTD-ILD的发病机制涉及多个方面，包括肺部炎症反应、氧化应激、肺泡上皮细胞损伤、成纤维细胞活化等，最终导致肺部间质组织的炎症和纤维化。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06" r="24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临床表现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CTD-ILD的临床表现多样，包括咳嗽、呼吸困难、胸痛等呼吸系统症状，以及发热、乏力、关节疼痛等全身症状。严重者可出现呼吸衰竭和肺动脉高压等并发症。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诊断</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CTD-ILD的诊断需要结合患者的临床表现、影像学检查和实验室检查等多方面的信息。常用的诊断手段包括胸部X线、CT扫描、肺功能检查、血清学检查等。对于疑似病例，还需要进行肺活检等病理学检查以明确诊断。</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临床表现和诊断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心理干预在结缔组织病相关间质性肺病中的应用</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心理干预的定义和目的</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心理干预是指通过心理学理论和方法，对个体或群体的心理问题进行干预和治疗的过程。</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在结缔组织病相关间质性肺病中，心理干预的目的是帮助患者缓解焦虑、抑郁等负面情绪，提高患者的心理健康水平，增强患者的自我调节能力和应对能力，从而改善患者的生活质量。</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目的</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sp>
        <p:nvSpPr>
          <p:cNvPr id="2" name="AutoShape 2"/>
          <p:cNvSpPr/>
          <p:nvPr/>
        </p:nvSpPr>
        <p:spPr>
          <a:xfrm>
            <a:off x="1150029" y="159340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认知行为疗法</a:t>
            </a:r>
            <a:endParaRPr lang="en-US" sz="1100"/>
          </a:p>
        </p:txBody>
      </p:sp>
      <p:sp>
        <p:nvSpPr>
          <p:cNvPr id="3" name="AutoShape 3"/>
          <p:cNvSpPr/>
          <p:nvPr/>
        </p:nvSpPr>
        <p:spPr>
          <a:xfrm>
            <a:off x="1150029" y="1918792"/>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通过帮助患者改变不良的思维模式和行为习惯，建立积极的认知和行为模式，从而缓解负面情绪和压力。</a:t>
            </a:r>
            <a:endParaRPr lang="en-US" sz="1100"/>
          </a:p>
        </p:txBody>
      </p:sp>
      <p:sp>
        <p:nvSpPr>
          <p:cNvPr id="4" name="AutoShape 4"/>
          <p:cNvSpPr/>
          <p:nvPr/>
        </p:nvSpPr>
        <p:spPr>
          <a:xfrm>
            <a:off x="7793308" y="159340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放松训练</a:t>
            </a:r>
            <a:endParaRPr lang="en-US" sz="1100"/>
          </a:p>
        </p:txBody>
      </p:sp>
      <p:sp>
        <p:nvSpPr>
          <p:cNvPr id="5" name="AutoShape 5"/>
          <p:cNvSpPr/>
          <p:nvPr/>
        </p:nvSpPr>
        <p:spPr>
          <a:xfrm>
            <a:off x="7793308" y="1918792"/>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通过深呼吸、渐进性肌肉松弛等方法，帮助患者放松身心，减轻紧张和焦虑情绪。</a:t>
            </a:r>
            <a:endParaRPr lang="en-US" sz="1100"/>
          </a:p>
        </p:txBody>
      </p:sp>
      <p:sp>
        <p:nvSpPr>
          <p:cNvPr id="6" name="AutoShape 6"/>
          <p:cNvSpPr/>
          <p:nvPr/>
        </p:nvSpPr>
        <p:spPr>
          <a:xfrm>
            <a:off x="1150029" y="379014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心理教育</a:t>
            </a:r>
            <a:endParaRPr lang="en-US" sz="1100"/>
          </a:p>
        </p:txBody>
      </p:sp>
      <p:sp>
        <p:nvSpPr>
          <p:cNvPr id="7" name="AutoShape 7"/>
          <p:cNvSpPr/>
          <p:nvPr/>
        </p:nvSpPr>
        <p:spPr>
          <a:xfrm>
            <a:off x="1150029" y="4115534"/>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通过向患者提供疾病相关知识、心理健康知识和应对策略等，帮助患者增强自我调节能力和应对能力。</a:t>
            </a:r>
            <a:endParaRPr lang="en-US" sz="1100"/>
          </a:p>
        </p:txBody>
      </p:sp>
      <p:sp>
        <p:nvSpPr>
          <p:cNvPr id="8" name="AutoShape 8"/>
          <p:cNvSpPr/>
          <p:nvPr/>
        </p:nvSpPr>
        <p:spPr>
          <a:xfrm>
            <a:off x="7793308" y="3790147"/>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家庭干预</a:t>
            </a:r>
            <a:endParaRPr lang="en-US" sz="1100"/>
          </a:p>
        </p:txBody>
      </p:sp>
      <p:sp>
        <p:nvSpPr>
          <p:cNvPr id="9" name="AutoShape 9"/>
          <p:cNvSpPr/>
          <p:nvPr/>
        </p:nvSpPr>
        <p:spPr>
          <a:xfrm>
            <a:off x="7793308" y="4115534"/>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通过与患者家属的沟通和合作，帮助家属理解患者的心理需求和问题，提供家庭支持和关爱。</a:t>
            </a:r>
            <a:endParaRPr lang="en-US" sz="1100"/>
          </a:p>
        </p:txBody>
      </p:sp>
      <p:sp>
        <p:nvSpPr>
          <p:cNvPr id="10" name="Freeform 10"/>
          <p:cNvSpPr/>
          <p:nvPr/>
        </p:nvSpPr>
        <p:spPr>
          <a:xfrm>
            <a:off x="4898003" y="3416893"/>
            <a:ext cx="1166724" cy="1297311"/>
          </a:xfrm>
          <a:custGeom>
            <a:rect l="l" t="t" r="r" b="b"/>
            <a:pathLst>
              <a:path w="1521" h="1691">
                <a:moveTo>
                  <a:pt x="1521" y="934"/>
                </a:moveTo>
                <a:cubicBezTo>
                  <a:pt x="1419" y="934"/>
                  <a:pt x="1320" y="912"/>
                  <a:pt x="1226" y="873"/>
                </a:cubicBezTo>
                <a:cubicBezTo>
                  <a:pt x="1135" y="836"/>
                  <a:pt x="1054" y="781"/>
                  <a:pt x="983" y="712"/>
                </a:cubicBezTo>
                <a:cubicBezTo>
                  <a:pt x="915" y="641"/>
                  <a:pt x="859" y="561"/>
                  <a:pt x="820" y="470"/>
                </a:cubicBezTo>
                <a:cubicBezTo>
                  <a:pt x="781" y="376"/>
                  <a:pt x="761" y="276"/>
                  <a:pt x="761" y="174"/>
                </a:cubicBezTo>
                <a:cubicBezTo>
                  <a:pt x="554" y="174"/>
                  <a:pt x="403" y="174"/>
                  <a:pt x="294" y="174"/>
                </a:cubicBezTo>
                <a:cubicBezTo>
                  <a:pt x="193" y="0"/>
                  <a:pt x="193" y="0"/>
                  <a:pt x="193" y="0"/>
                </a:cubicBezTo>
                <a:cubicBezTo>
                  <a:pt x="93" y="174"/>
                  <a:pt x="93" y="174"/>
                  <a:pt x="93" y="174"/>
                </a:cubicBezTo>
                <a:cubicBezTo>
                  <a:pt x="0" y="174"/>
                  <a:pt x="0" y="174"/>
                  <a:pt x="0" y="174"/>
                </a:cubicBezTo>
                <a:cubicBezTo>
                  <a:pt x="0" y="1011"/>
                  <a:pt x="682" y="1692"/>
                  <a:pt x="1521" y="1692"/>
                </a:cubicBezTo>
                <a:cubicBezTo>
                  <a:pt x="1521" y="1661"/>
                  <a:pt x="1521" y="1631"/>
                  <a:pt x="1521" y="1602"/>
                </a:cubicBezTo>
                <a:cubicBezTo>
                  <a:pt x="1350" y="1503"/>
                  <a:pt x="1350" y="1503"/>
                  <a:pt x="1350" y="1503"/>
                </a:cubicBezTo>
                <a:cubicBezTo>
                  <a:pt x="1521" y="1404"/>
                  <a:pt x="1521" y="1404"/>
                  <a:pt x="1521" y="1404"/>
                </a:cubicBezTo>
                <a:cubicBezTo>
                  <a:pt x="1521" y="934"/>
                  <a:pt x="1521" y="934"/>
                  <a:pt x="1521" y="93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22179" y="3554921"/>
            <a:ext cx="1299452" cy="1164582"/>
          </a:xfrm>
          <a:custGeom>
            <a:rect l="l" t="t" r="r" b="b"/>
            <a:pathLst>
              <a:path w="1695" h="1518">
                <a:moveTo>
                  <a:pt x="1602" y="0"/>
                </a:moveTo>
                <a:cubicBezTo>
                  <a:pt x="1502" y="171"/>
                  <a:pt x="1502" y="171"/>
                  <a:pt x="1502" y="171"/>
                </a:cubicBezTo>
                <a:cubicBezTo>
                  <a:pt x="1402" y="0"/>
                  <a:pt x="1402" y="0"/>
                  <a:pt x="1402" y="0"/>
                </a:cubicBezTo>
                <a:cubicBezTo>
                  <a:pt x="934" y="0"/>
                  <a:pt x="934" y="0"/>
                  <a:pt x="934" y="0"/>
                </a:cubicBezTo>
                <a:cubicBezTo>
                  <a:pt x="934" y="102"/>
                  <a:pt x="915" y="202"/>
                  <a:pt x="875" y="296"/>
                </a:cubicBezTo>
                <a:cubicBezTo>
                  <a:pt x="836" y="387"/>
                  <a:pt x="781" y="467"/>
                  <a:pt x="712" y="538"/>
                </a:cubicBezTo>
                <a:cubicBezTo>
                  <a:pt x="643" y="607"/>
                  <a:pt x="560" y="662"/>
                  <a:pt x="469" y="699"/>
                </a:cubicBezTo>
                <a:cubicBezTo>
                  <a:pt x="377" y="738"/>
                  <a:pt x="276" y="760"/>
                  <a:pt x="174" y="760"/>
                </a:cubicBezTo>
                <a:cubicBezTo>
                  <a:pt x="174" y="968"/>
                  <a:pt x="174" y="1119"/>
                  <a:pt x="174" y="1228"/>
                </a:cubicBezTo>
                <a:cubicBezTo>
                  <a:pt x="0" y="1329"/>
                  <a:pt x="0" y="1329"/>
                  <a:pt x="0" y="1329"/>
                </a:cubicBezTo>
                <a:cubicBezTo>
                  <a:pt x="174" y="1430"/>
                  <a:pt x="174" y="1430"/>
                  <a:pt x="174" y="1430"/>
                </a:cubicBezTo>
                <a:cubicBezTo>
                  <a:pt x="174" y="1518"/>
                  <a:pt x="174" y="1518"/>
                  <a:pt x="174" y="1518"/>
                </a:cubicBezTo>
                <a:cubicBezTo>
                  <a:pt x="1013" y="1518"/>
                  <a:pt x="1695" y="837"/>
                  <a:pt x="1695" y="0"/>
                </a:cubicBezTo>
                <a:cubicBezTo>
                  <a:pt x="1662" y="0"/>
                  <a:pt x="1631" y="0"/>
                  <a:pt x="1602"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03303" y="2297341"/>
            <a:ext cx="1299452" cy="1164582"/>
          </a:xfrm>
          <a:custGeom>
            <a:rect l="l" t="t" r="r" b="b"/>
            <a:pathLst>
              <a:path w="1695" h="1519">
                <a:moveTo>
                  <a:pt x="1695" y="188"/>
                </a:moveTo>
                <a:cubicBezTo>
                  <a:pt x="1521" y="87"/>
                  <a:pt x="1521" y="87"/>
                  <a:pt x="1521" y="87"/>
                </a:cubicBezTo>
                <a:cubicBezTo>
                  <a:pt x="1521" y="0"/>
                  <a:pt x="1521" y="0"/>
                  <a:pt x="1521" y="0"/>
                </a:cubicBezTo>
                <a:cubicBezTo>
                  <a:pt x="682" y="0"/>
                  <a:pt x="0" y="681"/>
                  <a:pt x="0" y="1519"/>
                </a:cubicBezTo>
                <a:cubicBezTo>
                  <a:pt x="33" y="1519"/>
                  <a:pt x="63" y="1519"/>
                  <a:pt x="93" y="1519"/>
                </a:cubicBezTo>
                <a:cubicBezTo>
                  <a:pt x="193" y="1345"/>
                  <a:pt x="193" y="1345"/>
                  <a:pt x="193" y="1345"/>
                </a:cubicBezTo>
                <a:cubicBezTo>
                  <a:pt x="294" y="1519"/>
                  <a:pt x="294" y="1519"/>
                  <a:pt x="294" y="1519"/>
                </a:cubicBezTo>
                <a:cubicBezTo>
                  <a:pt x="761" y="1519"/>
                  <a:pt x="761" y="1519"/>
                  <a:pt x="761" y="1519"/>
                </a:cubicBezTo>
                <a:cubicBezTo>
                  <a:pt x="761" y="1416"/>
                  <a:pt x="781" y="1316"/>
                  <a:pt x="820" y="1224"/>
                </a:cubicBezTo>
                <a:cubicBezTo>
                  <a:pt x="859" y="1133"/>
                  <a:pt x="915" y="1051"/>
                  <a:pt x="983" y="982"/>
                </a:cubicBezTo>
                <a:cubicBezTo>
                  <a:pt x="1054" y="911"/>
                  <a:pt x="1135" y="856"/>
                  <a:pt x="1226" y="819"/>
                </a:cubicBezTo>
                <a:cubicBezTo>
                  <a:pt x="1320" y="779"/>
                  <a:pt x="1419" y="760"/>
                  <a:pt x="1521" y="760"/>
                </a:cubicBezTo>
                <a:cubicBezTo>
                  <a:pt x="1521" y="551"/>
                  <a:pt x="1521" y="399"/>
                  <a:pt x="1521" y="290"/>
                </a:cubicBezTo>
                <a:lnTo>
                  <a:pt x="1695" y="1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160206" y="2302641"/>
            <a:ext cx="1166724" cy="1297311"/>
          </a:xfrm>
          <a:custGeom>
            <a:rect l="l" t="t" r="r" b="b"/>
            <a:pathLst>
              <a:path w="1521" h="1690">
                <a:moveTo>
                  <a:pt x="1428" y="1519"/>
                </a:moveTo>
                <a:cubicBezTo>
                  <a:pt x="1521" y="1519"/>
                  <a:pt x="1521" y="1519"/>
                  <a:pt x="1521" y="1519"/>
                </a:cubicBezTo>
                <a:cubicBezTo>
                  <a:pt x="1521" y="681"/>
                  <a:pt x="839" y="0"/>
                  <a:pt x="0" y="0"/>
                </a:cubicBezTo>
                <a:cubicBezTo>
                  <a:pt x="0" y="31"/>
                  <a:pt x="0" y="60"/>
                  <a:pt x="0" y="88"/>
                </a:cubicBezTo>
                <a:cubicBezTo>
                  <a:pt x="171" y="188"/>
                  <a:pt x="171" y="188"/>
                  <a:pt x="171" y="188"/>
                </a:cubicBezTo>
                <a:cubicBezTo>
                  <a:pt x="0" y="288"/>
                  <a:pt x="0" y="288"/>
                  <a:pt x="0" y="288"/>
                </a:cubicBezTo>
                <a:cubicBezTo>
                  <a:pt x="0" y="760"/>
                  <a:pt x="0" y="760"/>
                  <a:pt x="0" y="760"/>
                </a:cubicBezTo>
                <a:cubicBezTo>
                  <a:pt x="102" y="760"/>
                  <a:pt x="203" y="779"/>
                  <a:pt x="295" y="819"/>
                </a:cubicBezTo>
                <a:cubicBezTo>
                  <a:pt x="386" y="856"/>
                  <a:pt x="469" y="911"/>
                  <a:pt x="538" y="982"/>
                </a:cubicBezTo>
                <a:cubicBezTo>
                  <a:pt x="607" y="1051"/>
                  <a:pt x="662" y="1133"/>
                  <a:pt x="701" y="1224"/>
                </a:cubicBezTo>
                <a:cubicBezTo>
                  <a:pt x="741" y="1316"/>
                  <a:pt x="760" y="1416"/>
                  <a:pt x="760" y="1519"/>
                </a:cubicBezTo>
                <a:cubicBezTo>
                  <a:pt x="968" y="1519"/>
                  <a:pt x="1118" y="1519"/>
                  <a:pt x="1228" y="1519"/>
                </a:cubicBezTo>
                <a:cubicBezTo>
                  <a:pt x="1328" y="1690"/>
                  <a:pt x="1328" y="1690"/>
                  <a:pt x="1328" y="1690"/>
                </a:cubicBezTo>
                <a:lnTo>
                  <a:pt x="1428" y="1519"/>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4" name="Picture 14"/>
          <p:cNvPicPr>
            <a:picLocks noChangeAspect="1"/>
          </p:cNvPicPr>
          <p:nvPr/>
        </p:nvPicPr>
        <p:blipFill>
          <a:blip r:embed="rId2"/>
          <a:stretch>
            <a:fillRect/>
          </a:stretch>
        </p:blipFill>
        <p:spPr>
          <a:xfrm>
            <a:off x="5259849" y="2677031"/>
            <a:ext cx="345497" cy="338535"/>
          </a:xfrm>
          <a:prstGeom prst="rect">
            <a:avLst/>
          </a:prstGeom>
        </p:spPr>
      </p:pic>
      <p:pic>
        <p:nvPicPr>
          <p:cNvPr id="15" name="Picture 15"/>
          <p:cNvPicPr>
            <a:picLocks noChangeAspect="1"/>
          </p:cNvPicPr>
          <p:nvPr/>
        </p:nvPicPr>
        <p:blipFill>
          <a:blip r:embed="rId3"/>
          <a:stretch>
            <a:fillRect/>
          </a:stretch>
        </p:blipFill>
        <p:spPr>
          <a:xfrm>
            <a:off x="6647521" y="2713607"/>
            <a:ext cx="321283" cy="314810"/>
          </a:xfrm>
          <a:prstGeom prst="rect">
            <a:avLst/>
          </a:prstGeom>
        </p:spPr>
      </p:pic>
      <p:pic>
        <p:nvPicPr>
          <p:cNvPr id="16" name="Picture 16"/>
          <p:cNvPicPr>
            <a:picLocks noChangeAspect="1"/>
          </p:cNvPicPr>
          <p:nvPr/>
        </p:nvPicPr>
        <p:blipFill>
          <a:blip r:embed="rId4"/>
          <a:stretch>
            <a:fillRect/>
          </a:stretch>
        </p:blipFill>
        <p:spPr>
          <a:xfrm>
            <a:off x="5263001" y="3983451"/>
            <a:ext cx="353163" cy="346047"/>
          </a:xfrm>
          <a:prstGeom prst="rect">
            <a:avLst/>
          </a:prstGeom>
        </p:spPr>
      </p:pic>
      <p:pic>
        <p:nvPicPr>
          <p:cNvPr id="17" name="Picture 17"/>
          <p:cNvPicPr>
            <a:picLocks noChangeAspect="1"/>
          </p:cNvPicPr>
          <p:nvPr/>
        </p:nvPicPr>
        <p:blipFill>
          <a:blip r:embed="rId5"/>
          <a:stretch>
            <a:fillRect/>
          </a:stretch>
        </p:blipFill>
        <p:spPr>
          <a:xfrm>
            <a:off x="6608769" y="3983451"/>
            <a:ext cx="353163" cy="346047"/>
          </a:xfrm>
          <a:prstGeom prst="rect">
            <a:avLst/>
          </a:prstGeom>
        </p:spPr>
      </p:pic>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心理干预的方法和技巧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https://d.book118.com/328055023065006027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2024-09-05T09:45:43.217</cp:lastPrinted>
  <dcterms:created xsi:type="dcterms:W3CDTF">2024-09-05T01:45:43Z</dcterms:created>
  <dcterms:modified xsi:type="dcterms:W3CDTF">2024-09-05T01:45:45Z</dcterms:modified>
</cp:coreProperties>
</file>