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EBECF-E1A0-4621-B5ED-9353D1E92D84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A2D7E-F9D6-41BA-83F2-4B2FF68A6B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014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纤维骨皮质缺损发病率很高，高达正常儿童1／3。本病多发生于儿童，65~75％以上患者发病于10—20岁。发病部位主要在下肢，尤其是在膝关节周围，股骨远端、胫骨近端干骺区或骨干为好发区。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病变位于股骨和腓骨近干骺端,皮质内,不在中心.呈囊性改变,周围见硬化, 骨质无破环.</a:t>
            </a:r>
            <a:br/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T上可表现为局部骨皮质缺损呈盆口形或蝶形，内缘有硬化线与髓腔分隔，缺损表面无骨壳亦无连续无变薄骨皮质，且缺损底部可平整或凹凸不平，有突起骨峭或骨性分隔，轴面像观察系自缺损底部硬化线凸起骨峭，类似笔架，称之为“笔架征”。无钙化、碎骨片以及肿瘤软组织块影，无骨膜反应。CT避开了影像解剖重合，含有更高分辨率而较平片更有价值。螺旋扫描图像经工作站进行表面遮盖技术、透明技术，可清楚显示病灶处骨皮质不足凹陷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FDCAC-601A-41EA-A3B4-CE9B9EF8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853A2-7D45-41B9-B13B-0F4DA5687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2109F-8E9E-4AA0-B3AB-F810CFA8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441F5-CB6B-49D6-BA65-676F1B4E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4C02F-CED0-4235-81E5-0F00B4C2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4ABC8-84CA-443F-A153-9A2B702D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68342-6DBC-4690-85A9-ADEFDD76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E3057-19F1-4C92-950B-A09FD6C0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5DB95-DDAC-482D-A657-B8ECC0C3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EA99-6763-4087-B254-B2F03DA9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57C76-A129-4C01-AB8B-D9430000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A9098-96D7-4314-B674-5919D1624774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6F0ED-4ABE-439B-8DAF-F6F7CA36584A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7356996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45B17-E36C-43D7-BA97-B5717BC17F9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5E865-3306-4D30-B278-F5933F8CB5A0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58652552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F32FF-1A86-4889-97FA-789C83D0537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FEC39-3041-4557-A373-FFEDFA74530B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9322957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868BE-05D0-42E2-BB95-BA27DA69CFC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6DD7E-9E25-4955-B826-96DF7616BA55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2714719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D419-0ECD-4CDE-B228-05263FA76F5C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A4EE4-D37A-46A9-A878-B16C947B5BB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30949571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D004A-85F1-492D-A6B5-9C6AC013DAC7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CE953-E8F7-4F5F-BBBA-B63895ED4038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617900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CFDF-BE05-439D-B432-2CF8D3139E8A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48C1C-B91B-4B4E-B88F-1E4EC56DD3F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954004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DD187-AC61-44A8-9F7C-0A370D902E82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9F41A-E892-4D03-B493-2C5F531B50D9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94756386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986CA-1BEE-43CC-AF83-4CD7C589954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3A1D2-32D9-42C0-8BC8-CEEE1D1AAF6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2082545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966A8-4086-4166-8CBE-4C9FAC6AD46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691A1-B9FE-4C26-8281-78B5A456474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0683376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CAE08-DDCB-4479-AD20-A5C651E1A36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1149A-A08F-477F-BEEC-BCAC14EDCD43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98172891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E402B-9921-40FA-8360-13107767672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09471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单击此处编辑母版文本样式</a:t>
            </a:r>
          </a:p>
          <a:p>
            <a:pPr lvl="1"/>
            <a:r>
              <a:rPr lang="zh-CN"/>
              <a:t>第二级</a:t>
            </a:r>
          </a:p>
          <a:p>
            <a:pPr lvl="2"/>
            <a:r>
              <a:rPr lang="zh-CN"/>
              <a:t>第三级</a:t>
            </a:r>
          </a:p>
          <a:p>
            <a:pPr lvl="3"/>
            <a:r>
              <a:rPr lang="zh-CN"/>
              <a:t>第四级</a:t>
            </a:r>
          </a:p>
          <a:p>
            <a:pPr lvl="4"/>
            <a:r>
              <a:rPr lang="zh-CN"/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555014DC-151F-4B0C-AAE6-CE044E114DC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08F5D75-0697-402D-B65A-AE32F1C76C57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58692393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611407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>
            <p:ph type="ctrTitle" idx="4294967295"/>
          </p:nvPr>
        </p:nvSpPr>
        <p:spPr>
          <a:xfrm>
            <a:off x="1371600" y="304800"/>
            <a:ext cx="7772400" cy="140017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t>纤维骨皮质缺损影像诊疗</a:t>
            </a:r>
          </a:p>
        </p:txBody>
      </p:sp>
      <p:sp>
        <p:nvSpPr>
          <p:cNvPr id="2053" name=""/>
          <p:cNvSpPr/>
          <p:nvPr>
            <p:ph type="subTitle" idx="4294967295"/>
          </p:nvPr>
        </p:nvSpPr>
        <p:spPr>
          <a:xfrm>
            <a:off x="1930400" y="3886200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/>
            <a:r>
              <a:t>Fibrous Cortical Defect Of Bown</a:t>
            </a:r>
            <a:r>
              <a:rPr>
                <a:latin typeface="Times New Roman" pitchFamily="18" charset="0"/>
              </a:rPr>
              <a:t>，</a:t>
            </a:r>
            <a:r>
              <a:t>FCD </a:t>
            </a:r>
          </a:p>
        </p:txBody>
      </p:sp>
      <p:sp>
        <p:nvSpPr>
          <p:cNvPr id="2054" name=""/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2055" name=""/>
          <p:cNvSpPr>
            <a:spLocks noGrp="1"/>
          </p:cNvSpPr>
          <p:nvPr>
            <p:ph type="ftr" sz="quarter" idx="11"/>
          </p:nvPr>
        </p:nvSpPr>
        <p:spPr/>
        <p:txBody>
          <a:bodyPr anchor="b" anchorCtr="0"/>
          <a:lstStyle/>
          <a:p>
            <a:pPr lvl="0" algn="ctr"/>
            <a:fld id="{E9EC4878-4EE8-495E-B0BC-1406CA1E3CE5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2056" name="TextBox 205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2057" name="TextBox 205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1/25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【概述】</a:t>
            </a:r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>
                <a:latin typeface="Times New Roman" pitchFamily="18" charset="0"/>
              </a:rPr>
              <a:t>纤维性骨皮质缺损</a:t>
            </a:r>
            <a:r>
              <a:rPr sz="2800"/>
              <a:t>(FCD)</a:t>
            </a:r>
            <a:r>
              <a:rPr sz="2800">
                <a:latin typeface="Times New Roman" pitchFamily="18" charset="0"/>
              </a:rPr>
              <a:t>又称干髓端纤维性缺损，是一个非肿瘤性纤维性病变，系局部骨化障碍、纤维组织增生或骨膜下纤维组织侵入皮质所致。最早于</a:t>
            </a:r>
            <a:r>
              <a:rPr sz="2800"/>
              <a:t>1941</a:t>
            </a:r>
            <a:r>
              <a:rPr sz="2800">
                <a:latin typeface="Times New Roman" pitchFamily="18" charset="0"/>
              </a:rPr>
              <a:t>年由</a:t>
            </a:r>
            <a:r>
              <a:rPr sz="2800"/>
              <a:t>Sontag</a:t>
            </a:r>
            <a:r>
              <a:rPr sz="2800">
                <a:latin typeface="Times New Roman" pitchFamily="18" charset="0"/>
              </a:rPr>
              <a:t>和</a:t>
            </a:r>
            <a:r>
              <a:rPr sz="2800"/>
              <a:t>Pyle</a:t>
            </a:r>
            <a:r>
              <a:rPr sz="2800">
                <a:latin typeface="Times New Roman" pitchFamily="18" charset="0"/>
              </a:rPr>
              <a:t>发觉，</a:t>
            </a:r>
            <a:r>
              <a:rPr sz="2800"/>
              <a:t>1955</a:t>
            </a:r>
            <a:r>
              <a:rPr sz="2800">
                <a:latin typeface="Times New Roman" pitchFamily="18" charset="0"/>
              </a:rPr>
              <a:t>年由</a:t>
            </a:r>
            <a:r>
              <a:rPr sz="2800"/>
              <a:t>caffey</a:t>
            </a:r>
            <a:r>
              <a:rPr sz="2800">
                <a:latin typeface="Times New Roman" pitchFamily="18" charset="0"/>
              </a:rPr>
              <a:t>正式命名，并为</a:t>
            </a:r>
            <a:r>
              <a:rPr sz="2800"/>
              <a:t>Jaffe(1958</a:t>
            </a:r>
            <a:r>
              <a:rPr sz="2800">
                <a:latin typeface="Times New Roman" pitchFamily="18" charset="0"/>
              </a:rPr>
              <a:t>年</a:t>
            </a:r>
            <a:r>
              <a:rPr sz="2800"/>
              <a:t>)</a:t>
            </a:r>
            <a:r>
              <a:rPr sz="2800">
                <a:latin typeface="Times New Roman" pitchFamily="18" charset="0"/>
              </a:rPr>
              <a:t>采取至今。现认为本病可能是儿童发育期中正常变异，大多能自行消失。假如对本病认识不足，往往诊疗为骨结核或良性骨肿瘤等。</a:t>
            </a:r>
            <a:r>
              <a:rPr sz="2800"/>
              <a:t> </a:t>
            </a:r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305D303C-EAF4-4D19-B63B-3B48FC0B93BB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5126" name="TextBox 512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5127" name="TextBox 512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2/25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3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【好发部位】</a:t>
            </a:r>
          </a:p>
        </p:txBody>
      </p:sp>
      <p:sp>
        <p:nvSpPr>
          <p:cNvPr id="43015" name=""/>
          <p:cNvSpPr/>
          <p:nvPr>
            <p:ph idx="1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纤维骨皮质缺损发病率很高，高达正常儿童1／3。本病多发生于儿童，65~75％以上患者发病于10—20岁。发病部位主要在下肢，尤其是在膝关节周围，股骨远端、胫骨近端干骺区或骨干为好发区。</a:t>
            </a:r>
          </a:p>
        </p:txBody>
      </p:sp>
      <p:sp>
        <p:nvSpPr>
          <p:cNvPr id="4301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4301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D1E8976B-5345-4D9A-A6C5-7F2E119C1654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43018" name="TextBox 4301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43019" name="TextBox 43018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3/25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722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【临床表现】</a:t>
            </a:r>
          </a:p>
        </p:txBody>
      </p:sp>
      <p:sp>
        <p:nvSpPr>
          <p:cNvPr id="158723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>
                <a:latin typeface="Times New Roman" pitchFamily="18" charset="0"/>
              </a:rPr>
              <a:t>多见于</a:t>
            </a:r>
            <a:r>
              <a:t>4</a:t>
            </a:r>
            <a:r>
              <a:rPr>
                <a:latin typeface="Times New Roman" pitchFamily="18" charset="0"/>
              </a:rPr>
              <a:t>－</a:t>
            </a:r>
            <a:r>
              <a:t>10</a:t>
            </a:r>
            <a:r>
              <a:rPr>
                <a:latin typeface="Times New Roman" pitchFamily="18" charset="0"/>
              </a:rPr>
              <a:t>岁儿童，性别男多于女。早期普通无症状，多在外伤或骨折后行</a:t>
            </a:r>
            <a:r>
              <a:t>X</a:t>
            </a:r>
            <a:r>
              <a:rPr>
                <a:latin typeface="Times New Roman" pitchFamily="18" charset="0"/>
              </a:rPr>
              <a:t>线检验时偶然发觉。有些病例临床上有轻度疼痛、压痛及局部肿胀，有时疼痛可放射至关节。</a:t>
            </a:r>
            <a:r>
              <a:t> </a:t>
            </a:r>
          </a:p>
        </p:txBody>
      </p:sp>
      <p:sp>
        <p:nvSpPr>
          <p:cNvPr id="15872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5872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DC93CA2A-2484-4938-8C36-C3A4ED4C7197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58726" name="TextBox 15872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58727" name="TextBox 15872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4/25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 X线表现】</a:t>
            </a:r>
          </a:p>
        </p:txBody>
      </p:sp>
      <p:sp>
        <p:nvSpPr>
          <p:cNvPr id="8195" name=""/>
          <p:cNvSpPr/>
          <p:nvPr>
            <p:ph type="body" idx="4294967295"/>
          </p:nvPr>
        </p:nvSpPr>
        <p:spPr>
          <a:xfrm>
            <a:off x="1333500" y="1981200"/>
            <a:ext cx="78105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>
                <a:latin typeface="Times New Roman" pitchFamily="18" charset="0"/>
              </a:rPr>
              <a:t>。其经典</a:t>
            </a:r>
            <a:r>
              <a:rPr sz="2800"/>
              <a:t>X</a:t>
            </a:r>
            <a:r>
              <a:rPr sz="2800">
                <a:latin typeface="Times New Roman" pitchFamily="18" charset="0"/>
              </a:rPr>
              <a:t>线表现为：长骨干骺端内、后部，长轴与骨干长轴一致椭圆形或圆形缺损，边缘多清楚、锐利并环以硬化线。病灶内表现为均匀低密度，无钙化影。病灶周围无骨膜反应及软组织肿胀。病灶距离骺板大部分在</a:t>
            </a:r>
            <a:r>
              <a:rPr sz="2800"/>
              <a:t>30 mm</a:t>
            </a:r>
            <a:r>
              <a:rPr sz="2800">
                <a:latin typeface="Times New Roman" pitchFamily="18" charset="0"/>
              </a:rPr>
              <a:t>以内。切线位：病灶浅小者及表面有没有骨壳因邻近骨皮质重合多不能显示，股骨远段外旋位或胫骨近端内旋位有利于病灶显示。部分缺损内可见纵向骨性分隔，普通</a:t>
            </a:r>
            <a:r>
              <a:rPr sz="2800"/>
              <a:t>1</a:t>
            </a:r>
            <a:r>
              <a:rPr sz="2800">
                <a:latin typeface="Times New Roman" pitchFamily="18" charset="0"/>
              </a:rPr>
              <a:t>一</a:t>
            </a:r>
            <a:r>
              <a:rPr sz="2800"/>
              <a:t>2</a:t>
            </a:r>
            <a:r>
              <a:rPr sz="2800">
                <a:latin typeface="Times New Roman" pitchFamily="18" charset="0"/>
              </a:rPr>
              <a:t>条。这些特点可作为诊疗本病依据。</a:t>
            </a:r>
            <a:r>
              <a:rPr sz="2800"/>
              <a:t> </a:t>
            </a:r>
          </a:p>
        </p:txBody>
      </p:sp>
      <p:sp>
        <p:nvSpPr>
          <p:cNvPr id="819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819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D37B3A64-D6DA-4365-9B54-D7E66C383F54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8198" name="TextBox 819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8199" name="TextBox 8198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5/25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 idx="4294967295"/>
          </p:nvPr>
        </p:nvSpPr>
        <p:spPr>
          <a:xfrm>
            <a:off x="1187450" y="476250"/>
            <a:ext cx="3600450" cy="63817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600"/>
              <a:t>病变位于股骨和腓骨近干骺端,皮质内,不在中心.呈囊性改变,周围见硬化, 骨质无破环.</a:t>
            </a:r>
            <a:br/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</a:t>
            </a:r>
          </a:p>
        </p:txBody>
      </p:sp>
      <p:pic>
        <p:nvPicPr>
          <p:cNvPr id="922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748212" y="0"/>
            <a:ext cx="4297069" cy="692745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92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69096AA6-23F0-433B-9D88-657B549C4673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9224" name="TextBox 922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9225" name="TextBox 9224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6/25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</a:t>
            </a:r>
          </a:p>
        </p:txBody>
      </p:sp>
      <p:pic>
        <p:nvPicPr>
          <p:cNvPr id="1024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962400" y="2133600"/>
            <a:ext cx="2539364" cy="409491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24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024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86CA13A6-19ED-473C-A5EF-DA2D40B90558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0248" name="TextBox 1024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0249" name="TextBox 10248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7/25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72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5181600" y="0"/>
            <a:ext cx="3259734" cy="6736784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600200" y="0"/>
            <a:ext cx="3419957" cy="6839914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127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127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92823C12-9EAE-4A55-A722-9CCD95E100B2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1276" name="TextBox 1127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1277" name="TextBox 1127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8/25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770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 CT</a:t>
            </a:r>
            <a:r>
              <a:rPr>
                <a:latin typeface="Times New Roman" pitchFamily="18" charset="0"/>
              </a:rPr>
              <a:t>表现</a:t>
            </a:r>
            <a:r>
              <a:t> 】</a:t>
            </a:r>
          </a:p>
        </p:txBody>
      </p:sp>
      <p:sp>
        <p:nvSpPr>
          <p:cNvPr id="160771" name=""/>
          <p:cNvSpPr/>
          <p:nvPr/>
        </p:nvSpPr>
        <p:spPr>
          <a:xfrm>
            <a:off x="-1447800" y="2438400"/>
            <a:ext cx="17481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0772" name=""/>
          <p:cNvSpPr/>
          <p:nvPr/>
        </p:nvSpPr>
        <p:spPr>
          <a:xfrm>
            <a:off x="5257800" y="1828800"/>
            <a:ext cx="3581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0773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/>
              <a:t>CT</a:t>
            </a:r>
            <a:r>
              <a:rPr sz="2800">
                <a:latin typeface="Times New Roman" pitchFamily="18" charset="0"/>
              </a:rPr>
              <a:t>上可表现为局部骨皮质缺损呈盆口形或蝶形，内缘有硬化线与髓腔分隔，缺损表面无骨壳亦无连续无变薄骨皮质，且缺损底部可平整或凹凸不平，有突起骨峭或骨性分隔，轴面像观察系自缺损底部硬化线凸起骨峭，类似笔架，称之为“笔架征”。无钙化、碎骨片以及肿瘤软组织块影，无骨膜反应。</a:t>
            </a:r>
            <a:r>
              <a:rPr sz="2800"/>
              <a:t>CT</a:t>
            </a:r>
            <a:r>
              <a:rPr sz="2800">
                <a:latin typeface="Times New Roman" pitchFamily="18" charset="0"/>
              </a:rPr>
              <a:t>避开了影像解剖重合，含有更高分辨率而较平片更有价值。螺旋扫描图像经工作站进行表面遮盖技术、透明技术，可清楚显示病灶处骨皮质不足凹陷。</a:t>
            </a:r>
            <a:r>
              <a:rPr sz="2800"/>
              <a:t> </a:t>
            </a:r>
          </a:p>
        </p:txBody>
      </p:sp>
      <p:sp>
        <p:nvSpPr>
          <p:cNvPr id="16077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077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7FDA33BA-0B70-4F03-AB87-2A5248D4D784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0776" name="TextBox 16077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60777" name="TextBox 16077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9/25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794" name=""/>
          <p:cNvPicPr/>
          <p:nvPr>
            <p:ph type="title" idx="4294967295"/>
          </p:nvPr>
        </p:nvPicPr>
        <p:blipFill>
          <a:blip r:embed="rId2"/>
          <a:stretch>
            <a:fillRect/>
          </a:stretch>
        </p:blipFill>
        <p:spPr>
          <a:xfrm>
            <a:off x="1116012" y="0"/>
            <a:ext cx="7864846" cy="300627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61795" name=""/>
          <p:cNvSpPr/>
          <p:nvPr/>
        </p:nvSpPr>
        <p:spPr>
          <a:xfrm>
            <a:off x="-1447800" y="2438400"/>
            <a:ext cx="17481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1796" name=""/>
          <p:cNvSpPr/>
          <p:nvPr/>
        </p:nvSpPr>
        <p:spPr>
          <a:xfrm>
            <a:off x="5257800" y="1828800"/>
            <a:ext cx="3581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pic>
        <p:nvPicPr>
          <p:cNvPr id="161797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1187450" y="3068638"/>
            <a:ext cx="7691170" cy="3662973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1799" name=""/>
          <p:cNvPicPr/>
          <p:nvPr/>
        </p:nvPicPr>
        <p:blipFill>
          <a:blip r:link="rId4"/>
          <a:stretch>
            <a:fillRect/>
          </a:stretch>
        </p:blipFill>
        <p:spPr>
          <a:xfrm>
            <a:off x="168275" y="46038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1801" name=""/>
          <p:cNvPicPr/>
          <p:nvPr/>
        </p:nvPicPr>
        <p:blipFill>
          <a:blip r:link="rId4"/>
          <a:stretch>
            <a:fillRect/>
          </a:stretch>
        </p:blipFill>
        <p:spPr>
          <a:xfrm>
            <a:off x="168275" y="46038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1803" name=""/>
          <p:cNvPicPr/>
          <p:nvPr/>
        </p:nvPicPr>
        <p:blipFill>
          <a:blip r:link="rId4"/>
          <a:stretch>
            <a:fillRect/>
          </a:stretch>
        </p:blipFill>
        <p:spPr>
          <a:xfrm>
            <a:off x="168275" y="46038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1805" name=""/>
          <p:cNvPicPr/>
          <p:nvPr/>
        </p:nvPicPr>
        <p:blipFill>
          <a:blip r:link="rId4"/>
          <a:stretch>
            <a:fillRect/>
          </a:stretch>
        </p:blipFill>
        <p:spPr>
          <a:xfrm>
            <a:off x="168275" y="46038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1807" name=""/>
          <p:cNvPicPr/>
          <p:nvPr/>
        </p:nvPicPr>
        <p:blipFill>
          <a:blip r:link="rId4"/>
          <a:stretch>
            <a:fillRect/>
          </a:stretch>
        </p:blipFill>
        <p:spPr>
          <a:xfrm>
            <a:off x="168275" y="46038"/>
            <a:ext cx="304800" cy="30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6180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180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BA0C8108-4CE1-48D1-8212-E6490817CFD4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1810" name="TextBox 16180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61811" name="TextBox 161810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10/25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818" name=""/>
          <p:cNvSpPr/>
          <p:nvPr>
            <p:ph type="title" idx="4294967295"/>
          </p:nvPr>
        </p:nvSpPr>
        <p:spPr>
          <a:xfrm>
            <a:off x="12573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【 MRI</a:t>
            </a:r>
            <a:r>
              <a:rPr>
                <a:latin typeface="Times New Roman" pitchFamily="18" charset="0"/>
              </a:rPr>
              <a:t>表现</a:t>
            </a:r>
            <a:r>
              <a:t>】 </a:t>
            </a:r>
          </a:p>
        </p:txBody>
      </p:sp>
      <p:sp>
        <p:nvSpPr>
          <p:cNvPr id="162819" name=""/>
          <p:cNvSpPr/>
          <p:nvPr/>
        </p:nvSpPr>
        <p:spPr>
          <a:xfrm>
            <a:off x="-1447800" y="2438400"/>
            <a:ext cx="17481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2820" name=""/>
          <p:cNvSpPr/>
          <p:nvPr/>
        </p:nvSpPr>
        <p:spPr>
          <a:xfrm>
            <a:off x="5257800" y="1828800"/>
            <a:ext cx="3581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2821" name=""/>
          <p:cNvSpPr/>
          <p:nvPr>
            <p:ph type="body" idx="4294967295"/>
          </p:nvPr>
        </p:nvSpPr>
        <p:spPr>
          <a:xfrm>
            <a:off x="12573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大多数病灶因其它原因作MRI检验时意外发觉。信号有一定特征，多数病灶在T1加权像及T2加权像上均为低信号，反应了内部成熟纤维组织；如细胞成份显著多于胶原纤维，则可在T2加权像上表现为高信号，含铁血黄素T2加权上表现为低信号，硬化边缘信号与骨皮质相同。</a:t>
            </a:r>
          </a:p>
        </p:txBody>
      </p:sp>
      <p:sp>
        <p:nvSpPr>
          <p:cNvPr id="1628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28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4C4EB08F-F37B-49D1-937A-09806380A974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2824" name="TextBox 16282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62825" name="TextBox 162824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11/25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867" name=""/>
          <p:cNvSpPr/>
          <p:nvPr/>
        </p:nvSpPr>
        <p:spPr>
          <a:xfrm>
            <a:off x="-1447800" y="2438400"/>
            <a:ext cx="1748155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sp>
        <p:nvSpPr>
          <p:cNvPr id="164868" name=""/>
          <p:cNvSpPr/>
          <p:nvPr/>
        </p:nvSpPr>
        <p:spPr>
          <a:xfrm>
            <a:off x="5257800" y="1828800"/>
            <a:ext cx="3581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zh-CN" altLang="en-US">
                <a:latin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endParaRPr sz="5400">
              <a:solidFill>
                <a:schemeClr val="bg1"/>
              </a:solidFill>
              <a:ea typeface="隶书" panose="02010509060101010101" pitchFamily="49" charset="-122"/>
            </a:endParaRPr>
          </a:p>
        </p:txBody>
      </p:sp>
      <p:pic>
        <p:nvPicPr>
          <p:cNvPr id="164869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1258888" y="404812"/>
            <a:ext cx="3758153" cy="5973163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64870" name=""/>
          <p:cNvPicPr/>
          <p:nvPr>
            <p:ph type="title" idx="4294967295"/>
          </p:nvPr>
        </p:nvPicPr>
        <p:blipFill>
          <a:blip r:embed="rId3"/>
          <a:stretch>
            <a:fillRect/>
          </a:stretch>
        </p:blipFill>
        <p:spPr>
          <a:xfrm>
            <a:off x="5219700" y="404812"/>
            <a:ext cx="3596932" cy="6063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487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487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566C522C-75F3-4684-ABEC-4E422025F8E2}" type="footer">
              <a:rPr kumimoji="0" sz="1400">
                <a:solidFill>
                  <a:schemeClr val="bg2"/>
                </a:solidFill>
                <a:latin typeface="Arial"/>
              </a:rPr>
              <a:t/>
            </a:fld>
            <a:endParaRPr kumimoji="0" sz="1400">
              <a:solidFill>
                <a:schemeClr val="bg2"/>
              </a:solidFill>
              <a:latin typeface="Arial"/>
            </a:endParaRPr>
          </a:p>
        </p:txBody>
      </p:sp>
      <p:sp>
        <p:nvSpPr>
          <p:cNvPr id="164873" name="TextBox 16487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纤维骨皮质缺损的影像诊断</a:t>
            </a:r>
          </a:p>
        </p:txBody>
      </p:sp>
      <p:sp>
        <p:nvSpPr>
          <p:cNvPr id="164874" name="TextBox 164873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12/25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https://d.book118.com/328056114077006022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都市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主题">
      <a:majorFont>
        <a:latin typeface="Calibri Light"/>
        <a:ea typeface="宋体" charset="-122"/>
        <a:cs typeface="Arial"/>
      </a:majorFont>
      <a:minorFont>
        <a:latin typeface="Calibri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Times New Roman</vt:lpstr>
      <vt:lpstr>Wingdings</vt:lpstr>
      <vt:lpstr>隶书</vt:lpstr>
      <vt:lpstr>Office Theme</vt:lpstr>
      <vt:lpstr>纤维骨皮质缺损影像诊疗</vt:lpstr>
      <vt:lpstr>【概述】</vt:lpstr>
      <vt:lpstr>【好发部位】</vt:lpstr>
      <vt:lpstr>【临床表现】</vt:lpstr>
      <vt:lpstr>【 X线表现】</vt:lpstr>
      <vt:lpstr>病变位于股骨和腓骨近干骺端,皮质内,不在中心.呈囊性改变,周围见硬化, 骨质无破环.</vt:lpstr>
      <vt:lpstr>PowerPoint Presentation</vt:lpstr>
      <vt:lpstr>PowerPoint Presentation</vt:lpstr>
      <vt:lpstr>【 CT表现 】</vt:lpstr>
      <vt:lpstr>PowerPoint Presentation</vt:lpstr>
      <vt:lpstr>【 MRI表现】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2024-08-28T19:05:54.157</cp:lastPrinted>
  <dcterms:created xsi:type="dcterms:W3CDTF">2024-08-28T11:05:54Z</dcterms:created>
  <dcterms:modified xsi:type="dcterms:W3CDTF">2024-08-28T11:05:55Z</dcterms:modified>
</cp:coreProperties>
</file>