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42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84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84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6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image" Target="../media/image1.png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tags" Target="../tags/tag43.xml" /><Relationship Id="rId18" Type="http://schemas.openxmlformats.org/officeDocument/2006/relationships/tags" Target="../tags/tag44.xml" /><Relationship Id="rId19" Type="http://schemas.openxmlformats.org/officeDocument/2006/relationships/tags" Target="../tags/tag45.xml" /><Relationship Id="rId2" Type="http://schemas.openxmlformats.org/officeDocument/2006/relationships/tags" Target="../tags/tag28.xml" /><Relationship Id="rId20" Type="http://schemas.openxmlformats.org/officeDocument/2006/relationships/tags" Target="../tags/tag46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ags" Target="../tags/tag65.xml" /><Relationship Id="rId2" Type="http://schemas.openxmlformats.org/officeDocument/2006/relationships/tags" Target="../tags/tag48.xml" /><Relationship Id="rId20" Type="http://schemas.openxmlformats.org/officeDocument/2006/relationships/tags" Target="../tags/tag66.xml" /><Relationship Id="rId21" Type="http://schemas.openxmlformats.org/officeDocument/2006/relationships/image" Target="../media/image2.png" /><Relationship Id="rId22" Type="http://schemas.openxmlformats.org/officeDocument/2006/relationships/tags" Target="../tags/tag67.xml" /><Relationship Id="rId23" Type="http://schemas.openxmlformats.org/officeDocument/2006/relationships/tags" Target="../tags/tag68.xml" /><Relationship Id="rId24" Type="http://schemas.openxmlformats.org/officeDocument/2006/relationships/tags" Target="../tags/tag69.xml" /><Relationship Id="rId25" Type="http://schemas.openxmlformats.org/officeDocument/2006/relationships/tags" Target="../tags/tag70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tags" Target="../tags/tag88.xml" /><Relationship Id="rId19" Type="http://schemas.openxmlformats.org/officeDocument/2006/relationships/image" Target="../media/image2.png" /><Relationship Id="rId2" Type="http://schemas.openxmlformats.org/officeDocument/2006/relationships/tags" Target="../tags/tag72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image" Target="../media/image1.png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2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48AA9-B0BD-4864-84B6-65DABEF51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28E77-CA7A-4787-9F57-2526B0205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240E4-CCB2-49FF-9113-D38ECC554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EE32B-F7D3-422D-97A9-60D9CEED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C58F0-4E42-44A2-B34D-F1F9DD3BA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6F0000-9754-4587-907B-F9362B499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AB4F0-54A7-4B71-9AD0-384505CC9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96619-6FE1-4262-96DF-78D7AA02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10F96-1CDD-4162-9686-D4317F61B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3FFA4-5D67-4206-A707-954C381E3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003B8-416A-4106-BB58-512EE3D6E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98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0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2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4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8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0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2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4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6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2" name="矩形 2248"/>
          <p:cNvSpPr/>
          <p:nvPr>
            <p:custDataLst>
              <p:tags r:id="rId14"/>
            </p:custDataLst>
          </p:nvPr>
        </p:nvSpPr>
        <p:spPr>
          <a:xfrm>
            <a:off x="875030" y="5120640"/>
            <a:ext cx="258572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4" name="署名"/>
          <p:cNvSpPr txBox="1">
            <a:spLocks noGrp="1"/>
          </p:cNvSpPr>
          <p:nvPr>
            <p:ph type="body" idx="14"/>
            <p:custDataLst>
              <p:tags r:id="rId15"/>
            </p:custDataLst>
          </p:nvPr>
        </p:nvSpPr>
        <p:spPr>
          <a:xfrm>
            <a:off x="875030" y="5135880"/>
            <a:ext cx="258572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3" hasCustomPrompt="1"/>
            <p:custDataLst>
              <p:tags r:id="rId16"/>
            </p:custDataLst>
          </p:nvPr>
        </p:nvSpPr>
        <p:spPr>
          <a:xfrm>
            <a:off x="962660" y="3249930"/>
            <a:ext cx="4175760" cy="11525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strike="noStrike" kern="0" cap="none" spc="1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9" hasCustomPrompt="1"/>
            <p:custDataLst>
              <p:tags r:id="rId17"/>
            </p:custDataLst>
          </p:nvPr>
        </p:nvSpPr>
        <p:spPr>
          <a:xfrm>
            <a:off x="962660" y="1246505"/>
            <a:ext cx="11229340" cy="13569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30" name="任意多边形: 形状 8"/>
          <p:cNvSpPr/>
          <p:nvPr>
            <p:custDataLst>
              <p:tags r:id="rId18"/>
            </p:custDataLst>
          </p:nvPr>
        </p:nvSpPr>
        <p:spPr>
          <a:xfrm>
            <a:off x="0" y="0"/>
            <a:ext cx="12192000" cy="1548130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732" name="矩形 7"/>
          <p:cNvSpPr/>
          <p:nvPr>
            <p:custDataLst>
              <p:tags r:id="rId19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4" name="椭圆 21"/>
          <p:cNvSpPr/>
          <p:nvPr>
            <p:custDataLst>
              <p:tags r:id="rId20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椭圆 22"/>
          <p:cNvSpPr/>
          <p:nvPr>
            <p:custDataLst>
              <p:tags r:id="rId21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2266"/>
          <p:cNvCxnSpPr/>
          <p:nvPr>
            <p:custDataLst>
              <p:tags r:id="rId22"/>
            </p:custDataLst>
          </p:nvPr>
        </p:nvCxnSpPr>
        <p:spPr>
          <a:xfrm>
            <a:off x="1002665" y="4638040"/>
            <a:ext cx="441325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6" descr="资源 2@4x-8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rcRect r="-524"/>
          <a:stretch>
            <a:fillRect/>
          </a:stretch>
        </p:blipFill>
        <p:spPr>
          <a:xfrm>
            <a:off x="4638675" y="3102610"/>
            <a:ext cx="7567295" cy="3547745"/>
          </a:xfrm>
          <a:prstGeom prst="rect">
            <a:avLst/>
          </a:prstGeom>
        </p:spPr>
      </p:pic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6" name="矩形 18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0" name="矩形 19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6" name="矩形 2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8" name="矩形 21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28040" y="1490345"/>
            <a:ext cx="1052830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673080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椭圆 7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8" name="矩形 1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8" hasCustomPrompt="1"/>
            <p:custDataLst>
              <p:tags r:id="rId14"/>
            </p:custDataLst>
          </p:nvPr>
        </p:nvSpPr>
        <p:spPr>
          <a:xfrm>
            <a:off x="922655" y="2357120"/>
            <a:ext cx="1844675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100" normalizeH="0" baseline="0" noProof="1">
                <a:solidFill>
                  <a:schemeClr val="accent3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dist"/>
            <a:r>
              <a:rPr>
                <a:sym typeface="+mn-ea"/>
              </a:rPr>
              <a:t>编辑副标题</a:t>
            </a:r>
          </a:p>
        </p:txBody>
      </p:sp>
      <p:sp>
        <p:nvSpPr>
          <p:cNvPr id="1048812" name="标题"/>
          <p:cNvSpPr txBox="1">
            <a:spLocks noGrp="1"/>
          </p:cNvSpPr>
          <p:nvPr>
            <p:ph type="title" idx="7" hasCustomPrompt="1"/>
            <p:custDataLst>
              <p:tags r:id="rId15"/>
            </p:custDataLst>
          </p:nvPr>
        </p:nvSpPr>
        <p:spPr>
          <a:xfrm>
            <a:off x="827405" y="840105"/>
            <a:ext cx="5486400" cy="13512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1048814" name="任意多边形: 形状 8"/>
          <p:cNvSpPr/>
          <p:nvPr>
            <p:custDataLst>
              <p:tags r:id="rId16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16" name="矩形 5"/>
          <p:cNvSpPr/>
          <p:nvPr>
            <p:custDataLst>
              <p:tags r:id="rId17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8" name="椭圆 21"/>
          <p:cNvSpPr/>
          <p:nvPr>
            <p:custDataLst>
              <p:tags r:id="rId18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20" name="椭圆 22"/>
          <p:cNvSpPr/>
          <p:nvPr>
            <p:custDataLst>
              <p:tags r:id="rId19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1" name="直接连接符 2266"/>
          <p:cNvCxnSpPr/>
          <p:nvPr>
            <p:custDataLst>
              <p:tags r:id="rId20"/>
            </p:custDataLst>
          </p:nvPr>
        </p:nvCxnSpPr>
        <p:spPr>
          <a:xfrm>
            <a:off x="949510" y="2211802"/>
            <a:ext cx="441064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7" descr="资源 3@4x-8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471410" y="1167130"/>
            <a:ext cx="3862070" cy="2467610"/>
          </a:xfrm>
          <a:prstGeom prst="rect">
            <a:avLst/>
          </a:prstGeom>
        </p:spPr>
      </p:pic>
      <p:sp>
        <p:nvSpPr>
          <p:cNvPr id="1048822" name="日期占位符 2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3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4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矩形 13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0" name="矩形 12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2" name="矩形 14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4" name="矩形 15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6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8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0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2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8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0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2" name="矩形 18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4" name="任意多边形: 形状 8"/>
          <p:cNvSpPr/>
          <p:nvPr>
            <p:custDataLst>
              <p:tags r:id="rId14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56" name="椭圆 21"/>
          <p:cNvSpPr/>
          <p:nvPr>
            <p:custDataLst>
              <p:tags r:id="rId15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8" name="椭圆 22"/>
          <p:cNvSpPr/>
          <p:nvPr>
            <p:custDataLst>
              <p:tags r:id="rId16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60" name="节编号"/>
          <p:cNvSpPr txBox="1">
            <a:spLocks noGrp="1"/>
          </p:cNvSpPr>
          <p:nvPr>
            <p:ph type="body" idx="5" hasCustomPrompt="1"/>
            <p:custDataLst>
              <p:tags r:id="rId17"/>
            </p:custDataLst>
          </p:nvPr>
        </p:nvSpPr>
        <p:spPr>
          <a:xfrm>
            <a:off x="871220" y="1838325"/>
            <a:ext cx="8157210" cy="12731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编辑节编号</a:t>
            </a:r>
          </a:p>
        </p:txBody>
      </p:sp>
      <p:sp>
        <p:nvSpPr>
          <p:cNvPr id="1048862" name="标题"/>
          <p:cNvSpPr txBox="1">
            <a:spLocks noGrp="1"/>
          </p:cNvSpPr>
          <p:nvPr>
            <p:ph type="title" idx="4" hasCustomPrompt="1"/>
            <p:custDataLst>
              <p:tags r:id="rId18"/>
            </p:custDataLst>
          </p:nvPr>
        </p:nvSpPr>
        <p:spPr>
          <a:xfrm>
            <a:off x="871220" y="3528695"/>
            <a:ext cx="5754370" cy="24803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pic>
        <p:nvPicPr>
          <p:cNvPr id="2097157" name="图片 8" descr="资源 3@4x-8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6110605" y="2806065"/>
            <a:ext cx="6081395" cy="3886200"/>
          </a:xfrm>
          <a:prstGeom prst="rect">
            <a:avLst/>
          </a:prstGeom>
        </p:spPr>
      </p:pic>
      <p:cxnSp>
        <p:nvCxnSpPr>
          <p:cNvPr id="3145733" name="直接连接符 6"/>
          <p:cNvCxnSpPr/>
          <p:nvPr>
            <p:custDataLst>
              <p:tags r:id="rId21"/>
            </p:custDataLst>
          </p:nvPr>
        </p:nvCxnSpPr>
        <p:spPr>
          <a:xfrm>
            <a:off x="949510" y="3259552"/>
            <a:ext cx="441064" cy="0"/>
          </a:xfrm>
          <a:prstGeom prst="line">
            <a:avLst/>
          </a:prstGeom>
          <a:ln w="5715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矩形 7"/>
          <p:cNvSpPr/>
          <p:nvPr>
            <p:custDataLst>
              <p:tags r:id="rId22"/>
            </p:custDataLst>
          </p:nvPr>
        </p:nvSpPr>
        <p:spPr>
          <a:xfrm>
            <a:off x="635" y="6692265"/>
            <a:ext cx="12191365" cy="16573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8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0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矩形 18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4" name="矩形 17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6" name="矩形 1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8" name="矩形 13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0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2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4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6" name="矩形 2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8" name="矩形 23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0" name="矩形 24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2" name="矩形 25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4" name="矩形 3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6" name="矩形 33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8" name="正文"/>
          <p:cNvSpPr txBox="1">
            <a:spLocks noGrp="1"/>
          </p:cNvSpPr>
          <p:nvPr>
            <p:ph idx="5"/>
            <p:custDataLst>
              <p:tags r:id="rId14"/>
            </p:custDataLst>
          </p:nvPr>
        </p:nvSpPr>
        <p:spPr>
          <a:xfrm>
            <a:off x="6406515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900" name="正文"/>
          <p:cNvSpPr txBox="1">
            <a:spLocks noGrp="1"/>
          </p:cNvSpPr>
          <p:nvPr>
            <p:ph idx="4"/>
            <p:custDataLst>
              <p:tags r:id="rId15"/>
            </p:custDataLst>
          </p:nvPr>
        </p:nvSpPr>
        <p:spPr>
          <a:xfrm>
            <a:off x="873760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902" name="标题"/>
          <p:cNvSpPr txBox="1">
            <a:spLocks noGrp="1"/>
          </p:cNvSpPr>
          <p:nvPr>
            <p:ph type="title" idx="3"/>
            <p:custDataLst>
              <p:tags r:id="rId16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04" name="椭圆 14"/>
          <p:cNvSpPr/>
          <p:nvPr>
            <p:custDataLst>
              <p:tags r:id="rId17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6" name="椭圆 22"/>
          <p:cNvSpPr/>
          <p:nvPr>
            <p:custDataLst>
              <p:tags r:id="rId18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8" name="日期占位符 4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5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6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矩形 22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6" name="矩形 21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8" name="矩形 20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0" name="矩形 1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2" name="矩形 1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4" name="矩形 17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6" name="矩形 16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8" name="矩形 2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0" name="矩形 25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2" name="矩形 30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4" name="矩形 3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6" name="矩形 3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8" name="矩形 36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40" name="正文"/>
          <p:cNvSpPr txBox="1">
            <a:spLocks noGrp="1"/>
          </p:cNvSpPr>
          <p:nvPr>
            <p:ph idx="7"/>
            <p:custDataLst>
              <p:tags r:id="rId14"/>
            </p:custDataLst>
          </p:nvPr>
        </p:nvSpPr>
        <p:spPr>
          <a:xfrm>
            <a:off x="624205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942" name="标题"/>
          <p:cNvSpPr txBox="1">
            <a:spLocks noGrp="1"/>
          </p:cNvSpPr>
          <p:nvPr>
            <p:ph type="title" idx="6"/>
            <p:custDataLst>
              <p:tags r:id="rId15"/>
            </p:custDataLst>
          </p:nvPr>
        </p:nvSpPr>
        <p:spPr>
          <a:xfrm>
            <a:off x="624205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44" name="正文"/>
          <p:cNvSpPr txBox="1">
            <a:spLocks noGrp="1"/>
          </p:cNvSpPr>
          <p:nvPr>
            <p:ph idx="5"/>
            <p:custDataLst>
              <p:tags r:id="rId16"/>
            </p:custDataLst>
          </p:nvPr>
        </p:nvSpPr>
        <p:spPr>
          <a:xfrm>
            <a:off x="85598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946" name="标题"/>
          <p:cNvSpPr txBox="1">
            <a:spLocks noGrp="1"/>
          </p:cNvSpPr>
          <p:nvPr>
            <p:ph type="title" idx="4"/>
            <p:custDataLst>
              <p:tags r:id="rId17"/>
            </p:custDataLst>
          </p:nvPr>
        </p:nvSpPr>
        <p:spPr>
          <a:xfrm>
            <a:off x="85598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48" name="标题"/>
          <p:cNvSpPr txBox="1">
            <a:spLocks noGrp="1"/>
          </p:cNvSpPr>
          <p:nvPr>
            <p:ph type="title" idx="3"/>
            <p:custDataLst>
              <p:tags r:id="rId18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50" name="椭圆 14"/>
          <p:cNvSpPr/>
          <p:nvPr>
            <p:custDataLst>
              <p:tags r:id="rId19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2" name="椭圆 22"/>
          <p:cNvSpPr/>
          <p:nvPr>
            <p:custDataLst>
              <p:tags r:id="rId20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4" name="日期占位符 6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7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8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16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2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4" name="矩形 7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6" name="矩形 8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8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2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4" name="矩形 13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6" name="矩形 1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8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0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2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4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6" name="标题"/>
          <p:cNvSpPr txBox="1">
            <a:spLocks noGrp="1"/>
          </p:cNvSpPr>
          <p:nvPr>
            <p:ph type="title" idx="3"/>
            <p:custDataLst>
              <p:tags r:id="rId14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88" name="椭圆 5"/>
          <p:cNvSpPr/>
          <p:nvPr>
            <p:custDataLst>
              <p:tags r:id="rId1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0" name="椭圆 22"/>
          <p:cNvSpPr/>
          <p:nvPr>
            <p:custDataLst>
              <p:tags r:id="rId1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2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96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矩形 30"/>
          <p:cNvSpPr/>
          <p:nvPr>
            <p:custDataLst>
              <p:tags r:id="rId1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0" name="矩形 25"/>
          <p:cNvSpPr/>
          <p:nvPr>
            <p:custDataLst>
              <p:tags r:id="rId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2" name="矩形 24"/>
          <p:cNvSpPr/>
          <p:nvPr>
            <p:custDataLst>
              <p:tags r:id="rId3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4" name="矩形 23"/>
          <p:cNvSpPr/>
          <p:nvPr>
            <p:custDataLst>
              <p:tags r:id="rId4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6" name="矩形 22"/>
          <p:cNvSpPr/>
          <p:nvPr>
            <p:custDataLst>
              <p:tags r:id="rId5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8" name="矩形 14"/>
          <p:cNvSpPr/>
          <p:nvPr>
            <p:custDataLst>
              <p:tags r:id="rId6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0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4" name="矩形 11"/>
          <p:cNvSpPr/>
          <p:nvPr>
            <p:custDataLst>
              <p:tags r:id="rId9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6" name="矩形 10"/>
          <p:cNvSpPr/>
          <p:nvPr>
            <p:custDataLst>
              <p:tags r:id="rId10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8" name="矩形 9"/>
          <p:cNvSpPr/>
          <p:nvPr>
            <p:custDataLst>
              <p:tags r:id="rId11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0" name="矩形 16"/>
          <p:cNvSpPr/>
          <p:nvPr>
            <p:custDataLst>
              <p:tags r:id="rId1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2" name="矩形 17"/>
          <p:cNvSpPr/>
          <p:nvPr>
            <p:custDataLst>
              <p:tags r:id="rId13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4" name="日期占位符 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6" name="页脚占位符 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28" name="灯片编号占位符 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2" name="矩形 16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4" name="矩形 9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6" name="矩形 10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8" name="矩形 11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0" name="矩形 12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2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4" name="矩形 1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6" name="矩形 2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8" name="矩形 23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0" name="矩形 24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2" name="矩形 25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4" name="矩形 3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6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45820" y="491490"/>
            <a:ext cx="10500360" cy="576516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9058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0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62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矩形 15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6" name="矩形 14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0" name="矩形 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2" name="矩形 7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4" name="矩形 8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6" name="矩形 10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8" name="矩形 11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0" name="矩形 1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2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4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6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8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90" name="副标题"/>
          <p:cNvSpPr txBox="1">
            <a:spLocks noGrp="1"/>
          </p:cNvSpPr>
          <p:nvPr>
            <p:ph type="body" idx="4" hasCustomPrompt="1"/>
            <p:custDataLst>
              <p:tags r:id="rId14"/>
            </p:custDataLst>
          </p:nvPr>
        </p:nvSpPr>
        <p:spPr>
          <a:xfrm>
            <a:off x="802640" y="994410"/>
            <a:ext cx="10481945" cy="4927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accent3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909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586085" cy="654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094" name="椭圆 20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8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00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02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8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0" name="矩形 2248"/>
          <p:cNvSpPr/>
          <p:nvPr>
            <p:custDataLst>
              <p:tags r:id="rId14"/>
            </p:custDataLst>
          </p:nvPr>
        </p:nvSpPr>
        <p:spPr>
          <a:xfrm>
            <a:off x="4570095" y="2708275"/>
            <a:ext cx="305181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2" name="署名"/>
          <p:cNvSpPr txBox="1">
            <a:spLocks noGrp="1"/>
          </p:cNvSpPr>
          <p:nvPr>
            <p:ph type="body" idx="7"/>
            <p:custDataLst>
              <p:tags r:id="rId15"/>
            </p:custDataLst>
          </p:nvPr>
        </p:nvSpPr>
        <p:spPr>
          <a:xfrm>
            <a:off x="4570095" y="2723515"/>
            <a:ext cx="30518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</a:p>
        </p:txBody>
      </p:sp>
      <p:pic>
        <p:nvPicPr>
          <p:cNvPr id="2097159" name="图片 9" descr="资源 2@4x-8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rcRect r="-524"/>
          <a:stretch>
            <a:fillRect/>
          </a:stretch>
        </p:blipFill>
        <p:spPr>
          <a:xfrm>
            <a:off x="2908300" y="3583940"/>
            <a:ext cx="6557645" cy="3074035"/>
          </a:xfrm>
          <a:prstGeom prst="rect">
            <a:avLst/>
          </a:prstGeom>
        </p:spPr>
      </p:pic>
      <p:sp>
        <p:nvSpPr>
          <p:cNvPr id="1049134" name="标题"/>
          <p:cNvSpPr txBox="1">
            <a:spLocks noGrp="1"/>
          </p:cNvSpPr>
          <p:nvPr>
            <p:ph type="title" idx="5" hasCustomPrompt="1"/>
            <p:custDataLst>
              <p:tags r:id="rId18"/>
            </p:custDataLst>
          </p:nvPr>
        </p:nvSpPr>
        <p:spPr>
          <a:xfrm>
            <a:off x="802640" y="1271905"/>
            <a:ext cx="10587355" cy="12141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1" i="0" u="none" strike="noStrike" kern="0" cap="none" spc="6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9136" name="任意多边形: 形状 8"/>
          <p:cNvSpPr/>
          <p:nvPr>
            <p:custDataLst>
              <p:tags r:id="rId19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9138" name="矩形 6"/>
          <p:cNvSpPr/>
          <p:nvPr>
            <p:custDataLst>
              <p:tags r:id="rId20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0" name="椭圆 21"/>
          <p:cNvSpPr/>
          <p:nvPr>
            <p:custDataLst>
              <p:tags r:id="rId21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2" name="椭圆 22"/>
          <p:cNvSpPr/>
          <p:nvPr>
            <p:custDataLst>
              <p:tags r:id="rId22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4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46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48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53.xml" /><Relationship Id="rId31" Type="http://schemas.openxmlformats.org/officeDocument/2006/relationships/tags" Target="../tags/tag254.xml" /><Relationship Id="rId32" Type="http://schemas.openxmlformats.org/officeDocument/2006/relationships/tags" Target="../tags/tag255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6"/>
          <p:cNvSpPr/>
          <p:nvPr>
            <p:custDataLst>
              <p:tags r:id="rId12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56" name="矩形 9"/>
          <p:cNvSpPr/>
          <p:nvPr>
            <p:custDataLst>
              <p:tags r:id="rId13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58" name="矩形 7"/>
          <p:cNvSpPr/>
          <p:nvPr>
            <p:custDataLst>
              <p:tags r:id="rId14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60" name="矩形 8"/>
          <p:cNvSpPr/>
          <p:nvPr>
            <p:custDataLst>
              <p:tags r:id="rId15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62" name="矩形 10"/>
          <p:cNvSpPr/>
          <p:nvPr>
            <p:custDataLst>
              <p:tags r:id="rId16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64" name="矩形 11"/>
          <p:cNvSpPr/>
          <p:nvPr>
            <p:custDataLst>
              <p:tags r:id="rId17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66" name="矩形 12"/>
          <p:cNvSpPr/>
          <p:nvPr>
            <p:custDataLst>
              <p:tags r:id="rId18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68" name="矩形 13"/>
          <p:cNvSpPr/>
          <p:nvPr>
            <p:custDataLst>
              <p:tags r:id="rId19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0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72" name="矩形 22"/>
          <p:cNvSpPr/>
          <p:nvPr>
            <p:custDataLst>
              <p:tags r:id="rId21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74" name="矩形 23"/>
          <p:cNvSpPr/>
          <p:nvPr>
            <p:custDataLst>
              <p:tags r:id="rId22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76" name="矩形 24"/>
          <p:cNvSpPr/>
          <p:nvPr>
            <p:custDataLst>
              <p:tags r:id="rId23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78" name="矩形 25"/>
          <p:cNvSpPr/>
          <p:nvPr>
            <p:custDataLst>
              <p:tags r:id="rId24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80" name="椭圆 17"/>
          <p:cNvSpPr/>
          <p:nvPr>
            <p:custDataLst>
              <p:tags r:id="rId2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82" name="椭圆 22"/>
          <p:cNvSpPr/>
          <p:nvPr>
            <p:custDataLst>
              <p:tags r:id="rId2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 panose="00000500000000000000" charset="-122"/>
              <a:ea typeface="MiSans" panose="00000500000000000000" charset="-122"/>
              <a:cs typeface="MiSans" panose="00000500000000000000" charset="-122"/>
            </a:endParaRPr>
          </a:p>
        </p:txBody>
      </p:sp>
      <p:sp>
        <p:nvSpPr>
          <p:cNvPr id="1048684" name="日期占位符 19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20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灯片编号占位符 21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标题占位符 1"/>
          <p:cNvSpPr>
            <a:spLocks noGrp="1"/>
          </p:cNvSpPr>
          <p:nvPr>
            <p:ph type="title"/>
            <p:custDataLst>
              <p:tags r:id="rId30"/>
            </p:custDataLst>
          </p:nvPr>
        </p:nvSpPr>
        <p:spPr>
          <a:xfrm>
            <a:off x="838200" y="365126"/>
            <a:ext cx="10515600" cy="544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92" name="文本占位符 2"/>
          <p:cNvSpPr>
            <a:spLocks noGrp="1"/>
          </p:cNvSpPr>
          <p:nvPr>
            <p:ph type="body" idx="1"/>
            <p:custDataLst>
              <p:tags r:id="rId31"/>
            </p:custDataLst>
          </p:nvPr>
        </p:nvSpPr>
        <p:spPr>
          <a:xfrm>
            <a:off x="838200" y="1030941"/>
            <a:ext cx="10515600" cy="51460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4" name="KSO_TEMPLATE" hidden="1"/>
          <p:cNvSpPr/>
          <p:nvPr userDrawn="1">
            <p:custDataLst>
              <p:tags r:id="rId3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400" b="1" i="0" u="none" strike="noStrike" kern="1200" cap="none" spc="300" normalizeH="0" baseline="0" smtClean="0">
          <a:ln>
            <a:solidFill>
              <a:schemeClr val="accent1">
                <a:alpha val="60000"/>
              </a:schemeClr>
            </a:solidFill>
            <a:prstDash val="solid"/>
          </a:ln>
          <a:solidFill>
            <a:schemeClr val="accent5"/>
          </a:solidFill>
          <a:effectLst>
            <a:outerShdw dist="88900" dir="2700000" algn="tl" rotWithShape="0">
              <a:schemeClr val="accent1">
                <a:alpha val="100000"/>
              </a:schemeClr>
            </a:out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22" Type="http://schemas.openxmlformats.org/officeDocument/2006/relationships/tags" Target="../tags/tag279.xml" /><Relationship Id="rId23" Type="http://schemas.openxmlformats.org/officeDocument/2006/relationships/tags" Target="../tags/tag280.xml" /><Relationship Id="rId24" Type="http://schemas.openxmlformats.org/officeDocument/2006/relationships/tags" Target="../tags/tag281.xml" /><Relationship Id="rId25" Type="http://schemas.openxmlformats.org/officeDocument/2006/relationships/tags" Target="../tags/tag282.xml" /><Relationship Id="rId26" Type="http://schemas.openxmlformats.org/officeDocument/2006/relationships/tags" Target="../tags/tag283.xml" /><Relationship Id="rId27" Type="http://schemas.openxmlformats.org/officeDocument/2006/relationships/tags" Target="../tags/tag284.xml" /><Relationship Id="rId28" Type="http://schemas.openxmlformats.org/officeDocument/2006/relationships/tags" Target="../tags/tag285.xml" /><Relationship Id="rId29" Type="http://schemas.openxmlformats.org/officeDocument/2006/relationships/tags" Target="../tags/tag286.xml" /><Relationship Id="rId3" Type="http://schemas.openxmlformats.org/officeDocument/2006/relationships/tags" Target="../tags/tag260.xml" /><Relationship Id="rId30" Type="http://schemas.openxmlformats.org/officeDocument/2006/relationships/tags" Target="../tags/tag287.xml" /><Relationship Id="rId31" Type="http://schemas.openxmlformats.org/officeDocument/2006/relationships/tags" Target="../tags/tag288.xml" /><Relationship Id="rId32" Type="http://schemas.openxmlformats.org/officeDocument/2006/relationships/tags" Target="../tags/tag289.xml" /><Relationship Id="rId33" Type="http://schemas.openxmlformats.org/officeDocument/2006/relationships/tags" Target="../tags/tag290.xml" /><Relationship Id="rId34" Type="http://schemas.openxmlformats.org/officeDocument/2006/relationships/tags" Target="../tags/tag291.xml" /><Relationship Id="rId35" Type="http://schemas.openxmlformats.org/officeDocument/2006/relationships/tags" Target="../tags/tag292.xml" /><Relationship Id="rId36" Type="http://schemas.openxmlformats.org/officeDocument/2006/relationships/tags" Target="../tags/tag293.xml" /><Relationship Id="rId37" Type="http://schemas.openxmlformats.org/officeDocument/2006/relationships/tags" Target="../tags/tag294.xml" /><Relationship Id="rId38" Type="http://schemas.openxmlformats.org/officeDocument/2006/relationships/tags" Target="../tags/tag295.xml" /><Relationship Id="rId39" Type="http://schemas.openxmlformats.org/officeDocument/2006/relationships/tags" Target="../tags/tag296.xml" /><Relationship Id="rId4" Type="http://schemas.openxmlformats.org/officeDocument/2006/relationships/tags" Target="../tags/tag261.xml" /><Relationship Id="rId40" Type="http://schemas.openxmlformats.org/officeDocument/2006/relationships/tags" Target="../tags/tag297.xml" /><Relationship Id="rId41" Type="http://schemas.openxmlformats.org/officeDocument/2006/relationships/tags" Target="../tags/tag298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tags" Target="../tags/tag3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14" Type="http://schemas.openxmlformats.org/officeDocument/2006/relationships/tags" Target="../tags/tag321.xml" /><Relationship Id="rId15" Type="http://schemas.openxmlformats.org/officeDocument/2006/relationships/tags" Target="../tags/tag322.xml" /><Relationship Id="rId16" Type="http://schemas.openxmlformats.org/officeDocument/2006/relationships/tags" Target="../tags/tag323.xml" /><Relationship Id="rId17" Type="http://schemas.openxmlformats.org/officeDocument/2006/relationships/tags" Target="../tags/tag324.xml" /><Relationship Id="rId18" Type="http://schemas.openxmlformats.org/officeDocument/2006/relationships/tags" Target="../tags/tag325.xml" /><Relationship Id="rId19" Type="http://schemas.openxmlformats.org/officeDocument/2006/relationships/tags" Target="../tags/tag326.xml" /><Relationship Id="rId2" Type="http://schemas.openxmlformats.org/officeDocument/2006/relationships/tags" Target="../tags/tag309.xml" /><Relationship Id="rId20" Type="http://schemas.openxmlformats.org/officeDocument/2006/relationships/tags" Target="../tags/tag327.xml" /><Relationship Id="rId21" Type="http://schemas.openxmlformats.org/officeDocument/2006/relationships/tags" Target="../tags/tag328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37.xml" /><Relationship Id="rId3" Type="http://schemas.openxmlformats.org/officeDocument/2006/relationships/tags" Target="../tags/tag338.xml" /><Relationship Id="rId4" Type="http://schemas.openxmlformats.org/officeDocument/2006/relationships/tags" Target="../tags/tag3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12" Type="http://schemas.openxmlformats.org/officeDocument/2006/relationships/tags" Target="../tags/tag354.xml" /><Relationship Id="rId13" Type="http://schemas.openxmlformats.org/officeDocument/2006/relationships/tags" Target="../tags/tag355.xml" /><Relationship Id="rId14" Type="http://schemas.openxmlformats.org/officeDocument/2006/relationships/tags" Target="../tags/tag356.xml" /><Relationship Id="rId15" Type="http://schemas.openxmlformats.org/officeDocument/2006/relationships/tags" Target="../tags/tag357.xml" /><Relationship Id="rId16" Type="http://schemas.openxmlformats.org/officeDocument/2006/relationships/tags" Target="../tags/tag358.xml" /><Relationship Id="rId17" Type="http://schemas.openxmlformats.org/officeDocument/2006/relationships/tags" Target="../tags/tag359.xml" /><Relationship Id="rId18" Type="http://schemas.openxmlformats.org/officeDocument/2006/relationships/tags" Target="../tags/tag360.xml" /><Relationship Id="rId19" Type="http://schemas.openxmlformats.org/officeDocument/2006/relationships/tags" Target="../tags/tag361.xml" /><Relationship Id="rId2" Type="http://schemas.openxmlformats.org/officeDocument/2006/relationships/tags" Target="../tags/tag344.xml" /><Relationship Id="rId20" Type="http://schemas.openxmlformats.org/officeDocument/2006/relationships/tags" Target="../tags/tag362.xml" /><Relationship Id="rId21" Type="http://schemas.openxmlformats.org/officeDocument/2006/relationships/tags" Target="../tags/tag363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tags" Target="../tags/tag348.xml" /><Relationship Id="rId7" Type="http://schemas.openxmlformats.org/officeDocument/2006/relationships/tags" Target="../tags/tag349.xml" /><Relationship Id="rId8" Type="http://schemas.openxmlformats.org/officeDocument/2006/relationships/tags" Target="../tags/tag350.xml" /><Relationship Id="rId9" Type="http://schemas.openxmlformats.org/officeDocument/2006/relationships/tags" Target="../tags/tag3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2.xml" /><Relationship Id="rId11" Type="http://schemas.openxmlformats.org/officeDocument/2006/relationships/tags" Target="../tags/tag373.xml" /><Relationship Id="rId12" Type="http://schemas.openxmlformats.org/officeDocument/2006/relationships/tags" Target="../tags/tag374.xml" /><Relationship Id="rId13" Type="http://schemas.openxmlformats.org/officeDocument/2006/relationships/tags" Target="../tags/tag375.xml" /><Relationship Id="rId2" Type="http://schemas.openxmlformats.org/officeDocument/2006/relationships/tags" Target="../tags/tag364.xml" /><Relationship Id="rId3" Type="http://schemas.openxmlformats.org/officeDocument/2006/relationships/tags" Target="../tags/tag365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tags" Target="../tags/tag368.xml" /><Relationship Id="rId7" Type="http://schemas.openxmlformats.org/officeDocument/2006/relationships/tags" Target="../tags/tag369.xml" /><Relationship Id="rId8" Type="http://schemas.openxmlformats.org/officeDocument/2006/relationships/tags" Target="../tags/tag370.xml" /><Relationship Id="rId9" Type="http://schemas.openxmlformats.org/officeDocument/2006/relationships/tags" Target="../tags/tag3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94.xml" /><Relationship Id="rId3" Type="http://schemas.openxmlformats.org/officeDocument/2006/relationships/tags" Target="../tags/tag395.xml" /><Relationship Id="rId4" Type="http://schemas.openxmlformats.org/officeDocument/2006/relationships/tags" Target="../tags/tag3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5.xml" /><Relationship Id="rId11" Type="http://schemas.openxmlformats.org/officeDocument/2006/relationships/tags" Target="../tags/tag406.xml" /><Relationship Id="rId12" Type="http://schemas.openxmlformats.org/officeDocument/2006/relationships/tags" Target="../tags/tag407.xml" /><Relationship Id="rId13" Type="http://schemas.openxmlformats.org/officeDocument/2006/relationships/tags" Target="../tags/tag408.xml" /><Relationship Id="rId2" Type="http://schemas.openxmlformats.org/officeDocument/2006/relationships/tags" Target="../tags/tag397.xml" /><Relationship Id="rId3" Type="http://schemas.openxmlformats.org/officeDocument/2006/relationships/tags" Target="../tags/tag398.xml" /><Relationship Id="rId4" Type="http://schemas.openxmlformats.org/officeDocument/2006/relationships/tags" Target="../tags/tag399.xml" /><Relationship Id="rId5" Type="http://schemas.openxmlformats.org/officeDocument/2006/relationships/tags" Target="../tags/tag400.xml" /><Relationship Id="rId6" Type="http://schemas.openxmlformats.org/officeDocument/2006/relationships/tags" Target="../tags/tag401.xml" /><Relationship Id="rId7" Type="http://schemas.openxmlformats.org/officeDocument/2006/relationships/tags" Target="../tags/tag402.xml" /><Relationship Id="rId8" Type="http://schemas.openxmlformats.org/officeDocument/2006/relationships/tags" Target="../tags/tag403.xml" /><Relationship Id="rId9" Type="http://schemas.openxmlformats.org/officeDocument/2006/relationships/tags" Target="../tags/tag4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7.xml" /><Relationship Id="rId11" Type="http://schemas.openxmlformats.org/officeDocument/2006/relationships/tags" Target="../tags/tag418.xml" /><Relationship Id="rId12" Type="http://schemas.openxmlformats.org/officeDocument/2006/relationships/tags" Target="../tags/tag419.xml" /><Relationship Id="rId13" Type="http://schemas.openxmlformats.org/officeDocument/2006/relationships/tags" Target="../tags/tag420.xml" /><Relationship Id="rId2" Type="http://schemas.openxmlformats.org/officeDocument/2006/relationships/tags" Target="../tags/tag409.xml" /><Relationship Id="rId3" Type="http://schemas.openxmlformats.org/officeDocument/2006/relationships/tags" Target="../tags/tag410.xml" /><Relationship Id="rId4" Type="http://schemas.openxmlformats.org/officeDocument/2006/relationships/tags" Target="../tags/tag411.xml" /><Relationship Id="rId5" Type="http://schemas.openxmlformats.org/officeDocument/2006/relationships/tags" Target="../tags/tag412.xml" /><Relationship Id="rId6" Type="http://schemas.openxmlformats.org/officeDocument/2006/relationships/tags" Target="../tags/tag413.xml" /><Relationship Id="rId7" Type="http://schemas.openxmlformats.org/officeDocument/2006/relationships/tags" Target="../tags/tag414.xml" /><Relationship Id="rId8" Type="http://schemas.openxmlformats.org/officeDocument/2006/relationships/tags" Target="../tags/tag415.xml" /><Relationship Id="rId9" Type="http://schemas.openxmlformats.org/officeDocument/2006/relationships/tags" Target="../tags/tag4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61041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</a:p>
        </p:txBody>
      </p:sp>
      <p:sp>
        <p:nvSpPr>
          <p:cNvPr id="1048650" name="文本占位符 7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PPT,</a:t>
            </a:r>
          </a:p>
          <a:p>
            <a:r>
              <a:rPr lang="zh-CN" altLang="en-US"/>
              <a:t>a click to unlimited</a:t>
            </a:r>
          </a:p>
          <a:p>
            <a:r>
              <a:rPr lang="zh-CN" altLang="en-US"/>
              <a:t>possibilities </a:t>
            </a:r>
          </a:p>
        </p:txBody>
      </p:sp>
      <p:sp>
        <p:nvSpPr>
          <p:cNvPr id="1048652" name="标题 9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《幼儿园环境创设》PPT课件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2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9200" name="标题 3"/>
          <p:cNvSpPr>
            <a:spLocks noGrp="1"/>
          </p:cNvSpPr>
          <p:nvPr>
            <p:ph type="title" idx="7"/>
            <p:custDataLst>
              <p:tags r:id="rId4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9202" name="矩形 2248"/>
          <p:cNvSpPr/>
          <p:nvPr>
            <p:custDataLst>
              <p:tags r:id="rId5"/>
            </p:custDataLst>
          </p:nvPr>
        </p:nvSpPr>
        <p:spPr>
          <a:xfrm>
            <a:off x="725170" y="3362960"/>
            <a:ext cx="10608310" cy="263017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6"/>
            </p:custDataLst>
          </p:nvPr>
        </p:nvCxnSpPr>
        <p:spPr>
          <a:xfrm flipH="1">
            <a:off x="426085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41"/>
          <p:cNvCxnSpPr/>
          <p:nvPr>
            <p:custDataLst>
              <p:tags r:id="rId7"/>
            </p:custDataLst>
          </p:nvPr>
        </p:nvCxnSpPr>
        <p:spPr>
          <a:xfrm flipH="1">
            <a:off x="779653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2"/>
          <p:cNvCxnSpPr/>
          <p:nvPr>
            <p:custDataLst>
              <p:tags r:id="rId8"/>
            </p:custDataLst>
          </p:nvPr>
        </p:nvCxnSpPr>
        <p:spPr>
          <a:xfrm flipH="1">
            <a:off x="956437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11"/>
          <p:cNvCxnSpPr/>
          <p:nvPr>
            <p:custDataLst>
              <p:tags r:id="rId9"/>
            </p:custDataLst>
          </p:nvPr>
        </p:nvCxnSpPr>
        <p:spPr>
          <a:xfrm flipH="1">
            <a:off x="249301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3"/>
          <p:cNvCxnSpPr/>
          <p:nvPr>
            <p:custDataLst>
              <p:tags r:id="rId10"/>
            </p:custDataLst>
          </p:nvPr>
        </p:nvCxnSpPr>
        <p:spPr>
          <a:xfrm flipH="1">
            <a:off x="602869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4" name="直角三角形 44"/>
          <p:cNvSpPr/>
          <p:nvPr>
            <p:custDataLst>
              <p:tags r:id="rId11"/>
            </p:custDataLst>
          </p:nvPr>
        </p:nvSpPr>
        <p:spPr>
          <a:xfrm flipH="1">
            <a:off x="1025779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6" name="直角三角形 44"/>
          <p:cNvSpPr/>
          <p:nvPr>
            <p:custDataLst>
              <p:tags r:id="rId12"/>
            </p:custDataLst>
          </p:nvPr>
        </p:nvSpPr>
        <p:spPr>
          <a:xfrm flipH="1">
            <a:off x="318262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8" name="直角三角形 44"/>
          <p:cNvSpPr/>
          <p:nvPr>
            <p:custDataLst>
              <p:tags r:id="rId13"/>
            </p:custDataLst>
          </p:nvPr>
        </p:nvSpPr>
        <p:spPr>
          <a:xfrm flipH="1">
            <a:off x="671893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0" name="直角三角形 44"/>
          <p:cNvSpPr/>
          <p:nvPr>
            <p:custDataLst>
              <p:tags r:id="rId14"/>
            </p:custDataLst>
          </p:nvPr>
        </p:nvSpPr>
        <p:spPr>
          <a:xfrm flipH="1">
            <a:off x="141541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2" name="直角三角形 44"/>
          <p:cNvSpPr/>
          <p:nvPr>
            <p:custDataLst>
              <p:tags r:id="rId15"/>
            </p:custDataLst>
          </p:nvPr>
        </p:nvSpPr>
        <p:spPr>
          <a:xfrm flipH="1">
            <a:off x="495046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4" name="直角三角形 44"/>
          <p:cNvSpPr/>
          <p:nvPr>
            <p:custDataLst>
              <p:tags r:id="rId16"/>
            </p:custDataLst>
          </p:nvPr>
        </p:nvSpPr>
        <p:spPr>
          <a:xfrm flipH="1">
            <a:off x="848677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6" name="直角三角形 44"/>
          <p:cNvSpPr/>
          <p:nvPr>
            <p:custDataLst>
              <p:tags r:id="rId17"/>
            </p:custDataLst>
          </p:nvPr>
        </p:nvSpPr>
        <p:spPr>
          <a:xfrm flipV="1">
            <a:off x="72517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8" name="直角三角形 44"/>
          <p:cNvSpPr/>
          <p:nvPr>
            <p:custDataLst>
              <p:tags r:id="rId18"/>
            </p:custDataLst>
          </p:nvPr>
        </p:nvSpPr>
        <p:spPr>
          <a:xfrm flipV="1">
            <a:off x="426021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0" name="直角三角形 44"/>
          <p:cNvSpPr/>
          <p:nvPr>
            <p:custDataLst>
              <p:tags r:id="rId19"/>
            </p:custDataLst>
          </p:nvPr>
        </p:nvSpPr>
        <p:spPr>
          <a:xfrm flipV="1">
            <a:off x="779589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2" name="直角三角形 44"/>
          <p:cNvSpPr/>
          <p:nvPr>
            <p:custDataLst>
              <p:tags r:id="rId20"/>
            </p:custDataLst>
          </p:nvPr>
        </p:nvSpPr>
        <p:spPr>
          <a:xfrm flipV="1">
            <a:off x="249301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4" name="直角三角形 44"/>
          <p:cNvSpPr/>
          <p:nvPr>
            <p:custDataLst>
              <p:tags r:id="rId21"/>
            </p:custDataLst>
          </p:nvPr>
        </p:nvSpPr>
        <p:spPr>
          <a:xfrm flipV="1">
            <a:off x="602932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6" name="直角三角形 44"/>
          <p:cNvSpPr/>
          <p:nvPr>
            <p:custDataLst>
              <p:tags r:id="rId22"/>
            </p:custDataLst>
          </p:nvPr>
        </p:nvSpPr>
        <p:spPr>
          <a:xfrm flipV="1">
            <a:off x="956500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47" name="直接连接符 6"/>
          <p:cNvCxnSpPr/>
          <p:nvPr>
            <p:custDataLst>
              <p:tags r:id="rId23"/>
            </p:custDataLst>
          </p:nvPr>
        </p:nvCxnSpPr>
        <p:spPr>
          <a:xfrm>
            <a:off x="96329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8" name="序号"/>
          <p:cNvSpPr txBox="1"/>
          <p:nvPr>
            <p:custDataLst>
              <p:tags r:id="rId24"/>
            </p:custDataLst>
          </p:nvPr>
        </p:nvSpPr>
        <p:spPr>
          <a:xfrm>
            <a:off x="93789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01.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0" name="标题"/>
          <p:cNvSpPr txBox="1"/>
          <p:nvPr>
            <p:custDataLst>
              <p:tags r:id="rId25"/>
            </p:custDataLst>
          </p:nvPr>
        </p:nvSpPr>
        <p:spPr>
          <a:xfrm>
            <a:off x="94932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4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输入标题</a:t>
            </a:r>
            <a:endParaRPr lang="zh-CN" altLang="en-US" sz="14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49" name="直接连接符 62"/>
          <p:cNvCxnSpPr/>
          <p:nvPr>
            <p:custDataLst>
              <p:tags r:id="rId26"/>
            </p:custDataLst>
          </p:nvPr>
        </p:nvCxnSpPr>
        <p:spPr>
          <a:xfrm>
            <a:off x="273113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2" name="序号"/>
          <p:cNvSpPr txBox="1"/>
          <p:nvPr>
            <p:custDataLst>
              <p:tags r:id="rId27"/>
            </p:custDataLst>
          </p:nvPr>
        </p:nvSpPr>
        <p:spPr>
          <a:xfrm>
            <a:off x="270573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2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4" name="标题"/>
          <p:cNvSpPr txBox="1"/>
          <p:nvPr>
            <p:custDataLst>
              <p:tags r:id="rId28"/>
            </p:custDataLst>
          </p:nvPr>
        </p:nvSpPr>
        <p:spPr>
          <a:xfrm>
            <a:off x="271716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幼儿园环境创设的目的和意义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1" name="直接连接符 66"/>
          <p:cNvCxnSpPr/>
          <p:nvPr>
            <p:custDataLst>
              <p:tags r:id="rId29"/>
            </p:custDataLst>
          </p:nvPr>
        </p:nvCxnSpPr>
        <p:spPr>
          <a:xfrm>
            <a:off x="449897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6" name="序号"/>
          <p:cNvSpPr txBox="1"/>
          <p:nvPr>
            <p:custDataLst>
              <p:tags r:id="rId30"/>
            </p:custDataLst>
          </p:nvPr>
        </p:nvSpPr>
        <p:spPr>
          <a:xfrm>
            <a:off x="447357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3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8" name="标题"/>
          <p:cNvSpPr txBox="1"/>
          <p:nvPr>
            <p:custDataLst>
              <p:tags r:id="rId31"/>
            </p:custDataLst>
          </p:nvPr>
        </p:nvSpPr>
        <p:spPr>
          <a:xfrm>
            <a:off x="448500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4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幼儿园环境创设的原则</a:t>
            </a:r>
            <a:endParaRPr lang="zh-CN" altLang="en-US" sz="14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70"/>
          <p:cNvCxnSpPr/>
          <p:nvPr>
            <p:custDataLst>
              <p:tags r:id="rId32"/>
            </p:custDataLst>
          </p:nvPr>
        </p:nvCxnSpPr>
        <p:spPr>
          <a:xfrm>
            <a:off x="6267450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0" name="序号"/>
          <p:cNvSpPr txBox="1"/>
          <p:nvPr>
            <p:custDataLst>
              <p:tags r:id="rId33"/>
            </p:custDataLst>
          </p:nvPr>
        </p:nvSpPr>
        <p:spPr>
          <a:xfrm>
            <a:off x="6242050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4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42" name="标题"/>
          <p:cNvSpPr txBox="1"/>
          <p:nvPr>
            <p:custDataLst>
              <p:tags r:id="rId34"/>
            </p:custDataLst>
          </p:nvPr>
        </p:nvSpPr>
        <p:spPr>
          <a:xfrm>
            <a:off x="6253480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4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幼儿园环境创设的要素</a:t>
            </a:r>
            <a:endParaRPr lang="zh-CN" altLang="en-US" sz="14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5" name="直接连接符 74"/>
          <p:cNvCxnSpPr/>
          <p:nvPr>
            <p:custDataLst>
              <p:tags r:id="rId35"/>
            </p:custDataLst>
          </p:nvPr>
        </p:nvCxnSpPr>
        <p:spPr>
          <a:xfrm>
            <a:off x="803465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4" name="序号"/>
          <p:cNvSpPr txBox="1"/>
          <p:nvPr>
            <p:custDataLst>
              <p:tags r:id="rId36"/>
            </p:custDataLst>
          </p:nvPr>
        </p:nvSpPr>
        <p:spPr>
          <a:xfrm>
            <a:off x="800925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5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46" name="标题"/>
          <p:cNvSpPr txBox="1"/>
          <p:nvPr>
            <p:custDataLst>
              <p:tags r:id="rId37"/>
            </p:custDataLst>
          </p:nvPr>
        </p:nvSpPr>
        <p:spPr>
          <a:xfrm>
            <a:off x="802068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4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幼儿园环境创设的实践案例</a:t>
            </a:r>
            <a:endParaRPr lang="zh-CN" altLang="en-US" sz="14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38"/>
            </p:custDataLst>
          </p:nvPr>
        </p:nvCxnSpPr>
        <p:spPr>
          <a:xfrm>
            <a:off x="980249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8" name="序号"/>
          <p:cNvSpPr txBox="1"/>
          <p:nvPr>
            <p:custDataLst>
              <p:tags r:id="rId39"/>
            </p:custDataLst>
          </p:nvPr>
        </p:nvSpPr>
        <p:spPr>
          <a:xfrm>
            <a:off x="977709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6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50" name="标题"/>
          <p:cNvSpPr txBox="1"/>
          <p:nvPr>
            <p:custDataLst>
              <p:tags r:id="rId40"/>
            </p:custDataLst>
          </p:nvPr>
        </p:nvSpPr>
        <p:spPr>
          <a:xfrm>
            <a:off x="978852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4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幼儿园环境创设的注意事项</a:t>
            </a:r>
            <a:endParaRPr lang="zh-CN" altLang="en-US" sz="14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4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01.</a:t>
            </a:r>
          </a:p>
        </p:txBody>
      </p:sp>
      <p:sp>
        <p:nvSpPr>
          <p:cNvPr id="1049384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此处添加标题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02.</a:t>
            </a:r>
          </a:p>
        </p:txBody>
      </p:sp>
      <p:sp>
        <p:nvSpPr>
          <p:cNvPr id="1049518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4839"/>
          </a:bodyPr>
          <a:lstStyle/>
          <a:p>
            <a:r>
              <a:rPr lang="zh-CN" altLang="en-US"/>
              <a:t>幼儿园环境创设的目的和意义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幼儿园环境创设的定义</a:t>
            </a:r>
          </a:p>
        </p:txBody>
      </p:sp>
      <p:sp>
        <p:nvSpPr>
          <p:cNvPr id="1049770" name="正文"/>
          <p:cNvSpPr txBox="1"/>
          <p:nvPr>
            <p:custDataLst>
              <p:tags r:id="rId2"/>
            </p:custDataLst>
          </p:nvPr>
        </p:nvSpPr>
        <p:spPr>
          <a:xfrm>
            <a:off x="2420925" y="1490345"/>
            <a:ext cx="7342530" cy="9706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幼儿园环境创设是指在幼儿园中创设一个适合幼儿身心发展的环境，包括物质环境和精神环境。</a:t>
            </a:r>
          </a:p>
        </p:txBody>
      </p:sp>
      <p:sp>
        <p:nvSpPr>
          <p:cNvPr id="1049772" name="正文"/>
          <p:cNvSpPr txBox="1"/>
          <p:nvPr>
            <p:custDataLst>
              <p:tags r:id="rId3"/>
            </p:custDataLst>
          </p:nvPr>
        </p:nvSpPr>
        <p:spPr>
          <a:xfrm>
            <a:off x="2420925" y="2753227"/>
            <a:ext cx="7342530" cy="9706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物质环境包括幼儿园的设施、设备、玩具、图书等，精神环境包括幼儿园的文化氛围、教师与幼儿的关系等。</a:t>
            </a:r>
          </a:p>
        </p:txBody>
      </p:sp>
      <p:sp>
        <p:nvSpPr>
          <p:cNvPr id="1049774" name="正文"/>
          <p:cNvSpPr txBox="1"/>
          <p:nvPr>
            <p:custDataLst>
              <p:tags r:id="rId4"/>
            </p:custDataLst>
          </p:nvPr>
        </p:nvSpPr>
        <p:spPr>
          <a:xfrm>
            <a:off x="2420925" y="4016109"/>
            <a:ext cx="7342530" cy="9706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幼儿园环境创设的目的在于为幼儿提供一个安全、舒适、有趣的学习生活环境，促进幼儿的全面发展。</a:t>
            </a:r>
          </a:p>
        </p:txBody>
      </p:sp>
      <p:sp>
        <p:nvSpPr>
          <p:cNvPr id="1049776" name="正文"/>
          <p:cNvSpPr txBox="1"/>
          <p:nvPr>
            <p:custDataLst>
              <p:tags r:id="rId5"/>
            </p:custDataLst>
          </p:nvPr>
        </p:nvSpPr>
        <p:spPr>
          <a:xfrm>
            <a:off x="2420925" y="5278991"/>
            <a:ext cx="7342530" cy="97067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幼儿园环境创设的意义在于通过创设良好的环境，激发幼儿的学习兴趣，培养幼儿的创造力和想象力，提高幼儿的综合素质。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900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幼儿园环境创设的目的</a:t>
            </a:r>
          </a:p>
        </p:txBody>
      </p:sp>
      <p:sp>
        <p:nvSpPr>
          <p:cNvPr id="10499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6464" y="1706469"/>
            <a:ext cx="821227" cy="238959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6762" y="4368529"/>
            <a:ext cx="780690" cy="214427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6" name="任意多边形 18"/>
          <p:cNvSpPr/>
          <p:nvPr>
            <p:custDataLst>
              <p:tags r:id="rId4"/>
            </p:custDataLst>
          </p:nvPr>
        </p:nvSpPr>
        <p:spPr>
          <a:xfrm>
            <a:off x="6424640" y="2487618"/>
            <a:ext cx="2144274" cy="323598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8" name="任意多边形 19"/>
          <p:cNvSpPr/>
          <p:nvPr>
            <p:custDataLst>
              <p:tags r:id="rId5"/>
            </p:custDataLst>
          </p:nvPr>
        </p:nvSpPr>
        <p:spPr>
          <a:xfrm flipV="1">
            <a:off x="6302239" y="1873770"/>
            <a:ext cx="2389594" cy="11483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11650" y="1707084"/>
            <a:ext cx="821227" cy="238819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33178" y="4368529"/>
            <a:ext cx="780690" cy="214427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4" name="任意多边形 4"/>
          <p:cNvSpPr/>
          <p:nvPr>
            <p:custDataLst>
              <p:tags r:id="rId8"/>
            </p:custDataLst>
          </p:nvPr>
        </p:nvSpPr>
        <p:spPr>
          <a:xfrm>
            <a:off x="951056" y="2487618"/>
            <a:ext cx="2144274" cy="323598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6" name="任意多边形 5"/>
          <p:cNvSpPr/>
          <p:nvPr>
            <p:custDataLst>
              <p:tags r:id="rId9"/>
            </p:custDataLst>
          </p:nvPr>
        </p:nvSpPr>
        <p:spPr>
          <a:xfrm flipV="1">
            <a:off x="828040" y="1873770"/>
            <a:ext cx="2388196" cy="11483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51056" y="3168510"/>
            <a:ext cx="2144274" cy="19319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促进幼儿全面发展：通过创设良好的环境，促进幼儿在认知、情感、社会性等方面的全面发展。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4640" y="3168510"/>
            <a:ext cx="2144274" cy="19319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培养幼儿良好习惯：通过创设有序的环境，培养幼儿良好的生活习惯和学习习惯。</a:t>
            </a:r>
          </a:p>
        </p:txBody>
      </p:sp>
      <p:sp>
        <p:nvSpPr>
          <p:cNvPr id="10499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19484" y="1719385"/>
            <a:ext cx="821227" cy="238819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0396" y="4380830"/>
            <a:ext cx="780690" cy="214427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6" name="任意多边形 11"/>
          <p:cNvSpPr/>
          <p:nvPr>
            <p:custDataLst>
              <p:tags r:id="rId14"/>
            </p:custDataLst>
          </p:nvPr>
        </p:nvSpPr>
        <p:spPr>
          <a:xfrm>
            <a:off x="3758274" y="2499305"/>
            <a:ext cx="2144274" cy="323598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8" name="任意多边形 12"/>
          <p:cNvSpPr/>
          <p:nvPr>
            <p:custDataLst>
              <p:tags r:id="rId15"/>
            </p:custDataLst>
          </p:nvPr>
        </p:nvSpPr>
        <p:spPr>
          <a:xfrm flipV="1">
            <a:off x="3635874" y="1886687"/>
            <a:ext cx="2388196" cy="11483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2215" y="1743373"/>
            <a:ext cx="821227" cy="238819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3128" y="4403588"/>
            <a:ext cx="780690" cy="214567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4" name="任意多边形 25"/>
          <p:cNvSpPr/>
          <p:nvPr>
            <p:custDataLst>
              <p:tags r:id="rId18"/>
            </p:custDataLst>
          </p:nvPr>
        </p:nvSpPr>
        <p:spPr>
          <a:xfrm>
            <a:off x="9090390" y="2523293"/>
            <a:ext cx="2145672" cy="323598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605" y="1910675"/>
            <a:ext cx="2388196" cy="11483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006" y="3204185"/>
            <a:ext cx="2144274" cy="19319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提高幼儿审美能力：通过创设美的环境，提高幼儿的审美能力和艺术素养。</a:t>
            </a:r>
          </a:p>
        </p:txBody>
      </p:sp>
      <p:sp>
        <p:nvSpPr>
          <p:cNvPr id="1049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58274" y="3180197"/>
            <a:ext cx="2144274" cy="19319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激发幼儿兴趣：通过创设有趣的环境，激发幼儿的好奇心和探索欲望，培养幼儿的学习兴趣。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064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幼儿园环境创设的意义</a:t>
            </a:r>
          </a:p>
        </p:txBody>
      </p:sp>
      <p:sp>
        <p:nvSpPr>
          <p:cNvPr id="1050066" name="五边形 30"/>
          <p:cNvSpPr/>
          <p:nvPr>
            <p:custDataLst>
              <p:tags r:id="rId2"/>
            </p:custDataLst>
          </p:nvPr>
        </p:nvSpPr>
        <p:spPr>
          <a:xfrm>
            <a:off x="828040" y="3316398"/>
            <a:ext cx="2790460" cy="1134285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068" name="燕尾形 36"/>
          <p:cNvSpPr/>
          <p:nvPr>
            <p:custDataLst>
              <p:tags r:id="rId3"/>
            </p:custDataLst>
          </p:nvPr>
        </p:nvSpPr>
        <p:spPr>
          <a:xfrm>
            <a:off x="3335141" y="3316398"/>
            <a:ext cx="2790460" cy="1134285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070" name="燕尾形 37"/>
          <p:cNvSpPr/>
          <p:nvPr>
            <p:custDataLst>
              <p:tags r:id="rId4"/>
            </p:custDataLst>
          </p:nvPr>
        </p:nvSpPr>
        <p:spPr>
          <a:xfrm>
            <a:off x="8349342" y="3316398"/>
            <a:ext cx="2790460" cy="1134285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072" name="燕尾形 38"/>
          <p:cNvSpPr/>
          <p:nvPr>
            <p:custDataLst>
              <p:tags r:id="rId5"/>
            </p:custDataLst>
          </p:nvPr>
        </p:nvSpPr>
        <p:spPr>
          <a:xfrm>
            <a:off x="5842241" y="3316398"/>
            <a:ext cx="2790460" cy="1134285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074" name="文本框 3"/>
          <p:cNvSpPr txBox="1"/>
          <p:nvPr>
            <p:custDataLst>
              <p:tags r:id="rId6"/>
            </p:custDataLst>
          </p:nvPr>
        </p:nvSpPr>
        <p:spPr>
          <a:xfrm>
            <a:off x="3276777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激发幼儿学习兴趣：通过有趣的环境设计，激发幼儿的好奇心和探索欲望</a:t>
            </a:r>
          </a:p>
        </p:txBody>
      </p:sp>
      <p:sp>
        <p:nvSpPr>
          <p:cNvPr id="1050076" name="文本框 6"/>
          <p:cNvSpPr txBox="1"/>
          <p:nvPr>
            <p:custDataLst>
              <p:tags r:id="rId7"/>
            </p:custDataLst>
          </p:nvPr>
        </p:nvSpPr>
        <p:spPr>
          <a:xfrm>
            <a:off x="828040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促进幼儿全面发展：提供丰富多样的环境，满足幼儿多方面的发展需求</a:t>
            </a:r>
          </a:p>
        </p:txBody>
      </p:sp>
      <p:sp>
        <p:nvSpPr>
          <p:cNvPr id="1050078" name="文本框 7"/>
          <p:cNvSpPr txBox="1"/>
          <p:nvPr>
            <p:custDataLst>
              <p:tags r:id="rId8"/>
            </p:custDataLst>
          </p:nvPr>
        </p:nvSpPr>
        <p:spPr>
          <a:xfrm>
            <a:off x="5840549" y="1729583"/>
            <a:ext cx="3009536" cy="13575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培养幼儿良好习惯：通过环境创设，培养幼儿良好的生活习惯、学习习惯和社会交往能力</a:t>
            </a:r>
          </a:p>
        </p:txBody>
      </p:sp>
      <p:sp>
        <p:nvSpPr>
          <p:cNvPr id="1050080" name="文本框 8"/>
          <p:cNvSpPr txBox="1"/>
          <p:nvPr>
            <p:custDataLst>
              <p:tags r:id="rId9"/>
            </p:custDataLst>
          </p:nvPr>
        </p:nvSpPr>
        <p:spPr>
          <a:xfrm>
            <a:off x="8346804" y="4692597"/>
            <a:ext cx="3009536" cy="131868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提高幼儿审美能力：通过美的环境设计，提高幼儿的审美能力和艺术素养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204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03.</a:t>
            </a:r>
          </a:p>
        </p:txBody>
      </p:sp>
      <p:sp>
        <p:nvSpPr>
          <p:cNvPr id="1050206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8387"/>
          </a:bodyPr>
          <a:lstStyle/>
          <a:p>
            <a:r>
              <a:rPr lang="zh-CN" altLang="en-US"/>
              <a:t>幼儿园环境创设的原则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456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安全原则</a:t>
            </a:r>
          </a:p>
        </p:txBody>
      </p:sp>
      <p:sp>
        <p:nvSpPr>
          <p:cNvPr id="1050458" name="矩形 31"/>
          <p:cNvSpPr/>
          <p:nvPr>
            <p:custDataLst>
              <p:tags r:id="rId2"/>
            </p:custDataLst>
          </p:nvPr>
        </p:nvSpPr>
        <p:spPr>
          <a:xfrm>
            <a:off x="2676474" y="1490345"/>
            <a:ext cx="6832436" cy="105361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确保环境安全：避免尖锐、易碎物品，确保地面防滑</a:t>
            </a:r>
          </a:p>
        </p:txBody>
      </p:sp>
      <p:sp>
        <p:nvSpPr>
          <p:cNvPr id="1050460" name="矩形 4"/>
          <p:cNvSpPr/>
          <p:nvPr>
            <p:custDataLst>
              <p:tags r:id="rId3"/>
            </p:custDataLst>
          </p:nvPr>
        </p:nvSpPr>
        <p:spPr>
          <a:xfrm>
            <a:off x="2676474" y="2725582"/>
            <a:ext cx="6832436" cy="105361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设施安全：确保设施稳固，避免倒塌、松动等危险</a:t>
            </a:r>
          </a:p>
        </p:txBody>
      </p:sp>
      <p:sp>
        <p:nvSpPr>
          <p:cNvPr id="1050462" name="矩形 5"/>
          <p:cNvSpPr/>
          <p:nvPr>
            <p:custDataLst>
              <p:tags r:id="rId4"/>
            </p:custDataLst>
          </p:nvPr>
        </p:nvSpPr>
        <p:spPr>
          <a:xfrm>
            <a:off x="2676474" y="3960819"/>
            <a:ext cx="6832436" cy="105361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活动安全：确保活动区域安全，避免拥挤、碰撞等危险</a:t>
            </a:r>
          </a:p>
        </p:txBody>
      </p:sp>
      <p:sp>
        <p:nvSpPr>
          <p:cNvPr id="1050464" name="矩形 7"/>
          <p:cNvSpPr/>
          <p:nvPr>
            <p:custDataLst>
              <p:tags r:id="rId5"/>
            </p:custDataLst>
          </p:nvPr>
        </p:nvSpPr>
        <p:spPr>
          <a:xfrm>
            <a:off x="2676474" y="5196056"/>
            <a:ext cx="6832436" cy="105361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卫生安全：确保环境清洁，避免细菌、病毒等传播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588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健康原则</a:t>
            </a:r>
          </a:p>
        </p:txBody>
      </p:sp>
      <p:sp>
        <p:nvSpPr>
          <p:cNvPr id="10505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6464" y="1706469"/>
            <a:ext cx="821227" cy="238959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6762" y="4368529"/>
            <a:ext cx="780690" cy="214427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4" name="任意多边形 18"/>
          <p:cNvSpPr/>
          <p:nvPr>
            <p:custDataLst>
              <p:tags r:id="rId4"/>
            </p:custDataLst>
          </p:nvPr>
        </p:nvSpPr>
        <p:spPr>
          <a:xfrm>
            <a:off x="6424640" y="2487618"/>
            <a:ext cx="2144274" cy="323598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6" name="任意多边形 19"/>
          <p:cNvSpPr/>
          <p:nvPr>
            <p:custDataLst>
              <p:tags r:id="rId5"/>
            </p:custDataLst>
          </p:nvPr>
        </p:nvSpPr>
        <p:spPr>
          <a:xfrm flipV="1">
            <a:off x="6302239" y="1873770"/>
            <a:ext cx="2389594" cy="11483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11650" y="1707084"/>
            <a:ext cx="821227" cy="238819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33178" y="4368529"/>
            <a:ext cx="780690" cy="214427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2" name="任意多边形 4"/>
          <p:cNvSpPr/>
          <p:nvPr>
            <p:custDataLst>
              <p:tags r:id="rId8"/>
            </p:custDataLst>
          </p:nvPr>
        </p:nvSpPr>
        <p:spPr>
          <a:xfrm>
            <a:off x="951056" y="2487618"/>
            <a:ext cx="2144274" cy="323598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4" name="任意多边形 5"/>
          <p:cNvSpPr/>
          <p:nvPr>
            <p:custDataLst>
              <p:tags r:id="rId9"/>
            </p:custDataLst>
          </p:nvPr>
        </p:nvSpPr>
        <p:spPr>
          <a:xfrm flipV="1">
            <a:off x="828040" y="1873770"/>
            <a:ext cx="2388196" cy="11483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51056" y="3168510"/>
            <a:ext cx="2144274" cy="19319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安全第一：确保环境安全，避免危险因素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4640" y="3168510"/>
            <a:ext cx="2144274" cy="19319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空气流通：保持室内空气流通，避免空气污染</a:t>
            </a:r>
          </a:p>
        </p:txBody>
      </p:sp>
      <p:sp>
        <p:nvSpPr>
          <p:cNvPr id="10506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19484" y="1719385"/>
            <a:ext cx="821227" cy="238819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0396" y="4380830"/>
            <a:ext cx="780690" cy="214427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14" name="任意多边形 11"/>
          <p:cNvSpPr/>
          <p:nvPr>
            <p:custDataLst>
              <p:tags r:id="rId14"/>
            </p:custDataLst>
          </p:nvPr>
        </p:nvSpPr>
        <p:spPr>
          <a:xfrm>
            <a:off x="3758274" y="2499305"/>
            <a:ext cx="2144274" cy="323598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16" name="任意多边形 12"/>
          <p:cNvSpPr/>
          <p:nvPr>
            <p:custDataLst>
              <p:tags r:id="rId15"/>
            </p:custDataLst>
          </p:nvPr>
        </p:nvSpPr>
        <p:spPr>
          <a:xfrm flipV="1">
            <a:off x="3635874" y="1886687"/>
            <a:ext cx="2388196" cy="11483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2215" y="1743373"/>
            <a:ext cx="821227" cy="238819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3128" y="4403588"/>
            <a:ext cx="780690" cy="214567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22" name="任意多边形 25"/>
          <p:cNvSpPr/>
          <p:nvPr>
            <p:custDataLst>
              <p:tags r:id="rId18"/>
            </p:custDataLst>
          </p:nvPr>
        </p:nvSpPr>
        <p:spPr>
          <a:xfrm>
            <a:off x="9090390" y="2523293"/>
            <a:ext cx="2145672" cy="323598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605" y="1910675"/>
            <a:ext cx="2388196" cy="11483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006" y="3204185"/>
            <a:ext cx="2144274" cy="19319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光照适宜：保证充足的自然光照，避免强光刺激</a:t>
            </a:r>
          </a:p>
        </p:txBody>
      </p:sp>
      <p:sp>
        <p:nvSpPr>
          <p:cNvPr id="10506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58274" y="3180197"/>
            <a:ext cx="2144274" cy="19319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卫生清洁：保持环境整洁，定期消毒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752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审美原则</a:t>
            </a:r>
          </a:p>
        </p:txBody>
      </p:sp>
      <p:sp>
        <p:nvSpPr>
          <p:cNvPr id="1050754" name="矩形 3"/>
          <p:cNvSpPr/>
          <p:nvPr>
            <p:custDataLst>
              <p:tags r:id="rId2"/>
            </p:custDataLst>
          </p:nvPr>
        </p:nvSpPr>
        <p:spPr>
          <a:xfrm>
            <a:off x="1610958" y="1490345"/>
            <a:ext cx="9490774" cy="104348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6" name="矩形 13"/>
          <p:cNvSpPr/>
          <p:nvPr>
            <p:custDataLst>
              <p:tags r:id="rId3"/>
            </p:custDataLst>
          </p:nvPr>
        </p:nvSpPr>
        <p:spPr>
          <a:xfrm>
            <a:off x="1082708" y="1490345"/>
            <a:ext cx="257387" cy="104348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8" name="文本框 4"/>
          <p:cNvSpPr txBox="1"/>
          <p:nvPr>
            <p:custDataLst>
              <p:tags r:id="rId4"/>
            </p:custDataLst>
          </p:nvPr>
        </p:nvSpPr>
        <p:spPr>
          <a:xfrm>
            <a:off x="1882702" y="1580503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色彩搭配：选择柔和、温馨的色彩，避免过于鲜艳或刺眼的颜色</a:t>
            </a:r>
          </a:p>
        </p:txBody>
      </p:sp>
      <p:sp>
        <p:nvSpPr>
          <p:cNvPr id="1050760" name="矩形 39"/>
          <p:cNvSpPr/>
          <p:nvPr>
            <p:custDataLst>
              <p:tags r:id="rId5"/>
            </p:custDataLst>
          </p:nvPr>
        </p:nvSpPr>
        <p:spPr>
          <a:xfrm>
            <a:off x="1610958" y="2729065"/>
            <a:ext cx="9490774" cy="104348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2" name="矩形 5"/>
          <p:cNvSpPr/>
          <p:nvPr>
            <p:custDataLst>
              <p:tags r:id="rId6"/>
            </p:custDataLst>
          </p:nvPr>
        </p:nvSpPr>
        <p:spPr>
          <a:xfrm>
            <a:off x="1082708" y="2729065"/>
            <a:ext cx="257387" cy="104348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4" name="文本框 41"/>
          <p:cNvSpPr txBox="1"/>
          <p:nvPr>
            <p:custDataLst>
              <p:tags r:id="rId7"/>
            </p:custDataLst>
          </p:nvPr>
        </p:nvSpPr>
        <p:spPr>
          <a:xfrm>
            <a:off x="1882702" y="2819223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空间布局：合理规划空间，保证活动区域和休息区域的平衡</a:t>
            </a:r>
          </a:p>
        </p:txBody>
      </p:sp>
      <p:sp>
        <p:nvSpPr>
          <p:cNvPr id="1050766" name="矩形 12"/>
          <p:cNvSpPr/>
          <p:nvPr>
            <p:custDataLst>
              <p:tags r:id="rId8"/>
            </p:custDataLst>
          </p:nvPr>
        </p:nvSpPr>
        <p:spPr>
          <a:xfrm>
            <a:off x="1610958" y="3967784"/>
            <a:ext cx="9490774" cy="104348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8" name="矩形 17"/>
          <p:cNvSpPr/>
          <p:nvPr>
            <p:custDataLst>
              <p:tags r:id="rId9"/>
            </p:custDataLst>
          </p:nvPr>
        </p:nvSpPr>
        <p:spPr>
          <a:xfrm>
            <a:off x="1082708" y="3967784"/>
            <a:ext cx="257387" cy="104348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0" name="文本框 19"/>
          <p:cNvSpPr txBox="1"/>
          <p:nvPr>
            <p:custDataLst>
              <p:tags r:id="rId10"/>
            </p:custDataLst>
          </p:nvPr>
        </p:nvSpPr>
        <p:spPr>
          <a:xfrm>
            <a:off x="1882702" y="4057942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装饰元素：选择具有教育意义的装饰元素，如字母、数字、动物等</a:t>
            </a:r>
          </a:p>
        </p:txBody>
      </p:sp>
      <p:sp>
        <p:nvSpPr>
          <p:cNvPr id="1050772" name="矩形 49"/>
          <p:cNvSpPr/>
          <p:nvPr>
            <p:custDataLst>
              <p:tags r:id="rId11"/>
            </p:custDataLst>
          </p:nvPr>
        </p:nvSpPr>
        <p:spPr>
          <a:xfrm>
            <a:off x="1610958" y="5205869"/>
            <a:ext cx="9490774" cy="104348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4" name="矩形 26"/>
          <p:cNvSpPr/>
          <p:nvPr>
            <p:custDataLst>
              <p:tags r:id="rId12"/>
            </p:custDataLst>
          </p:nvPr>
        </p:nvSpPr>
        <p:spPr>
          <a:xfrm>
            <a:off x="1082708" y="5205869"/>
            <a:ext cx="257387" cy="104348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6" name="文本框 27"/>
          <p:cNvSpPr txBox="1"/>
          <p:nvPr>
            <p:custDataLst>
              <p:tags r:id="rId13"/>
            </p:custDataLst>
          </p:nvPr>
        </p:nvSpPr>
        <p:spPr>
          <a:xfrm>
            <a:off x="1882702" y="5296027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安全性：确保环境安全，避免尖锐、易碎的物品，确保儿童安全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900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教育原则</a:t>
            </a:r>
          </a:p>
        </p:txBody>
      </p:sp>
      <p:sp>
        <p:nvSpPr>
          <p:cNvPr id="1050902" name="圆角矩形 26"/>
          <p:cNvSpPr/>
          <p:nvPr>
            <p:custDataLst>
              <p:tags r:id="rId2"/>
            </p:custDataLst>
          </p:nvPr>
        </p:nvSpPr>
        <p:spPr>
          <a:xfrm>
            <a:off x="828040" y="2105319"/>
            <a:ext cx="1594169" cy="35287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904" name="圆角矩形 28"/>
          <p:cNvSpPr/>
          <p:nvPr>
            <p:custDataLst>
              <p:tags r:id="rId3"/>
            </p:custDataLst>
          </p:nvPr>
        </p:nvSpPr>
        <p:spPr>
          <a:xfrm>
            <a:off x="829890" y="2105319"/>
            <a:ext cx="1590805" cy="18751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906" name="文本框 31"/>
          <p:cNvSpPr txBox="1"/>
          <p:nvPr>
            <p:custDataLst>
              <p:tags r:id="rId4"/>
            </p:custDataLst>
          </p:nvPr>
        </p:nvSpPr>
        <p:spPr>
          <a:xfrm>
            <a:off x="927963" y="2476638"/>
            <a:ext cx="1395220" cy="312721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安全第一：确保幼儿在环境中的安全</a:t>
            </a:r>
          </a:p>
        </p:txBody>
      </p:sp>
      <p:sp>
        <p:nvSpPr>
          <p:cNvPr id="1050908" name="圆角矩形 29"/>
          <p:cNvSpPr/>
          <p:nvPr>
            <p:custDataLst>
              <p:tags r:id="rId5"/>
            </p:custDataLst>
          </p:nvPr>
        </p:nvSpPr>
        <p:spPr>
          <a:xfrm>
            <a:off x="2614933" y="2105319"/>
            <a:ext cx="1594169" cy="35287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910" name="圆角矩形 32"/>
          <p:cNvSpPr/>
          <p:nvPr>
            <p:custDataLst>
              <p:tags r:id="rId6"/>
            </p:custDataLst>
          </p:nvPr>
        </p:nvSpPr>
        <p:spPr>
          <a:xfrm>
            <a:off x="2616784" y="2105319"/>
            <a:ext cx="1590805" cy="18751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912" name="文本框 34"/>
          <p:cNvSpPr txBox="1"/>
          <p:nvPr>
            <p:custDataLst>
              <p:tags r:id="rId7"/>
            </p:custDataLst>
          </p:nvPr>
        </p:nvSpPr>
        <p:spPr>
          <a:xfrm>
            <a:off x="2714856" y="2476638"/>
            <a:ext cx="1395220" cy="31284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趣味性：激发幼儿的兴趣和好奇心</a:t>
            </a:r>
          </a:p>
        </p:txBody>
      </p:sp>
      <p:sp>
        <p:nvSpPr>
          <p:cNvPr id="1050914" name="圆角矩形 3"/>
          <p:cNvSpPr/>
          <p:nvPr>
            <p:custDataLst>
              <p:tags r:id="rId8"/>
            </p:custDataLst>
          </p:nvPr>
        </p:nvSpPr>
        <p:spPr>
          <a:xfrm>
            <a:off x="4401827" y="2105319"/>
            <a:ext cx="1594169" cy="35287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916" name="圆角矩形 4"/>
          <p:cNvSpPr/>
          <p:nvPr>
            <p:custDataLst>
              <p:tags r:id="rId9"/>
            </p:custDataLst>
          </p:nvPr>
        </p:nvSpPr>
        <p:spPr>
          <a:xfrm>
            <a:off x="4403677" y="2105319"/>
            <a:ext cx="1590805" cy="18751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918" name="文本框 5"/>
          <p:cNvSpPr txBox="1"/>
          <p:nvPr>
            <p:custDataLst>
              <p:tags r:id="rId10"/>
            </p:custDataLst>
          </p:nvPr>
        </p:nvSpPr>
        <p:spPr>
          <a:xfrm>
            <a:off x="4501750" y="2476638"/>
            <a:ext cx="1395220" cy="31284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教育性：通过环境创设促进幼儿的学习和发展</a:t>
            </a:r>
          </a:p>
        </p:txBody>
      </p:sp>
      <p:sp>
        <p:nvSpPr>
          <p:cNvPr id="1050920" name="圆角矩形 8"/>
          <p:cNvSpPr/>
          <p:nvPr>
            <p:custDataLst>
              <p:tags r:id="rId11"/>
            </p:custDataLst>
          </p:nvPr>
        </p:nvSpPr>
        <p:spPr>
          <a:xfrm>
            <a:off x="6188720" y="2105319"/>
            <a:ext cx="1594169" cy="35287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922" name="圆角矩形 9"/>
          <p:cNvSpPr/>
          <p:nvPr>
            <p:custDataLst>
              <p:tags r:id="rId12"/>
            </p:custDataLst>
          </p:nvPr>
        </p:nvSpPr>
        <p:spPr>
          <a:xfrm>
            <a:off x="6190571" y="2105319"/>
            <a:ext cx="1590805" cy="18751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924" name="文本框 10"/>
          <p:cNvSpPr txBox="1"/>
          <p:nvPr>
            <p:custDataLst>
              <p:tags r:id="rId13"/>
            </p:custDataLst>
          </p:nvPr>
        </p:nvSpPr>
        <p:spPr>
          <a:xfrm>
            <a:off x="6288643" y="2476638"/>
            <a:ext cx="1395220" cy="31284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互动性：鼓励幼儿与环境进行互动和探索</a:t>
            </a:r>
          </a:p>
        </p:txBody>
      </p:sp>
      <p:sp>
        <p:nvSpPr>
          <p:cNvPr id="1050926" name="圆角矩形 6"/>
          <p:cNvSpPr/>
          <p:nvPr>
            <p:custDataLst>
              <p:tags r:id="rId14"/>
            </p:custDataLst>
          </p:nvPr>
        </p:nvSpPr>
        <p:spPr>
          <a:xfrm>
            <a:off x="7975614" y="2106553"/>
            <a:ext cx="1594169" cy="35287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928" name="圆角矩形 7"/>
          <p:cNvSpPr/>
          <p:nvPr>
            <p:custDataLst>
              <p:tags r:id="rId15"/>
            </p:custDataLst>
          </p:nvPr>
        </p:nvSpPr>
        <p:spPr>
          <a:xfrm>
            <a:off x="7977464" y="2106553"/>
            <a:ext cx="1590805" cy="18751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930" name="文本框 11"/>
          <p:cNvSpPr txBox="1"/>
          <p:nvPr>
            <p:custDataLst>
              <p:tags r:id="rId16"/>
            </p:custDataLst>
          </p:nvPr>
        </p:nvSpPr>
        <p:spPr>
          <a:xfrm>
            <a:off x="8075537" y="2477871"/>
            <a:ext cx="1395220" cy="31284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创新性：鼓励幼儿发挥想象力和创造力</a:t>
            </a:r>
          </a:p>
        </p:txBody>
      </p:sp>
      <p:sp>
        <p:nvSpPr>
          <p:cNvPr id="1050932" name="圆角矩形 16"/>
          <p:cNvSpPr/>
          <p:nvPr>
            <p:custDataLst>
              <p:tags r:id="rId17"/>
            </p:custDataLst>
          </p:nvPr>
        </p:nvSpPr>
        <p:spPr>
          <a:xfrm>
            <a:off x="9762507" y="2106553"/>
            <a:ext cx="1594169" cy="35287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934" name="圆角矩形 17"/>
          <p:cNvSpPr/>
          <p:nvPr>
            <p:custDataLst>
              <p:tags r:id="rId18"/>
            </p:custDataLst>
          </p:nvPr>
        </p:nvSpPr>
        <p:spPr>
          <a:xfrm>
            <a:off x="9764358" y="2106553"/>
            <a:ext cx="1590805" cy="18751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936" name="文本框 18"/>
          <p:cNvSpPr txBox="1"/>
          <p:nvPr>
            <p:custDataLst>
              <p:tags r:id="rId19"/>
            </p:custDataLst>
          </p:nvPr>
        </p:nvSpPr>
        <p:spPr>
          <a:xfrm>
            <a:off x="9862430" y="2477871"/>
            <a:ext cx="1395220" cy="31284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环保性：培养幼儿的环保意识和责任感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060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04.</a:t>
            </a:r>
          </a:p>
        </p:txBody>
      </p:sp>
      <p:sp>
        <p:nvSpPr>
          <p:cNvPr id="1051062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6774"/>
          </a:bodyPr>
          <a:lstStyle/>
          <a:p>
            <a:r>
              <a:rPr lang="zh-CN" altLang="en-US"/>
              <a:t>幼儿园环境创设的要素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色彩搭配</a:t>
            </a:r>
          </a:p>
        </p:txBody>
      </p:sp>
      <p:sp>
        <p:nvSpPr>
          <p:cNvPr id="1051314" name="矩形 5"/>
          <p:cNvSpPr/>
          <p:nvPr>
            <p:custDataLst>
              <p:tags r:id="rId2"/>
            </p:custDataLst>
          </p:nvPr>
        </p:nvSpPr>
        <p:spPr>
          <a:xfrm>
            <a:off x="828040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16" name="矩形 10"/>
          <p:cNvSpPr/>
          <p:nvPr>
            <p:custDataLst>
              <p:tags r:id="rId3"/>
            </p:custDataLst>
          </p:nvPr>
        </p:nvSpPr>
        <p:spPr>
          <a:xfrm>
            <a:off x="1168393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18" name="TextBox 2"/>
          <p:cNvSpPr txBox="1"/>
          <p:nvPr>
            <p:custDataLst>
              <p:tags r:id="rId4"/>
            </p:custDataLst>
          </p:nvPr>
        </p:nvSpPr>
        <p:spPr>
          <a:xfrm>
            <a:off x="976791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色彩选择：选择适合幼儿心理和生理特点的色彩</a:t>
            </a:r>
          </a:p>
        </p:txBody>
      </p:sp>
      <p:sp>
        <p:nvSpPr>
          <p:cNvPr id="1051320" name="矩形 6"/>
          <p:cNvSpPr/>
          <p:nvPr>
            <p:custDataLst>
              <p:tags r:id="rId5"/>
            </p:custDataLst>
          </p:nvPr>
        </p:nvSpPr>
        <p:spPr>
          <a:xfrm>
            <a:off x="3514137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22" name="矩形 11"/>
          <p:cNvSpPr/>
          <p:nvPr>
            <p:custDataLst>
              <p:tags r:id="rId6"/>
            </p:custDataLst>
          </p:nvPr>
        </p:nvSpPr>
        <p:spPr>
          <a:xfrm>
            <a:off x="3872854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24" name="TextBox 2"/>
          <p:cNvSpPr txBox="1"/>
          <p:nvPr>
            <p:custDataLst>
              <p:tags r:id="rId7"/>
            </p:custDataLst>
          </p:nvPr>
        </p:nvSpPr>
        <p:spPr>
          <a:xfrm>
            <a:off x="3662276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色彩搭配：注意色彩的对比和协调，避免过于鲜艳或过于暗淡</a:t>
            </a:r>
          </a:p>
        </p:txBody>
      </p:sp>
      <p:sp>
        <p:nvSpPr>
          <p:cNvPr id="1051326" name="矩形 33"/>
          <p:cNvSpPr/>
          <p:nvPr>
            <p:custDataLst>
              <p:tags r:id="rId8"/>
            </p:custDataLst>
          </p:nvPr>
        </p:nvSpPr>
        <p:spPr>
          <a:xfrm>
            <a:off x="6195949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28" name="矩形 37"/>
          <p:cNvSpPr/>
          <p:nvPr>
            <p:custDataLst>
              <p:tags r:id="rId9"/>
            </p:custDataLst>
          </p:nvPr>
        </p:nvSpPr>
        <p:spPr>
          <a:xfrm>
            <a:off x="6536302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30" name="TextBox 2"/>
          <p:cNvSpPr txBox="1"/>
          <p:nvPr>
            <p:custDataLst>
              <p:tags r:id="rId10"/>
            </p:custDataLst>
          </p:nvPr>
        </p:nvSpPr>
        <p:spPr>
          <a:xfrm>
            <a:off x="6344700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色彩布局：合理布局色彩，避免过于杂乱或过于单调</a:t>
            </a:r>
          </a:p>
        </p:txBody>
      </p:sp>
      <p:sp>
        <p:nvSpPr>
          <p:cNvPr id="1051332" name="矩形 34"/>
          <p:cNvSpPr/>
          <p:nvPr>
            <p:custDataLst>
              <p:tags r:id="rId11"/>
            </p:custDataLst>
          </p:nvPr>
        </p:nvSpPr>
        <p:spPr>
          <a:xfrm>
            <a:off x="8872251" y="2616638"/>
            <a:ext cx="2484625" cy="251296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34" name="矩形 38"/>
          <p:cNvSpPr/>
          <p:nvPr>
            <p:custDataLst>
              <p:tags r:id="rId12"/>
            </p:custDataLst>
          </p:nvPr>
        </p:nvSpPr>
        <p:spPr>
          <a:xfrm>
            <a:off x="9230969" y="2611129"/>
            <a:ext cx="510151" cy="2645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36" name="TextBox 2"/>
          <p:cNvSpPr txBox="1"/>
          <p:nvPr>
            <p:custDataLst>
              <p:tags r:id="rId13"/>
            </p:custDataLst>
          </p:nvPr>
        </p:nvSpPr>
        <p:spPr>
          <a:xfrm>
            <a:off x="9021003" y="3166958"/>
            <a:ext cx="2187351" cy="1766268"/>
          </a:xfrm>
          <a:prstGeom prst="rect">
            <a:avLst/>
          </a:prstGeom>
          <a:noFill/>
        </p:spPr>
        <p:txBody>
          <a:bodyPr wrap="square" rtlCol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色彩变化：根据季节、节日等变化调整色彩搭配，营造不同的氛围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1460" name="标题 2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空间布局</a:t>
            </a:r>
          </a:p>
        </p:txBody>
      </p:sp>
      <p:sp>
        <p:nvSpPr>
          <p:cNvPr id="1051462" name="矩形 3"/>
          <p:cNvSpPr/>
          <p:nvPr>
            <p:custDataLst>
              <p:tags r:id="rId2"/>
            </p:custDataLst>
          </p:nvPr>
        </p:nvSpPr>
        <p:spPr>
          <a:xfrm>
            <a:off x="1610958" y="1490345"/>
            <a:ext cx="9490774" cy="104348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4" name="矩形 13"/>
          <p:cNvSpPr/>
          <p:nvPr>
            <p:custDataLst>
              <p:tags r:id="rId3"/>
            </p:custDataLst>
          </p:nvPr>
        </p:nvSpPr>
        <p:spPr>
          <a:xfrm>
            <a:off x="1082708" y="1490345"/>
            <a:ext cx="257387" cy="104348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6" name="文本框 4"/>
          <p:cNvSpPr txBox="1"/>
          <p:nvPr>
            <p:custDataLst>
              <p:tags r:id="rId4"/>
            </p:custDataLst>
          </p:nvPr>
        </p:nvSpPr>
        <p:spPr>
          <a:xfrm>
            <a:off x="1882702" y="1580503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区域划分：根据功能需求划分不同的活动区域</a:t>
            </a:r>
          </a:p>
        </p:txBody>
      </p:sp>
      <p:sp>
        <p:nvSpPr>
          <p:cNvPr id="1051468" name="矩形 39"/>
          <p:cNvSpPr/>
          <p:nvPr>
            <p:custDataLst>
              <p:tags r:id="rId5"/>
            </p:custDataLst>
          </p:nvPr>
        </p:nvSpPr>
        <p:spPr>
          <a:xfrm>
            <a:off x="1610958" y="2729065"/>
            <a:ext cx="9490774" cy="104348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0" name="矩形 5"/>
          <p:cNvSpPr/>
          <p:nvPr>
            <p:custDataLst>
              <p:tags r:id="rId6"/>
            </p:custDataLst>
          </p:nvPr>
        </p:nvSpPr>
        <p:spPr>
          <a:xfrm>
            <a:off x="1082708" y="2729065"/>
            <a:ext cx="257387" cy="104348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2" name="文本框 41"/>
          <p:cNvSpPr txBox="1"/>
          <p:nvPr>
            <p:custDataLst>
              <p:tags r:id="rId7"/>
            </p:custDataLst>
          </p:nvPr>
        </p:nvSpPr>
        <p:spPr>
          <a:xfrm>
            <a:off x="1882702" y="2819223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动线设计：合理规划室内动线，保证幼儿活动安全</a:t>
            </a:r>
          </a:p>
        </p:txBody>
      </p:sp>
      <p:sp>
        <p:nvSpPr>
          <p:cNvPr id="1051474" name="矩形 12"/>
          <p:cNvSpPr/>
          <p:nvPr>
            <p:custDataLst>
              <p:tags r:id="rId8"/>
            </p:custDataLst>
          </p:nvPr>
        </p:nvSpPr>
        <p:spPr>
          <a:xfrm>
            <a:off x="1610958" y="3967784"/>
            <a:ext cx="9490774" cy="104348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6" name="矩形 17"/>
          <p:cNvSpPr/>
          <p:nvPr>
            <p:custDataLst>
              <p:tags r:id="rId9"/>
            </p:custDataLst>
          </p:nvPr>
        </p:nvSpPr>
        <p:spPr>
          <a:xfrm>
            <a:off x="1082708" y="3967784"/>
            <a:ext cx="257387" cy="104348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8" name="文本框 19"/>
          <p:cNvSpPr txBox="1"/>
          <p:nvPr>
            <p:custDataLst>
              <p:tags r:id="rId10"/>
            </p:custDataLst>
          </p:nvPr>
        </p:nvSpPr>
        <p:spPr>
          <a:xfrm>
            <a:off x="1882702" y="4057942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色彩搭配：选择适合幼儿心理发展的色彩搭配</a:t>
            </a:r>
          </a:p>
        </p:txBody>
      </p:sp>
      <p:sp>
        <p:nvSpPr>
          <p:cNvPr id="1051480" name="矩形 49"/>
          <p:cNvSpPr/>
          <p:nvPr>
            <p:custDataLst>
              <p:tags r:id="rId11"/>
            </p:custDataLst>
          </p:nvPr>
        </p:nvSpPr>
        <p:spPr>
          <a:xfrm>
            <a:off x="1610958" y="5205869"/>
            <a:ext cx="9490774" cy="104348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2" name="矩形 26"/>
          <p:cNvSpPr/>
          <p:nvPr>
            <p:custDataLst>
              <p:tags r:id="rId12"/>
            </p:custDataLst>
          </p:nvPr>
        </p:nvSpPr>
        <p:spPr>
          <a:xfrm>
            <a:off x="1082708" y="5205869"/>
            <a:ext cx="257387" cy="104348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4" name="文本框 27"/>
          <p:cNvSpPr txBox="1"/>
          <p:nvPr>
            <p:custDataLst>
              <p:tags r:id="rId13"/>
            </p:custDataLst>
          </p:nvPr>
        </p:nvSpPr>
        <p:spPr>
          <a:xfrm>
            <a:off x="1882702" y="5296027"/>
            <a:ext cx="9081000" cy="8632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家具摆放：根据空间大小和功能需求摆放家具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https://d.book118.com/328061041127006022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6"/>
  <p:tag name="KSO_WM_UNIT_INDEX" val="1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5"/>
  <p:tag name="KSO_WM_UNIT_INDEX" val="1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5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912.2&quot;,&quot;height&quot;:&quot;382.75&quot;}"/>
  <p:tag name="KSO_WM_SLIDE_ID" val="custom202308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7,&quot;transparency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i*1_1"/>
  <p:tag name="KSO_WM_UNIT_INDEX" val="1_1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4"/>
  <p:tag name="KSO_WM_UNIT_INDEX" val="1_5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4"/>
  <p:tag name="KSO_WM_UNIT_INDEX" val="1_6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4"/>
  <p:tag name="KSO_WM_UNIT_INDEX" val="1_2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4"/>
  <p:tag name="KSO_WM_UNIT_INDEX" val="1_4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3"/>
  <p:tag name="KSO_WM_UNIT_INDEX" val="1_6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3"/>
  <p:tag name="KSO_WM_UNIT_INDEX" val="1_4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3"/>
  <p:tag name="KSO_WM_UNIT_INDEX" val="1_1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3"/>
  <p:tag name="KSO_WM_UNIT_INDEX" val="1_3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3"/>
  <p:tag name="KSO_WM_UNIT_INDEX" val="1_5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1"/>
  <p:tag name="KSO_WM_UNIT_INDEX" val="1_5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1"/>
  <p:tag name="KSO_WM_UNIT_INDEX" val="1_6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4"/>
  <p:tag name="KSO_WM_UNIT_INDEX" val="1_1_4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5"/>
  <p:tag name="KSO_WM_UNIT_INDEX" val="1_2_5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5"/>
  <p:tag name="KSO_WM_UNIT_INDEX" val="1_3_5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5"/>
  <p:tag name="KSO_WM_UNIT_INDEX" val="1_4_5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5"/>
  <p:tag name="KSO_WM_UNIT_INDEX" val="1_5_5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5"/>
  <p:tag name="KSO_WM_UNIT_INDEX" val="1_6_5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01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2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04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3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39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4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96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7">
      <a:dk1>
        <a:srgbClr val="000000"/>
      </a:dk1>
      <a:lt1>
        <a:srgbClr val="FFFFFF"/>
      </a:lt1>
      <a:dk2>
        <a:srgbClr val="6B1805"/>
      </a:dk2>
      <a:lt2>
        <a:srgbClr val="FEFAEE"/>
      </a:lt2>
      <a:accent1>
        <a:srgbClr val="F6562E"/>
      </a:accent1>
      <a:accent2>
        <a:srgbClr val="9084FF"/>
      </a:accent2>
      <a:accent3>
        <a:srgbClr val="FF7D41"/>
      </a:accent3>
      <a:accent4>
        <a:srgbClr val="FFB13F"/>
      </a:accent4>
      <a:accent5>
        <a:srgbClr val="FFCC4E"/>
      </a:accent5>
      <a:accent6>
        <a:srgbClr val="E3463A"/>
      </a:accent6>
      <a:hlink>
        <a:srgbClr val="0563C1"/>
      </a:hlink>
      <a:folHlink>
        <a:srgbClr val="954D72"/>
      </a:folHlink>
    </a:clrScheme>
    <a:fontScheme name="自定义 4">
      <a:majorFont>
        <a:latin typeface="MiSans Bold"/>
        <a:ea typeface="MiSans Bold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Bold</vt:lpstr>
      <vt:lpstr>MiSans</vt:lpstr>
      <vt:lpstr>Wingdings</vt:lpstr>
      <vt:lpstr>Calibri Light</vt:lpstr>
      <vt:lpstr>宋体</vt:lpstr>
      <vt:lpstr>微软雅黑</vt:lpstr>
      <vt:lpstr>Office Theme</vt:lpstr>
      <vt:lpstr>《幼儿园环境创设》PPT课件</vt:lpstr>
      <vt:lpstr>目录</vt:lpstr>
      <vt:lpstr>此处添加标题</vt:lpstr>
      <vt:lpstr>幼儿园环境创设的目的和意义</vt:lpstr>
      <vt:lpstr>幼儿园环境创设的定义</vt:lpstr>
      <vt:lpstr>幼儿园环境创设的目的</vt:lpstr>
      <vt:lpstr>幼儿园环境创设的意义</vt:lpstr>
      <vt:lpstr>幼儿园环境创设的原则</vt:lpstr>
      <vt:lpstr>安全原则</vt:lpstr>
      <vt:lpstr>健康原则</vt:lpstr>
      <vt:lpstr>审美原则</vt:lpstr>
      <vt:lpstr>教育原则</vt:lpstr>
      <vt:lpstr>幼儿园环境创设的要素</vt:lpstr>
      <vt:lpstr>色彩搭配</vt:lpstr>
      <vt:lpstr>空间布局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2024-08-29T02:42:57.413</cp:lastPrinted>
  <dcterms:created xsi:type="dcterms:W3CDTF">2024-08-28T18:42:57Z</dcterms:created>
  <dcterms:modified xsi:type="dcterms:W3CDTF">2024-08-28T18:43:00Z</dcterms:modified>
</cp:coreProperties>
</file>