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1" r:id="rId2"/>
    <p:sldMasterId id="2147483743" r:id="rId3"/>
    <p:sldMasterId id="2147483755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BF0C2-7520-4E9D-8CF1-54D21FF1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BE6A7-7C8D-432C-939F-197842FB9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7B480-D6D4-44C7-BEC0-DACD5F8AE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490FC-E3E1-4871-851E-B7EFA5CA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8C721-1C0E-4169-B677-A05653E42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3CA84-2AF0-48C3-A451-39665183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682A3-B83B-4F5C-825C-EEB7EF86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2E9ED-650A-451B-9C08-D1A78CED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F3069-BB09-4988-9721-73FD02FF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2321D-9D2F-4CFE-84BB-FF57FAE5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B9743-3A3A-41A5-B9A2-4BB936F4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100" name="日期占位符 3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4101" name="页脚占位符 4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4102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DDD1809E-2B77-4561-A112-2D5CE8A0A5C3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124" name="日期占位符 3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5125" name="页脚占位符 4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5126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85F6FAC0-F7D8-48C9-A3D5-7021043DBA8D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148" name="日期占位符 3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6149" name="页脚占位符 4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6150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CF6A10B5-072D-4F62-AC58-F8DE6914450F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172" name="日期占位符 4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7173" name="页脚占位符 5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7174" name="灯片编号占位符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E3B1DD63-A842-4439-8557-122A536D201B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8196" name="日期占位符 6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8197" name="页脚占位符 7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8198" name="灯片编号占位符 8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0B712EAB-3438-4DC1-85A6-631743A0E6FF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9220" name="日期占位符 2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9221" name="页脚占位符 3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9222" name="灯片编号占位符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93CB0B3B-C3B4-4EF3-9E45-2F71C7CD611E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44" name="日期占位符 1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0245" name="页脚占位符 2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0246" name="灯片编号占位符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6A8D21AA-1E31-4EF0-8F8D-E97ED4245A11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1268" name="日期占位符 4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1269" name="页脚占位符 5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1270" name="灯片编号占位符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514F5E20-D7F4-42E5-87CF-1527D65783A9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/>
            </a:pPr>
            <a:endParaRPr kumimoji="0" lang="zh-CN" altLang="en-US" sz="32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2292" name="日期占位符 4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2293" name="页脚占位符 5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2294" name="灯片编号占位符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BCA2C8DE-CA4B-4905-AE53-E01833469086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3316" name="日期占位符 3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3317" name="页脚占位符 4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3318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07DA09DE-6EEF-493F-83B7-AB32A98AD785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垂直排列标题与文本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4340" name="日期占位符 3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4341" name="页脚占位符 4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14342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C8F06DD5-F20D-44F0-803C-D9D99769C05B}" type="slidenum">
              <a:rPr lang="en-US" altLang="zh-CN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标题 1025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文本占位符 102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+mn-lt"/>
              </a:defRPr>
            </a:lvl2pPr>
            <a:lvl3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sng" baseline="0">
                <a:solidFill>
                  <a:schemeClr val="tx1"/>
                </a:solidFill>
                <a:effectLst/>
                <a:latin typeface="+mn-lt"/>
              </a:defRPr>
            </a:lvl3pPr>
            <a:lvl4pPr marL="6350" indent="-635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</a:defRPr>
            </a:lvl4pPr>
            <a:lvl5pPr marL="6350" indent="-635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</a:defRPr>
            </a:lvl5pPr>
            <a:lvl6pPr marL="4635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6pPr>
            <a:lvl7pPr marL="9207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7pPr>
            <a:lvl8pPr marL="13779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8pPr>
            <a:lvl9pPr marL="18351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日期占位符 102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2053" name="页脚占位符 102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Times New Roman" pitchFamily="18" charset="0"/>
            </a:pPr>
            <a:endParaRPr lang="en-US" altLang="en-US" sz="1400" b="0">
              <a:solidFill>
                <a:schemeClr val="tx1"/>
              </a:solidFill>
            </a:endParaRPr>
          </a:p>
        </p:txBody>
      </p:sp>
      <p:sp>
        <p:nvSpPr>
          <p:cNvPr id="2054" name="灯片编号占位符 102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Times New Roman" pitchFamily="18" charset="0"/>
            </a:pPr>
            <a:fld id="{5403BEAC-A966-4B32-9CF8-F1325020C5F4}" type="slidenum">
              <a:rPr lang="en-US" altLang="en-US" sz="1400" b="0">
                <a:solidFill>
                  <a:schemeClr val="tx1"/>
                </a:solidFill>
              </a:rPr>
              <a:t>‹#›</a:t>
            </a:fld>
            <a:endParaRPr lang="en-US" altLang="en-US" sz="1400" b="0">
              <a:solidFill>
                <a:schemeClr val="tx1"/>
              </a:solidFill>
            </a:endParaRPr>
          </a:p>
        </p:txBody>
      </p:sp>
      <p:pic>
        <p:nvPicPr>
          <p:cNvPr id="2055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3" r:id="rId3"/>
    <p:sldLayoutId id="2147483715" r:id="rId4"/>
    <p:sldLayoutId id="2147483717" r:id="rId5"/>
    <p:sldLayoutId id="2147483719" r:id="rId6"/>
    <p:sldLayoutId id="2147483721" r:id="rId7"/>
    <p:sldLayoutId id="2147483723" r:id="rId8"/>
    <p:sldLayoutId id="2147483725" r:id="rId9"/>
    <p:sldLayoutId id="2147483727" r:id="rId10"/>
    <p:sldLayoutId id="2147483729" r:id="rId11"/>
  </p:sldLayoutIdLst>
  <p:transition/>
  <p:timing/>
  <p:txStyles>
    <p:titleStyle>
      <a:lvl1pPr marL="0" indent="0" algn="ctr" defTabSz="914400" rtl="0" eaLnBrk="0" fontAlgn="base" latinLnBrk="1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Times New Roman" pitchFamily="18" charset="0"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pitchFamily="18" charset="0"/>
        <a:buChar char="•"/>
        <a:defRPr kumimoji="0" sz="3200" b="1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342900" indent="-3429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pitchFamily="18" charset="0"/>
        <a:buChar char="•"/>
        <a:defRPr kumimoji="0" sz="3200" b="1" i="0" u="none" baseline="0">
          <a:solidFill>
            <a:schemeClr val="tx1"/>
          </a:solidFill>
          <a:effectLst/>
          <a:latin typeface="+mn-lt"/>
        </a:defRPr>
      </a:lvl2pPr>
      <a:lvl3pPr marL="342900" indent="-3429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pitchFamily="18" charset="0"/>
        <a:buChar char="•"/>
        <a:defRPr kumimoji="0" sz="3200" b="0" i="0" u="sng" baseline="0">
          <a:solidFill>
            <a:schemeClr val="tx1"/>
          </a:solidFill>
          <a:effectLst/>
          <a:latin typeface="+mn-lt"/>
        </a:defRPr>
      </a:lvl3pPr>
      <a:lvl4pPr marL="6350" indent="-635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pitchFamily="18" charset="0"/>
        <a:buChar char="•"/>
        <a:defRPr kumimoji="0" sz="3200" b="0" i="0" u="none" baseline="0">
          <a:solidFill>
            <a:schemeClr val="tx1"/>
          </a:solidFill>
          <a:effectLst/>
          <a:latin typeface="+mn-lt"/>
        </a:defRPr>
      </a:lvl4pPr>
      <a:lvl5pPr marL="6350" indent="-635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pitchFamily="18" charset="0"/>
        <a:buChar char="•"/>
        <a:defRPr kumimoji="0" sz="3200" b="0" i="0" u="none" baseline="0">
          <a:solidFill>
            <a:schemeClr val="tx1"/>
          </a:solidFill>
          <a:effectLst/>
          <a:latin typeface="+mn-lt"/>
        </a:defRPr>
      </a:lvl5pPr>
      <a:lvl6pPr marL="463550" indent="-6350" algn="l" rtl="0" eaLnBrk="0" fontAlgn="base" latinLnBrk="1" hangingPunct="0">
        <a:spcBef>
          <a:spcPct val="20000"/>
        </a:spcBef>
        <a:spcAft>
          <a:spcPct val="0"/>
        </a:spcAft>
        <a:buFont typeface="Times New Roman" pitchFamily="18" charset="0"/>
        <a:buChar char="•"/>
        <a:defRPr sz="3200">
          <a:solidFill>
            <a:schemeClr val="tx1"/>
          </a:solidFill>
          <a:latin typeface="+mn-lt"/>
        </a:defRPr>
      </a:lvl6pPr>
      <a:lvl7pPr marL="920750" indent="-6350" algn="l" rtl="0" eaLnBrk="0" fontAlgn="base" latinLnBrk="1" hangingPunct="0">
        <a:spcBef>
          <a:spcPct val="20000"/>
        </a:spcBef>
        <a:spcAft>
          <a:spcPct val="0"/>
        </a:spcAft>
        <a:buFont typeface="Times New Roman" pitchFamily="18" charset="0"/>
        <a:buChar char="•"/>
        <a:defRPr sz="3200">
          <a:solidFill>
            <a:schemeClr val="tx1"/>
          </a:solidFill>
          <a:latin typeface="+mn-lt"/>
        </a:defRPr>
      </a:lvl7pPr>
      <a:lvl8pPr marL="1377950" indent="-6350" algn="l" rtl="0" eaLnBrk="0" fontAlgn="base" latinLnBrk="1" hangingPunct="0">
        <a:spcBef>
          <a:spcPct val="20000"/>
        </a:spcBef>
        <a:spcAft>
          <a:spcPct val="0"/>
        </a:spcAft>
        <a:buFont typeface="Times New Roman" pitchFamily="18" charset="0"/>
        <a:buChar char="•"/>
        <a:defRPr sz="3200">
          <a:solidFill>
            <a:schemeClr val="tx1"/>
          </a:solidFill>
          <a:latin typeface="+mn-lt"/>
        </a:defRPr>
      </a:lvl8pPr>
      <a:lvl9pPr marL="1835150" indent="-6350" algn="l" rtl="0" eaLnBrk="0" fontAlgn="base" latinLnBrk="1" hangingPunct="0">
        <a:spcBef>
          <a:spcPct val="20000"/>
        </a:spcBef>
        <a:spcAft>
          <a:spcPct val="0"/>
        </a:spcAft>
        <a:buFont typeface="Times New Roman" pitchFamily="18" charset="0"/>
        <a:buChar char="•"/>
        <a:defRPr sz="32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tile tx="0" ty="0" sx="100000" sy="100000" flip="none" algn="tl"/>
        </a:blip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2FBE82E-A63A-4627-9427-5F1614737CF6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tile tx="0" ty="0" sx="100000" sy="100000" flip="none" algn="tl"/>
        </a:blipFill>
      </p:bgPr>
    </p:bg>
    <p:spTree>
      <p:nvGrpSpPr>
        <p:cNvPr id="1" name="" title=""/>
        <p:cNvGrpSpPr/>
        <p:nvPr/>
      </p:nvGrpSpPr>
      <p:grpSpPr/>
      <p:sp>
        <p:nvSpPr>
          <p:cNvPr id="3074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zh-CN" altLang="zh-CN" sz="1400" b="0">
              <a:solidFill>
                <a:schemeClr val="tx1"/>
              </a:solidFill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8998836-2414-406E-BEC7-88C6FF5E0059}" type="slidenum">
              <a:rPr lang="zh-CN" altLang="zh-CN" sz="1400" b="0">
                <a:solidFill>
                  <a:schemeClr val="tx1"/>
                </a:solidFill>
              </a:rPr>
              <a:t>‹#›</a:t>
            </a:fld>
            <a:endParaRPr lang="zh-CN" altLang="zh-CN" sz="1400" b="0">
              <a:solidFill>
                <a:schemeClr val="tx1"/>
              </a:solidFill>
            </a:endParaRPr>
          </a:p>
        </p:txBody>
      </p:sp>
      <p:pic>
        <p:nvPicPr>
          <p:cNvPr id="3079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audio" Target="NUL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311005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2" name="副标题 3073" title=""/>
          <p:cNvSpPr>
            <a:spLocks noGrp="1"/>
          </p:cNvSpPr>
          <p:nvPr>
            <p:ph type="subTitle" idx="4294967295"/>
          </p:nvPr>
        </p:nvSpPr>
        <p:spPr>
          <a:xfrm>
            <a:off x="3127375" y="193675"/>
            <a:ext cx="3744913" cy="1008063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1pPr>
            <a:lvl2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2pPr>
            <a:lvl3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3200" b="0" i="0" u="sng" baseline="0">
                <a:solidFill>
                  <a:schemeClr val="tx1"/>
                </a:solidFill>
                <a:effectLst/>
                <a:latin typeface="Arial" pitchFamily="34" charset="0"/>
              </a:defRPr>
            </a:lvl3pPr>
            <a:lvl4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4pPr>
            <a:lvl5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5pPr>
          </a:lstStyle>
          <a:p>
            <a:pPr marL="0" lvl="0" indent="0" algn="l" eaLnBrk="1" hangingPunct="1"/>
            <a:r>
              <a:rPr lang="zh-CN" altLang="en-US" sz="6000">
                <a:ea typeface="华文行楷" pitchFamily="2" charset="-122"/>
              </a:rPr>
              <a:t>诗经二首</a:t>
            </a:r>
            <a:endParaRPr lang="zh-CN" altLang="en-US" sz="6000">
              <a:ea typeface="华文行楷" pitchFamily="2" charset="-122"/>
            </a:endParaRPr>
          </a:p>
          <a:p>
            <a:pPr marL="0" lvl="0" indent="0" algn="l" eaLnBrk="1" hangingPunct="1"/>
            <a:endParaRPr lang="zh-CN" altLang="en-US" sz="2600">
              <a:ea typeface="华文行楷" pitchFamily="2" charset="-122"/>
            </a:endParaRPr>
          </a:p>
          <a:p>
            <a:pPr marL="0" lvl="0" indent="0" algn="l" eaLnBrk="1" hangingPunct="1"/>
            <a:endParaRPr lang="en-US" altLang="zh-CN" sz="2600">
              <a:ea typeface="华文行楷" pitchFamily="2" charset="-122"/>
            </a:endParaRPr>
          </a:p>
          <a:p>
            <a:pPr marL="0" lvl="0" indent="0" algn="l" eaLnBrk="1" hangingPunct="1"/>
            <a:endParaRPr lang="en-US" altLang="zh-CN" sz="2600">
              <a:ea typeface="华文行楷" pitchFamily="2" charset="-122"/>
            </a:endParaRPr>
          </a:p>
        </p:txBody>
      </p:sp>
      <p:pic>
        <p:nvPicPr>
          <p:cNvPr id="15363" name="图片 307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987675" cy="10858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4" name="图片 307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8850" y="0"/>
            <a:ext cx="1835150" cy="15287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5" name="图片 307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4388" y="333375"/>
            <a:ext cx="633412" cy="13128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6" name="图片 3077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850" y="4221163"/>
            <a:ext cx="1916113" cy="20605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7" name="文本框 3078" title=""/>
          <p:cNvSpPr txBox="1"/>
          <p:nvPr/>
        </p:nvSpPr>
        <p:spPr>
          <a:xfrm>
            <a:off x="2268538" y="4005263"/>
            <a:ext cx="6696075" cy="1177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Times New Roman" pitchFamily="18" charset="0"/>
            </a:pPr>
            <a:r>
              <a:rPr i="1">
                <a:solidFill>
                  <a:srgbClr val="800000"/>
                </a:solidFill>
              </a:rPr>
              <a:t>聆 听 三 千 年 华 夏 先 民 吟 唱</a:t>
            </a:r>
            <a:br>
              <a:rPr i="1">
                <a:solidFill>
                  <a:srgbClr val="800000"/>
                </a:solidFill>
              </a:rPr>
            </a:br>
            <a:r>
              <a:rPr i="1">
                <a:solidFill>
                  <a:srgbClr val="800000"/>
                </a:solidFill>
              </a:rPr>
              <a:t>感 受 公 元 前 东 方 文 明 辉 煌</a:t>
            </a:r>
            <a:endParaRPr i="1">
              <a:solidFill>
                <a:srgbClr val="8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dur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35525" cy="1143000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800" b="1">
                <a:solidFill>
                  <a:srgbClr val="FF0000"/>
                </a:solidFill>
              </a:rPr>
              <a:t>一、问题导学</a:t>
            </a:r>
            <a:endParaRPr lang="zh-CN" altLang="en-US" sz="4800" b="1">
              <a:solidFill>
                <a:srgbClr val="FF0000"/>
              </a:solidFill>
            </a:endParaRPr>
          </a:p>
        </p:txBody>
      </p:sp>
      <p:sp>
        <p:nvSpPr>
          <p:cNvPr id="16387" name="Rectangle 3" title="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0">
              <a:lnSpc>
                <a:spcPct val="80000"/>
              </a:lnSpc>
              <a:buNone/>
            </a:pP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  <a:sym typeface="Arial" pitchFamily="34" charset="0"/>
              </a:rPr>
              <a:t>1.了解并识记《诗经》的有关文学常识。</a:t>
            </a:r>
            <a:endParaRPr lang="zh-CN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  <a:sym typeface="Arial" pitchFamily="34" charset="0"/>
            </a:endParaRPr>
          </a:p>
          <a:p>
            <a:pPr marL="342900" lvl="0" indent="-342900" eaLnBrk="1" hangingPunct="0">
              <a:lnSpc>
                <a:spcPct val="80000"/>
              </a:lnSpc>
              <a:buFont typeface="Times New Roman" pitchFamily="18" charset="0"/>
              <a:buNone/>
            </a:pPr>
            <a:endParaRPr lang="zh-CN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0">
              <a:lnSpc>
                <a:spcPct val="80000"/>
              </a:lnSpc>
              <a:buFont typeface="Times New Roman" pitchFamily="18" charset="0"/>
              <a:buNone/>
            </a:pP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</a:rPr>
              <a:t>2</a:t>
            </a:r>
            <a:r>
              <a:rPr lang="en-US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</a:rPr>
              <a:t>. 分析《静女》大意</a:t>
            </a:r>
            <a:endParaRPr lang="en-US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0">
              <a:lnSpc>
                <a:spcPct val="80000"/>
              </a:lnSpc>
              <a:buFont typeface="Times New Roman" pitchFamily="18" charset="0"/>
              <a:buNone/>
            </a:pPr>
            <a:r>
              <a:rPr lang="en-US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</a:rPr>
              <a:t>    </a:t>
            </a:r>
            <a:endParaRPr lang="en-US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0">
              <a:lnSpc>
                <a:spcPct val="80000"/>
              </a:lnSpc>
              <a:buFont typeface="Times New Roman" pitchFamily="18" charset="0"/>
              <a:buNone/>
            </a:pP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</a:t>
            </a:r>
            <a:r>
              <a:rPr lang="en-US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 分析人物形象</a:t>
            </a:r>
            <a:endParaRPr lang="en-US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lvl="0" indent="-342900" eaLnBrk="1" hangingPunct="0">
              <a:lnSpc>
                <a:spcPct val="80000"/>
              </a:lnSpc>
              <a:buFont typeface="Times New Roman" pitchFamily="18" charset="0"/>
              <a:buNone/>
            </a:pPr>
            <a:r>
              <a:rPr lang="en-US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</a:rPr>
              <a:t>   </a:t>
            </a:r>
            <a:endParaRPr lang="en-US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0">
              <a:lnSpc>
                <a:spcPct val="80000"/>
              </a:lnSpc>
              <a:buFont typeface="Times New Roman" pitchFamily="18" charset="0"/>
              <a:buNone/>
            </a:pP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</a:rPr>
              <a:t>4</a:t>
            </a:r>
            <a:r>
              <a:rPr lang="en-US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</a:rPr>
              <a:t>. 理解运用的手法</a:t>
            </a:r>
            <a:endParaRPr lang="en-US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0">
              <a:lnSpc>
                <a:spcPct val="80000"/>
              </a:lnSpc>
              <a:buFont typeface="Times New Roman" pitchFamily="18" charset="0"/>
              <a:buNone/>
            </a:pPr>
            <a:r>
              <a:rPr lang="en-US" altLang="en-US" sz="36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                       </a:t>
            </a:r>
            <a:endParaRPr lang="en-US" altLang="en-US" sz="36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0">
              <a:lnSpc>
                <a:spcPct val="80000"/>
              </a:lnSpc>
              <a:buNone/>
            </a:pPr>
            <a:endParaRPr lang="en-US" altLang="en-US" sz="36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2" title=""/>
          <p:cNvPicPr>
            <a:picLocks noChangeAspect="1"/>
          </p:cNvPicPr>
          <p:nvPr>
            <p:ph sz="half" idx="1"/>
          </p:nvPr>
        </p:nvPicPr>
        <p:blipFill>
          <a:blip r:embed="rId2">
            <a:clrChange>
              <a:clrFrom>
                <a:srgbClr val="F6F5DC"/>
              </a:clrFrom>
              <a:clrTo>
                <a:srgbClr val="F6F5D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1125538"/>
            <a:ext cx="1225550" cy="12255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7411" name="Picture 3" title=""/>
          <p:cNvPicPr>
            <a:picLocks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0" y="2924175"/>
            <a:ext cx="1225550" cy="12255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7412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89363"/>
            <a:ext cx="1225550" cy="1225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3" name="Text Box 5" title=""/>
          <p:cNvSpPr txBox="1"/>
          <p:nvPr/>
        </p:nvSpPr>
        <p:spPr>
          <a:xfrm>
            <a:off x="1187450" y="1484313"/>
            <a:ext cx="66246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sz="2800">
                <a:solidFill>
                  <a:srgbClr val="0000CC"/>
                </a:solidFill>
              </a:rPr>
              <a:t>我国第一部诗歌总集的名称是什么？</a:t>
            </a:r>
            <a:endParaRPr sz="2800">
              <a:solidFill>
                <a:srgbClr val="0000CC"/>
              </a:solidFill>
            </a:endParaRPr>
          </a:p>
        </p:txBody>
      </p:sp>
      <p:sp>
        <p:nvSpPr>
          <p:cNvPr id="17414" name="Text Box 6" title=""/>
          <p:cNvSpPr txBox="1"/>
          <p:nvPr/>
        </p:nvSpPr>
        <p:spPr>
          <a:xfrm>
            <a:off x="1187450" y="3357563"/>
            <a:ext cx="64801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sz="2400">
                <a:solidFill>
                  <a:srgbClr val="0000CC"/>
                </a:solidFill>
              </a:rPr>
              <a:t>诗经收录的是从什么时期到什么时期的诗歌？</a:t>
            </a:r>
            <a:endParaRPr sz="2400">
              <a:solidFill>
                <a:srgbClr val="0000CC"/>
              </a:solidFill>
            </a:endParaRPr>
          </a:p>
        </p:txBody>
      </p:sp>
      <p:sp>
        <p:nvSpPr>
          <p:cNvPr id="17415" name="Text Box 7" title=""/>
          <p:cNvSpPr txBox="1"/>
          <p:nvPr/>
        </p:nvSpPr>
        <p:spPr>
          <a:xfrm>
            <a:off x="1116013" y="5157788"/>
            <a:ext cx="58324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sz="2400">
                <a:solidFill>
                  <a:srgbClr val="0000CC"/>
                </a:solidFill>
              </a:rPr>
              <a:t>一共收录了多少篇诗歌？又称之为什么？</a:t>
            </a:r>
            <a:endParaRPr sz="2400">
              <a:solidFill>
                <a:srgbClr val="0000CC"/>
              </a:solidFill>
            </a:endParaRPr>
          </a:p>
        </p:txBody>
      </p:sp>
      <p:sp>
        <p:nvSpPr>
          <p:cNvPr id="17416" name="Text Box 8" title=""/>
          <p:cNvSpPr txBox="1"/>
          <p:nvPr/>
        </p:nvSpPr>
        <p:spPr>
          <a:xfrm>
            <a:off x="1331913" y="2349500"/>
            <a:ext cx="1800225" cy="519113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zh-CN" sz="2800"/>
              <a:t>《诗经》</a:t>
            </a:r>
            <a:endParaRPr lang="zh-CN" altLang="zh-CN" sz="2800"/>
          </a:p>
        </p:txBody>
      </p:sp>
      <p:sp>
        <p:nvSpPr>
          <p:cNvPr id="17417" name="Text Box 9" title=""/>
          <p:cNvSpPr txBox="1"/>
          <p:nvPr/>
        </p:nvSpPr>
        <p:spPr>
          <a:xfrm>
            <a:off x="1403350" y="6021388"/>
            <a:ext cx="2881313" cy="519112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zh-CN" sz="2800">
                <a:latin typeface="宋体" pitchFamily="2" charset="-122"/>
              </a:rPr>
              <a:t>305篇    诗三百  </a:t>
            </a:r>
            <a:endParaRPr lang="zh-CN" altLang="zh-CN" sz="2800">
              <a:latin typeface="宋体" pitchFamily="2" charset="-122"/>
            </a:endParaRPr>
          </a:p>
        </p:txBody>
      </p:sp>
      <p:sp>
        <p:nvSpPr>
          <p:cNvPr id="17418" name="Text Box 10" title=""/>
          <p:cNvSpPr txBox="1"/>
          <p:nvPr/>
        </p:nvSpPr>
        <p:spPr>
          <a:xfrm>
            <a:off x="1116013" y="4149725"/>
            <a:ext cx="6421437" cy="519113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sz="2800">
                <a:latin typeface="宋体" pitchFamily="2" charset="-122"/>
              </a:rPr>
              <a:t>西周初期到春秋中叶约</a:t>
            </a:r>
            <a:r>
              <a:rPr lang="zh-CN" altLang="zh-CN" sz="2800">
                <a:latin typeface="宋体" pitchFamily="2" charset="-122"/>
              </a:rPr>
              <a:t>500年间的诗歌</a:t>
            </a:r>
            <a:endParaRPr lang="zh-CN" altLang="zh-CN" sz="2800">
              <a:latin typeface="宋体" pitchFamily="2" charset="-122"/>
            </a:endParaRPr>
          </a:p>
        </p:txBody>
      </p:sp>
      <p:pic>
        <p:nvPicPr>
          <p:cNvPr id="17419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32450"/>
            <a:ext cx="1225550" cy="1225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20" name="Picture 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24400"/>
            <a:ext cx="1225550" cy="1225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21" name="Picture 1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89138"/>
            <a:ext cx="1225550" cy="1225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22" name="Text Box 14" title=""/>
          <p:cNvSpPr txBox="1"/>
          <p:nvPr/>
        </p:nvSpPr>
        <p:spPr>
          <a:xfrm>
            <a:off x="971550" y="260350"/>
            <a:ext cx="3840163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800"/>
              <a:t>关于《诗经》</a:t>
            </a:r>
            <a:endParaRPr lang="zh-CN" altLang="en-US" sz="480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9"/>
      <p:bldP spid="17414" grpId="0"/>
      <p:bldP spid="17415" grpId="0"/>
      <p:bldP spid="17416" grpId="0"/>
      <p:bldP spid="17417" grpId="0"/>
      <p:bldP spid="174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 title=""/>
          <p:cNvSpPr/>
          <p:nvPr/>
        </p:nvSpPr>
        <p:spPr>
          <a:xfrm>
            <a:off x="0" y="4652963"/>
            <a:ext cx="51530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20000"/>
              </a:spcBef>
              <a:buChar char="•"/>
            </a:pPr>
            <a:r>
              <a:rPr lang="zh-CN" altLang="zh-CN" sz="3200">
                <a:solidFill>
                  <a:schemeClr val="tx1"/>
                </a:solidFill>
              </a:rPr>
              <a:t>  中国</a:t>
            </a:r>
            <a:r>
              <a:rPr sz="3200">
                <a:solidFill>
                  <a:srgbClr val="FF3300"/>
                </a:solidFill>
              </a:rPr>
              <a:t>现实主义诗歌</a:t>
            </a:r>
            <a:r>
              <a:rPr sz="3200">
                <a:solidFill>
                  <a:schemeClr val="tx1"/>
                </a:solidFill>
              </a:rPr>
              <a:t>的</a:t>
            </a:r>
            <a:r>
              <a:rPr sz="3200" i="1"/>
              <a:t>源头</a:t>
            </a:r>
            <a:r>
              <a:rPr sz="3200" b="0">
                <a:solidFill>
                  <a:schemeClr val="tx1"/>
                </a:solidFill>
              </a:rPr>
              <a:t> </a:t>
            </a:r>
            <a:endParaRPr sz="3200" b="0">
              <a:solidFill>
                <a:schemeClr val="tx1"/>
              </a:solidFill>
            </a:endParaRPr>
          </a:p>
        </p:txBody>
      </p:sp>
      <p:pic>
        <p:nvPicPr>
          <p:cNvPr id="18435" name="Picture 3" title=""/>
          <p:cNvPicPr>
            <a:picLocks noChangeAspect="1"/>
          </p:cNvPicPr>
          <p:nvPr/>
        </p:nvPicPr>
        <p:blipFill>
          <a:blip r:embed="rId2">
            <a:lum bright="42000" contrast="42000"/>
          </a:blip>
          <a:stretch>
            <a:fillRect/>
          </a:stretch>
        </p:blipFill>
        <p:spPr>
          <a:xfrm>
            <a:off x="6300788" y="3429000"/>
            <a:ext cx="2843212" cy="3429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6" name="Rectangle 4" title=""/>
          <p:cNvSpPr>
            <a:spLocks noRot="1"/>
          </p:cNvSpPr>
          <p:nvPr/>
        </p:nvSpPr>
        <p:spPr>
          <a:xfrm>
            <a:off x="179388" y="692150"/>
            <a:ext cx="8496300" cy="2736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sz="3200">
                <a:solidFill>
                  <a:schemeClr val="tx1"/>
                </a:solidFill>
              </a:rPr>
              <a:t>语言形式：四言为主。</a:t>
            </a:r>
            <a:endParaRPr sz="3200">
              <a:solidFill>
                <a:schemeClr val="tx1"/>
              </a:solidFill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zh-CN" sz="3200">
              <a:solidFill>
                <a:schemeClr val="tx1"/>
              </a:solidFill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zh-CN" sz="3200">
                <a:solidFill>
                  <a:schemeClr val="tx1"/>
                </a:solidFill>
              </a:rPr>
              <a:t>诵读节奏：以二二节拍为主。</a:t>
            </a:r>
            <a:endParaRPr lang="zh-CN" altLang="zh-CN" sz="3200">
              <a:solidFill>
                <a:schemeClr val="tx1"/>
              </a:solidFill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zh-CN" sz="3200">
              <a:solidFill>
                <a:schemeClr val="tx1"/>
              </a:solidFill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zh-CN" sz="3200">
                <a:solidFill>
                  <a:schemeClr val="tx1"/>
                </a:solidFill>
              </a:rPr>
              <a:t>典型特点：重章叠句、反复咏唱。</a:t>
            </a:r>
            <a:endParaRPr lang="zh-CN" altLang="zh-CN" sz="32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8" name="Text Box 2" title=""/>
          <p:cNvSpPr txBox="1">
            <a:spLocks noChangeArrowheads="1"/>
          </p:cNvSpPr>
          <p:nvPr/>
        </p:nvSpPr>
        <p:spPr bwMode="auto">
          <a:xfrm>
            <a:off x="0" y="188913"/>
            <a:ext cx="7451725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lang="zh-CN" altLang="zh-CN" sz="2800" spc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《诗经》的内容及表现手法（《诗经》六义）</a:t>
            </a:r>
            <a:endParaRPr lang="zh-CN" altLang="zh-CN" sz="280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59" name="Text Box 3" title=""/>
          <p:cNvSpPr txBox="1">
            <a:spLocks noChangeArrowheads="1"/>
          </p:cNvSpPr>
          <p:nvPr/>
        </p:nvSpPr>
        <p:spPr bwMode="auto">
          <a:xfrm>
            <a:off x="1042988" y="1341438"/>
            <a:ext cx="576262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风</a:t>
            </a:r>
            <a:endParaRPr sz="280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60" name="Text Box 4" title=""/>
          <p:cNvSpPr txBox="1"/>
          <p:nvPr/>
        </p:nvSpPr>
        <p:spPr>
          <a:xfrm>
            <a:off x="1692275" y="1341438"/>
            <a:ext cx="64087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2800">
                <a:solidFill>
                  <a:srgbClr val="006666"/>
                </a:solidFill>
              </a:rPr>
              <a:t>15个诸侯国的土风歌谣       “十五国风”</a:t>
            </a:r>
            <a:endParaRPr lang="zh-CN" altLang="zh-CN" sz="2800">
              <a:solidFill>
                <a:srgbClr val="006666"/>
              </a:solidFill>
            </a:endParaRPr>
          </a:p>
        </p:txBody>
      </p:sp>
      <p:sp>
        <p:nvSpPr>
          <p:cNvPr id="19461" name="Text Box 5" title=""/>
          <p:cNvSpPr txBox="1">
            <a:spLocks noChangeArrowheads="1"/>
          </p:cNvSpPr>
          <p:nvPr/>
        </p:nvSpPr>
        <p:spPr bwMode="auto">
          <a:xfrm>
            <a:off x="971550" y="2060575"/>
            <a:ext cx="504825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雅</a:t>
            </a:r>
            <a:endParaRPr sz="280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62" name="Text Box 6" title=""/>
          <p:cNvSpPr txBox="1"/>
          <p:nvPr/>
        </p:nvSpPr>
        <p:spPr>
          <a:xfrm>
            <a:off x="1547813" y="1916113"/>
            <a:ext cx="69850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sz="2800">
                <a:solidFill>
                  <a:srgbClr val="006666"/>
                </a:solidFill>
              </a:rPr>
              <a:t>周王朝直接统治地区的音乐，多为贵族所作   大雅、小雅     合称“二雅”</a:t>
            </a:r>
            <a:endParaRPr sz="2800">
              <a:solidFill>
                <a:srgbClr val="006666"/>
              </a:solidFill>
            </a:endParaRPr>
          </a:p>
        </p:txBody>
      </p:sp>
      <p:sp>
        <p:nvSpPr>
          <p:cNvPr id="19463" name="Text Box 7" title=""/>
          <p:cNvSpPr txBox="1">
            <a:spLocks noChangeArrowheads="1"/>
          </p:cNvSpPr>
          <p:nvPr/>
        </p:nvSpPr>
        <p:spPr bwMode="auto">
          <a:xfrm>
            <a:off x="971550" y="2997200"/>
            <a:ext cx="720725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颂</a:t>
            </a:r>
            <a:endParaRPr sz="280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64" name="Text Box 8" title=""/>
          <p:cNvSpPr txBox="1"/>
          <p:nvPr/>
        </p:nvSpPr>
        <p:spPr>
          <a:xfrm>
            <a:off x="1619250" y="2997200"/>
            <a:ext cx="712787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sz="2800">
                <a:solidFill>
                  <a:srgbClr val="006666"/>
                </a:solidFill>
              </a:rPr>
              <a:t>宗庙祭祀时的乐曲歌词     周、鲁、商   合称“三颂”</a:t>
            </a:r>
            <a:endParaRPr sz="2800">
              <a:solidFill>
                <a:srgbClr val="006666"/>
              </a:solidFill>
            </a:endParaRPr>
          </a:p>
        </p:txBody>
      </p:sp>
      <p:sp>
        <p:nvSpPr>
          <p:cNvPr id="19465" name="Text Box 9" title=""/>
          <p:cNvSpPr txBox="1">
            <a:spLocks noChangeArrowheads="1"/>
          </p:cNvSpPr>
          <p:nvPr/>
        </p:nvSpPr>
        <p:spPr bwMode="auto">
          <a:xfrm>
            <a:off x="1042988" y="4221163"/>
            <a:ext cx="863600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赋</a:t>
            </a:r>
            <a:endParaRPr sz="280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66" name="Text Box 10" title=""/>
          <p:cNvSpPr txBox="1"/>
          <p:nvPr/>
        </p:nvSpPr>
        <p:spPr>
          <a:xfrm>
            <a:off x="1835150" y="4292600"/>
            <a:ext cx="2160588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sz="2800">
                <a:solidFill>
                  <a:srgbClr val="CC0099"/>
                </a:solidFill>
              </a:rPr>
              <a:t>铺陈叙事</a:t>
            </a:r>
            <a:endParaRPr sz="2800">
              <a:solidFill>
                <a:srgbClr val="CC0099"/>
              </a:solidFill>
            </a:endParaRPr>
          </a:p>
        </p:txBody>
      </p:sp>
      <p:sp>
        <p:nvSpPr>
          <p:cNvPr id="19467" name="Text Box 11" title=""/>
          <p:cNvSpPr txBox="1">
            <a:spLocks noChangeArrowheads="1"/>
          </p:cNvSpPr>
          <p:nvPr/>
        </p:nvSpPr>
        <p:spPr bwMode="auto">
          <a:xfrm>
            <a:off x="1042988" y="5013325"/>
            <a:ext cx="647700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比</a:t>
            </a:r>
            <a:endParaRPr sz="280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68" name="Text Box 12" title=""/>
          <p:cNvSpPr txBox="1"/>
          <p:nvPr/>
        </p:nvSpPr>
        <p:spPr>
          <a:xfrm>
            <a:off x="1692275" y="5084763"/>
            <a:ext cx="26638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sz="2800">
                <a:solidFill>
                  <a:srgbClr val="CC0099"/>
                </a:solidFill>
              </a:rPr>
              <a:t>打比方    比喻</a:t>
            </a:r>
            <a:endParaRPr sz="2800">
              <a:solidFill>
                <a:srgbClr val="CC0099"/>
              </a:solidFill>
            </a:endParaRPr>
          </a:p>
        </p:txBody>
      </p:sp>
      <p:sp>
        <p:nvSpPr>
          <p:cNvPr id="19469" name="Text Box 13" title=""/>
          <p:cNvSpPr txBox="1">
            <a:spLocks noChangeArrowheads="1"/>
          </p:cNvSpPr>
          <p:nvPr/>
        </p:nvSpPr>
        <p:spPr bwMode="auto">
          <a:xfrm>
            <a:off x="1042988" y="5949950"/>
            <a:ext cx="863600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兴</a:t>
            </a:r>
            <a:endParaRPr sz="280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70" name="Text Box 14" title=""/>
          <p:cNvSpPr txBox="1"/>
          <p:nvPr/>
        </p:nvSpPr>
        <p:spPr>
          <a:xfrm>
            <a:off x="1908175" y="5949950"/>
            <a:ext cx="4465638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sz="2800">
                <a:solidFill>
                  <a:srgbClr val="CC0099"/>
                </a:solidFill>
              </a:rPr>
              <a:t>先言他物以引起所咏之辞</a:t>
            </a:r>
            <a:endParaRPr sz="2800">
              <a:solidFill>
                <a:srgbClr val="CC0099"/>
              </a:solidFill>
            </a:endParaRPr>
          </a:p>
        </p:txBody>
      </p:sp>
      <p:sp>
        <p:nvSpPr>
          <p:cNvPr id="19471" name="AutoShape 15" title=""/>
          <p:cNvSpPr/>
          <p:nvPr/>
        </p:nvSpPr>
        <p:spPr>
          <a:xfrm>
            <a:off x="827088" y="1557338"/>
            <a:ext cx="144462" cy="1727200"/>
          </a:xfrm>
          <a:prstGeom prst="leftBrace">
            <a:avLst>
              <a:gd name="adj1" fmla="val 99634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9472" name="Text Box 16" title=""/>
          <p:cNvSpPr txBox="1">
            <a:spLocks noChangeArrowheads="1"/>
          </p:cNvSpPr>
          <p:nvPr/>
        </p:nvSpPr>
        <p:spPr bwMode="auto">
          <a:xfrm>
            <a:off x="179388" y="1844675"/>
            <a:ext cx="611187" cy="13684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内容</a:t>
            </a:r>
            <a:endParaRPr sz="280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73" name="AutoShape 17" title=""/>
          <p:cNvSpPr/>
          <p:nvPr/>
        </p:nvSpPr>
        <p:spPr>
          <a:xfrm>
            <a:off x="755650" y="4365625"/>
            <a:ext cx="144463" cy="1727200"/>
          </a:xfrm>
          <a:prstGeom prst="leftBrace">
            <a:avLst>
              <a:gd name="adj1" fmla="val 99633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9474" name="Text Box 18" title=""/>
          <p:cNvSpPr txBox="1">
            <a:spLocks noChangeArrowheads="1"/>
          </p:cNvSpPr>
          <p:nvPr/>
        </p:nvSpPr>
        <p:spPr bwMode="auto">
          <a:xfrm>
            <a:off x="250825" y="4365625"/>
            <a:ext cx="611188" cy="21605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spcBef>
                <a:spcPct val="50000"/>
              </a:spcBef>
            </a:pPr>
            <a:r>
              <a:rPr sz="2800" spc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表现手法</a:t>
            </a:r>
            <a:endParaRPr sz="280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 tmFilter="0,0; .5, 1; 1, 1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9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19460" grpId="0"/>
      <p:bldP spid="19461" grpId="0"/>
      <p:bldP spid="19462" grpId="0"/>
      <p:bldP spid="19463" grpId="0"/>
      <p:bldP spid="19464" grpId="0"/>
      <p:bldP spid="19465" grpId="0"/>
      <p:bldP spid="19466" grpId="0"/>
      <p:bldP spid="19467" grpId="0"/>
      <p:bldP spid="19468" grpId="0"/>
      <p:bldP spid="19469" grpId="0"/>
      <p:bldP spid="19471" grpId="0"/>
      <p:bldP spid="19472" grpId="0"/>
      <p:bldP spid="19473" grpId="0"/>
      <p:bldP spid="194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2" name="WordArt 2" title=""/>
          <p:cNvSpPr>
            <a:spLocks noChangeArrowheads="1" noChangeShapeType="1"/>
          </p:cNvSpPr>
          <p:nvPr/>
        </p:nvSpPr>
        <p:spPr bwMode="auto">
          <a:xfrm>
            <a:off x="2195513" y="2636838"/>
            <a:ext cx="4464050" cy="1150937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0" cap="none" spc="0" normalizeH="0" baseline="0" noProof="0" smtClean="0">
                <a:ln w="12700" cmpd="sng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楷体"/>
                <a:ea typeface="楷体"/>
                <a:cs typeface="+mn-cs"/>
              </a:rPr>
              <a:t>《</a:t>
            </a:r>
            <a:r>
              <a:rPr kumimoji="0" lang="zh-CN" altLang="en-US" sz="3600" b="1" i="0" u="none" strike="noStrike" kern="10" cap="none" spc="0" normalizeH="0" baseline="0" noProof="0" smtClean="0">
                <a:ln w="12700" cmpd="sng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楷体"/>
                <a:ea typeface="楷体"/>
                <a:cs typeface="+mn-cs"/>
              </a:rPr>
              <a:t>邶风</a:t>
            </a:r>
            <a:r>
              <a:rPr kumimoji="0" lang="en-US" altLang="zh-CN" sz="3600" b="1" i="0" u="none" strike="noStrike" kern="10" cap="none" spc="0" normalizeH="0" baseline="0" noProof="0" smtClean="0">
                <a:ln w="12700" cmpd="sng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楷体"/>
                <a:ea typeface="楷体"/>
                <a:cs typeface="+mn-cs"/>
              </a:rPr>
              <a:t>·</a:t>
            </a:r>
            <a:r>
              <a:rPr kumimoji="0" lang="zh-CN" altLang="en-US" sz="3600" b="1" i="0" u="none" strike="noStrike" kern="10" cap="none" spc="0" normalizeH="0" baseline="0" noProof="0" smtClean="0">
                <a:ln w="12700" cmpd="sng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楷体"/>
                <a:ea typeface="楷体"/>
                <a:cs typeface="+mn-cs"/>
              </a:rPr>
              <a:t>静女 </a:t>
            </a:r>
            <a:r>
              <a:rPr kumimoji="0" lang="en-US" altLang="zh-CN" sz="3600" b="1" i="0" u="none" strike="noStrike" kern="10" cap="none" spc="0" normalizeH="0" baseline="0" noProof="0" smtClean="0">
                <a:ln w="12700" cmpd="sng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楷体"/>
                <a:ea typeface="楷体"/>
                <a:cs typeface="+mn-cs"/>
              </a:rPr>
              <a:t>》</a:t>
            </a:r>
            <a:endParaRPr kumimoji="0" lang="zh-CN" altLang="en-US" sz="3600" b="1" i="0" u="none" strike="noStrike" kern="10" cap="none" spc="0" normalizeH="0" baseline="0" noProof="0" smtClean="0">
              <a:ln w="12700" cmpd="sng">
                <a:solidFill>
                  <a:srgbClr val="EAEAEA"/>
                </a:solidFill>
                <a:round/>
              </a:ln>
              <a:solidFill>
                <a:srgbClr val="FF0000"/>
              </a:solidFill>
              <a:effectLst>
                <a:outerShdw dist="35921" dir="2700000" sy="50000" kx="2115830" algn="bl" rotWithShape="0">
                  <a:srgbClr val="C0C0C0">
                    <a:alpha val="76999"/>
                  </a:srgbClr>
                </a:outerShdw>
              </a:effectLst>
              <a:uLnTx/>
              <a:uFillTx/>
              <a:latin typeface="楷体"/>
              <a:ea typeface="楷体"/>
              <a:cs typeface="+mn-cs"/>
            </a:endParaRP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1506" name="图片 819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8425" y="-22225"/>
            <a:ext cx="9137650" cy="68516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7" name="文本框 8194" title=""/>
          <p:cNvSpPr txBox="1"/>
          <p:nvPr/>
        </p:nvSpPr>
        <p:spPr>
          <a:xfrm>
            <a:off x="755650" y="1341438"/>
            <a:ext cx="7924800" cy="4359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Times New Roman" pitchFamily="18" charset="0"/>
            </a:pPr>
            <a:r>
              <a:rPr lang="zh-CN" altLang="en-US" b="0">
                <a:solidFill>
                  <a:schemeClr val="tx1"/>
                </a:solidFill>
                <a:latin typeface="Times New Roman" pitchFamily="18" charset="0"/>
              </a:rPr>
              <a:t>     </a:t>
            </a:r>
            <a:r>
              <a:rPr lang="zh-CN" altLang="en-US" sz="4000">
                <a:solidFill>
                  <a:schemeClr val="tx1"/>
                </a:solidFill>
                <a:latin typeface="Times New Roman" pitchFamily="18" charset="0"/>
              </a:rPr>
              <a:t>邶，周代诸侯国名，在今河南汤阴东南。 </a:t>
            </a:r>
            <a:endParaRPr lang="zh-CN" altLang="en-US" sz="4000">
              <a:solidFill>
                <a:schemeClr val="tx1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Font typeface="Times New Roman" pitchFamily="18" charset="0"/>
            </a:pPr>
            <a:r>
              <a:rPr lang="zh-CN" altLang="en-US" sz="3200">
                <a:solidFill>
                  <a:schemeClr val="tx1"/>
                </a:solidFill>
              </a:rPr>
              <a:t>     </a:t>
            </a:r>
            <a:r>
              <a:rPr lang="zh-CN" altLang="en-US" sz="4000">
                <a:solidFill>
                  <a:schemeClr val="tx1"/>
                </a:solidFill>
              </a:rPr>
              <a:t>风，土风歌谣</a:t>
            </a:r>
            <a:endParaRPr lang="zh-CN" altLang="en-US" sz="4000">
              <a:solidFill>
                <a:schemeClr val="tx1"/>
              </a:solidFill>
            </a:endParaRPr>
          </a:p>
          <a:p>
            <a:pPr marL="0" lvl="0" indent="0" eaLnBrk="1" hangingPunct="1">
              <a:spcBef>
                <a:spcPct val="50000"/>
              </a:spcBef>
              <a:buFont typeface="Times New Roman" pitchFamily="18" charset="0"/>
            </a:pPr>
            <a:r>
              <a:rPr lang="zh-CN" altLang="en-US" sz="4000">
                <a:solidFill>
                  <a:schemeClr val="tx1"/>
                </a:solidFill>
                <a:latin typeface="Times New Roman" pitchFamily="18" charset="0"/>
              </a:rPr>
              <a:t>    静女，闲雅的女子。</a:t>
            </a:r>
            <a:r>
              <a:rPr lang="zh-CN" altLang="en-US" sz="4000">
                <a:latin typeface="Times New Roman" pitchFamily="18" charset="0"/>
              </a:rPr>
              <a:t>诗经中的诗歌常以第一章开头的一</a:t>
            </a:r>
            <a:r>
              <a:rPr lang="en-US" altLang="zh-CN" sz="4000">
                <a:solidFill>
                  <a:schemeClr val="tx1"/>
                </a:solidFill>
              </a:rPr>
              <a:t>﹑</a:t>
            </a:r>
            <a:r>
              <a:rPr lang="zh-CN" altLang="en-US" sz="4000">
                <a:latin typeface="Times New Roman" pitchFamily="18" charset="0"/>
              </a:rPr>
              <a:t>两个字做全篇的题目。</a:t>
            </a:r>
            <a:r>
              <a:rPr lang="zh-CN" altLang="en-US" sz="4000" b="0">
                <a:solidFill>
                  <a:schemeClr val="tx1"/>
                </a:solidFill>
                <a:latin typeface="Times New Roman" pitchFamily="18" charset="0"/>
              </a:rPr>
              <a:t>                                        </a:t>
            </a:r>
            <a:endParaRPr lang="zh-CN" altLang="en-US" sz="4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1508" name="文本框 8195" title=""/>
          <p:cNvSpPr txBox="1"/>
          <p:nvPr/>
        </p:nvSpPr>
        <p:spPr>
          <a:xfrm>
            <a:off x="1295400" y="4800600"/>
            <a:ext cx="7543800" cy="996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Times New Roman" pitchFamily="18" charset="0"/>
            </a:pPr>
            <a:endParaRPr lang="zh-CN" altLang="zh-CN" sz="2400" b="0">
              <a:solidFill>
                <a:schemeClr val="tx1"/>
              </a:solidFill>
              <a:latin typeface="Times New Roman" pitchFamily="18" charset="0"/>
            </a:endParaRPr>
          </a:p>
          <a:p>
            <a:pPr marL="0" lvl="0" indent="0" eaLnBrk="1" hangingPunct="1">
              <a:spcBef>
                <a:spcPct val="50000"/>
              </a:spcBef>
              <a:buFont typeface="Times New Roman" pitchFamily="18" charset="0"/>
            </a:pPr>
            <a:endParaRPr lang="zh-CN" altLang="zh-CN" sz="24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1509" name="文本框 8196" title=""/>
          <p:cNvSpPr txBox="1"/>
          <p:nvPr/>
        </p:nvSpPr>
        <p:spPr>
          <a:xfrm>
            <a:off x="973138" y="330200"/>
            <a:ext cx="2952750" cy="830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Times New Roman" pitchFamily="18" charset="0"/>
            </a:pPr>
            <a:r>
              <a:rPr sz="4800" b="0">
                <a:solidFill>
                  <a:schemeClr val="tx1"/>
                </a:solidFill>
              </a:rPr>
              <a:t>解题</a:t>
            </a:r>
            <a:endParaRPr sz="48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2150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占位符 14337" title=""/>
          <p:cNvSpPr>
            <a:spLocks noGrp="1"/>
          </p:cNvSpPr>
          <p:nvPr>
            <p:ph idx="1"/>
          </p:nvPr>
        </p:nvSpPr>
        <p:spPr>
          <a:xfrm>
            <a:off x="468313" y="1989138"/>
            <a:ext cx="8229600" cy="4525962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+mn-lt"/>
              </a:defRPr>
            </a:lvl2pPr>
            <a:lvl3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sng" baseline="0">
                <a:solidFill>
                  <a:schemeClr val="tx1"/>
                </a:solidFill>
                <a:effectLst/>
                <a:latin typeface="+mn-lt"/>
              </a:defRPr>
            </a:lvl3pPr>
            <a:lvl4pPr marL="6350" indent="-635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</a:defRPr>
            </a:lvl4pPr>
            <a:lvl5pPr marL="6350" indent="-635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</a:defRPr>
            </a:lvl5pPr>
            <a:lvl6pPr marL="4635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6pPr>
            <a:lvl7pPr marL="9207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7pPr>
            <a:lvl8pPr marL="13779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8pPr>
            <a:lvl9pPr marL="18351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9pPr>
          </a:lstStyle>
          <a:p>
            <a:pPr marL="342900" lvl="0" indent="-342900"/>
            <a:r>
              <a:rPr lang="en-US" altLang="zh-CN" sz="3600">
                <a:solidFill>
                  <a:srgbClr val="FF0000"/>
                </a:solidFill>
                <a:ea typeface="宋体" pitchFamily="2" charset="-122"/>
              </a:rPr>
              <a:t>1</a:t>
            </a:r>
            <a:r>
              <a:rPr lang="zh-CN" altLang="en-US" sz="3600">
                <a:solidFill>
                  <a:srgbClr val="FF0000"/>
                </a:solidFill>
                <a:ea typeface="宋体" pitchFamily="2" charset="-122"/>
              </a:rPr>
              <a:t>、见：通“现”，出现。</a:t>
            </a:r>
            <a:endParaRPr lang="zh-CN" altLang="en-US" sz="3600">
              <a:solidFill>
                <a:srgbClr val="FF0000"/>
              </a:solidFill>
              <a:ea typeface="宋体" pitchFamily="2" charset="-122"/>
            </a:endParaRPr>
          </a:p>
          <a:p>
            <a:pPr marL="342900" lvl="0" indent="-342900"/>
            <a:r>
              <a:rPr lang="en-US" altLang="zh-CN" sz="3600">
                <a:solidFill>
                  <a:srgbClr val="FF0000"/>
                </a:solidFill>
                <a:ea typeface="宋体" pitchFamily="2" charset="-122"/>
              </a:rPr>
              <a:t>2</a:t>
            </a:r>
            <a:r>
              <a:rPr lang="zh-CN" altLang="en-US" sz="3600">
                <a:solidFill>
                  <a:srgbClr val="FF0000"/>
                </a:solidFill>
                <a:ea typeface="宋体" pitchFamily="2" charset="-122"/>
              </a:rPr>
              <a:t>、爱：通“薆”，隐藏，遮掩。</a:t>
            </a:r>
            <a:endParaRPr lang="zh-CN" altLang="en-US" sz="3600">
              <a:solidFill>
                <a:srgbClr val="FF0000"/>
              </a:solidFill>
              <a:ea typeface="宋体" pitchFamily="2" charset="-122"/>
            </a:endParaRPr>
          </a:p>
          <a:p>
            <a:pPr marL="342900" lvl="0" indent="-342900"/>
            <a:r>
              <a:rPr lang="en-US" altLang="zh-CN" sz="3600">
                <a:solidFill>
                  <a:srgbClr val="FF0000"/>
                </a:solidFill>
                <a:ea typeface="宋体" pitchFamily="2" charset="-122"/>
              </a:rPr>
              <a:t>3</a:t>
            </a:r>
            <a:r>
              <a:rPr lang="zh-CN" altLang="en-US" sz="3600">
                <a:solidFill>
                  <a:srgbClr val="FF0000"/>
                </a:solidFill>
                <a:ea typeface="宋体" pitchFamily="2" charset="-122"/>
              </a:rPr>
              <a:t>、说：通“悦”，喜爱。</a:t>
            </a:r>
            <a:endParaRPr lang="zh-CN" altLang="en-US" sz="3600">
              <a:solidFill>
                <a:srgbClr val="FF0000"/>
              </a:solidFill>
              <a:ea typeface="宋体" pitchFamily="2" charset="-122"/>
            </a:endParaRPr>
          </a:p>
          <a:p>
            <a:pPr marL="342900" lvl="0" indent="-342900"/>
            <a:r>
              <a:rPr lang="en-US" altLang="zh-CN" sz="3600">
                <a:solidFill>
                  <a:srgbClr val="FF0000"/>
                </a:solidFill>
                <a:ea typeface="宋体" pitchFamily="2" charset="-122"/>
              </a:rPr>
              <a:t>4</a:t>
            </a:r>
            <a:r>
              <a:rPr lang="zh-CN" altLang="en-US" sz="3600">
                <a:solidFill>
                  <a:srgbClr val="FF0000"/>
                </a:solidFill>
                <a:ea typeface="宋体" pitchFamily="2" charset="-122"/>
              </a:rPr>
              <a:t>、女：通“汝”，你，这里代指彤管。</a:t>
            </a:r>
            <a:endParaRPr lang="zh-CN" altLang="en-US" sz="3600">
              <a:solidFill>
                <a:srgbClr val="FF0000"/>
              </a:solidFill>
              <a:ea typeface="宋体" pitchFamily="2" charset="-122"/>
            </a:endParaRPr>
          </a:p>
          <a:p>
            <a:pPr marL="342900" lvl="0" indent="-342900"/>
            <a:r>
              <a:rPr lang="en-US" altLang="zh-CN" sz="3600">
                <a:solidFill>
                  <a:srgbClr val="FF0000"/>
                </a:solidFill>
                <a:ea typeface="宋体" pitchFamily="2" charset="-122"/>
              </a:rPr>
              <a:t>5</a:t>
            </a:r>
            <a:r>
              <a:rPr lang="zh-CN" altLang="en-US" sz="3600">
                <a:solidFill>
                  <a:srgbClr val="FF0000"/>
                </a:solidFill>
                <a:ea typeface="宋体" pitchFamily="2" charset="-122"/>
              </a:rPr>
              <a:t>、归：通“馈”，赠送。</a:t>
            </a:r>
            <a:endParaRPr lang="zh-CN" altLang="en-US" sz="3600">
              <a:solidFill>
                <a:srgbClr val="FF0000"/>
              </a:solidFill>
              <a:ea typeface="宋体" pitchFamily="2" charset="-122"/>
            </a:endParaRPr>
          </a:p>
          <a:p>
            <a:pPr marL="342900" lvl="0" indent="-342900"/>
            <a:r>
              <a:rPr lang="en-US" altLang="zh-CN" sz="3600">
                <a:solidFill>
                  <a:srgbClr val="FF0000"/>
                </a:solidFill>
                <a:ea typeface="宋体" pitchFamily="2" charset="-122"/>
              </a:rPr>
              <a:t>6</a:t>
            </a:r>
            <a:r>
              <a:rPr lang="zh-CN" altLang="en-US" sz="3600">
                <a:solidFill>
                  <a:srgbClr val="FF0000"/>
                </a:solidFill>
                <a:ea typeface="宋体" pitchFamily="2" charset="-122"/>
              </a:rPr>
              <a:t>、匪：通“非”，不是。</a:t>
            </a:r>
            <a:endParaRPr lang="zh-CN" altLang="en-US" sz="3600">
              <a:solidFill>
                <a:srgbClr val="FF0000"/>
              </a:solidFill>
              <a:ea typeface="宋体" pitchFamily="2" charset="-122"/>
            </a:endParaRPr>
          </a:p>
          <a:p>
            <a:pPr marL="342900" lvl="0" indent="-342900">
              <a:spcBef>
                <a:spcPct val="0"/>
              </a:spcBef>
              <a:buNone/>
            </a:pPr>
            <a:endParaRPr lang="zh-CN" altLang="en-US" sz="3600">
              <a:solidFill>
                <a:srgbClr val="FF0000"/>
              </a:solidFill>
              <a:ea typeface="隶书" pitchFamily="1" charset="-122"/>
            </a:endParaRPr>
          </a:p>
        </p:txBody>
      </p:sp>
      <p:sp>
        <p:nvSpPr>
          <p:cNvPr id="22531" name="标题 14338" title=""/>
          <p:cNvSpPr>
            <a:spLocks noGrp="1"/>
          </p:cNvSpPr>
          <p:nvPr>
            <p:ph type="title" idx="4294967295"/>
          </p:nvPr>
        </p:nvSpPr>
        <p:spPr>
          <a:xfrm>
            <a:off x="612775" y="838200"/>
            <a:ext cx="8086725" cy="1079500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imes New Roman" pitchFamily="18" charset="0"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chemeClr val="tx1"/>
                </a:solidFill>
              </a:rPr>
              <a:t>通假字</a:t>
            </a:r>
            <a:br>
              <a:rPr sz="3600" b="1">
                <a:solidFill>
                  <a:schemeClr val="tx1"/>
                </a:solidFill>
              </a:rPr>
            </a:br>
            <a:endParaRPr sz="36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 title=""/>
          <p:cNvPicPr>
            <a:picLocks noChangeAspect="1"/>
          </p:cNvPicPr>
          <p:nvPr/>
        </p:nvPicPr>
        <p:blipFill>
          <a:blip r:embed="rId2">
            <a:lum bright="44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5" name="Text Box 3" title=""/>
          <p:cNvSpPr txBox="1"/>
          <p:nvPr/>
        </p:nvSpPr>
        <p:spPr>
          <a:xfrm>
            <a:off x="0" y="1268413"/>
            <a:ext cx="8997950" cy="4581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 静女/其</a:t>
            </a:r>
            <a:r>
              <a:rPr lang="zh-CN" altLang="en-US" sz="2800">
                <a:latin typeface="宋体" pitchFamily="2" charset="-122"/>
              </a:rPr>
              <a:t>姝(sh</a:t>
            </a:r>
            <a:r>
              <a:rPr lang="en-US" altLang="zh-CN" sz="2800">
                <a:latin typeface="宋体" pitchFamily="2" charset="-122"/>
              </a:rPr>
              <a:t>ū</a:t>
            </a:r>
            <a:r>
              <a:rPr lang="zh-CN" altLang="en-US" sz="2800">
                <a:latin typeface="宋体" pitchFamily="2" charset="-122"/>
              </a:rPr>
              <a:t>)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 ，</a:t>
            </a:r>
            <a:r>
              <a:rPr lang="zh-CN" altLang="en-US" sz="2800">
                <a:latin typeface="宋体" pitchFamily="2" charset="-122"/>
              </a:rPr>
              <a:t>俟（sì）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我/于城隅</a:t>
            </a:r>
            <a:r>
              <a:rPr lang="zh-CN" altLang="en-US" sz="2800">
                <a:latin typeface="宋体" pitchFamily="2" charset="-122"/>
              </a:rPr>
              <a:t>(yú )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。</a:t>
            </a:r>
            <a:endParaRPr lang="zh-CN" altLang="en-US" sz="2800">
              <a:solidFill>
                <a:schemeClr val="tx1"/>
              </a:solidFill>
              <a:latin typeface="宋体" pitchFamily="2" charset="-122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 爱而/不见，搔首/</a:t>
            </a:r>
            <a:r>
              <a:rPr lang="zh-CN" altLang="en-US" sz="2800">
                <a:latin typeface="宋体" pitchFamily="2" charset="-122"/>
              </a:rPr>
              <a:t>踟躇(ch</a:t>
            </a:r>
            <a:r>
              <a:rPr lang="en-US" altLang="zh-CN" sz="2800">
                <a:latin typeface="宋体" pitchFamily="2" charset="-122"/>
              </a:rPr>
              <a:t>í</a:t>
            </a:r>
            <a:r>
              <a:rPr lang="zh-CN" altLang="en-US" sz="2800">
                <a:latin typeface="宋体" pitchFamily="2" charset="-122"/>
              </a:rPr>
              <a:t> ch</a:t>
            </a:r>
            <a:r>
              <a:rPr lang="en-US" altLang="zh-CN" sz="2800">
                <a:latin typeface="宋体" pitchFamily="2" charset="-122"/>
              </a:rPr>
              <a:t>ú</a:t>
            </a:r>
            <a:r>
              <a:rPr lang="zh-CN" altLang="en-US" sz="2800">
                <a:latin typeface="宋体" pitchFamily="2" charset="-122"/>
              </a:rPr>
              <a:t> )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。 </a:t>
            </a:r>
            <a:br>
              <a:rPr lang="zh-CN" altLang="en-US" sz="2800">
                <a:solidFill>
                  <a:schemeClr val="tx1"/>
                </a:solidFill>
                <a:latin typeface="宋体" pitchFamily="2" charset="-122"/>
              </a:rPr>
            </a:b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 静女/其</a:t>
            </a:r>
            <a:r>
              <a:rPr lang="zh-CN" altLang="en-US" sz="2800">
                <a:latin typeface="宋体" pitchFamily="2" charset="-122"/>
              </a:rPr>
              <a:t>娈（luán）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，</a:t>
            </a:r>
            <a:r>
              <a:rPr lang="zh-CN" altLang="en-US" sz="2800">
                <a:latin typeface="宋体" pitchFamily="2" charset="-122"/>
              </a:rPr>
              <a:t>贻（ｙí）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我/彤管。</a:t>
            </a:r>
            <a:endParaRPr lang="zh-CN" altLang="en-US" sz="2800">
              <a:solidFill>
                <a:schemeClr val="tx1"/>
              </a:solidFill>
              <a:latin typeface="宋体" pitchFamily="2" charset="-122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彤管/有</a:t>
            </a:r>
            <a:r>
              <a:rPr lang="zh-CN" altLang="en-US" sz="2800">
                <a:latin typeface="宋体" pitchFamily="2" charset="-122"/>
              </a:rPr>
              <a:t>炜（ｗěｉ）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，</a:t>
            </a:r>
            <a:r>
              <a:rPr lang="zh-CN" altLang="en-US" sz="2800">
                <a:latin typeface="宋体" pitchFamily="2" charset="-122"/>
              </a:rPr>
              <a:t>说（yuè）怿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（ </a:t>
            </a:r>
            <a:r>
              <a:rPr lang="zh-CN" altLang="en-US" sz="2800">
                <a:latin typeface="宋体" pitchFamily="2" charset="-122"/>
              </a:rPr>
              <a:t>yì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 ）/</a:t>
            </a:r>
            <a:r>
              <a:rPr lang="zh-CN" altLang="en-US" sz="2800">
                <a:latin typeface="宋体" pitchFamily="2" charset="-122"/>
              </a:rPr>
              <a:t>女（rǔ 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美。 </a:t>
            </a:r>
            <a:br>
              <a:rPr lang="zh-CN" altLang="en-US" sz="2800">
                <a:solidFill>
                  <a:schemeClr val="tx1"/>
                </a:solidFill>
                <a:latin typeface="宋体" pitchFamily="2" charset="-122"/>
              </a:rPr>
            </a:b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自牧/</a:t>
            </a:r>
            <a:r>
              <a:rPr lang="zh-CN" altLang="en-US" sz="2800">
                <a:latin typeface="宋体" pitchFamily="2" charset="-122"/>
              </a:rPr>
              <a:t>归荑（ｋｕ</a:t>
            </a:r>
            <a:r>
              <a:rPr lang="en-US" altLang="zh-CN" sz="2800">
                <a:latin typeface="宋体" pitchFamily="2" charset="-122"/>
              </a:rPr>
              <a:t>ì</a:t>
            </a:r>
            <a:r>
              <a:rPr lang="zh-CN" altLang="en-US" sz="2800">
                <a:latin typeface="宋体" pitchFamily="2" charset="-122"/>
              </a:rPr>
              <a:t> tí）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，</a:t>
            </a:r>
            <a:r>
              <a:rPr lang="zh-CN" altLang="en-US" sz="2800">
                <a:latin typeface="宋体" pitchFamily="2" charset="-122"/>
              </a:rPr>
              <a:t>洵（xún）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美/且异。</a:t>
            </a:r>
            <a:endParaRPr lang="zh-CN" altLang="en-US" sz="2800">
              <a:solidFill>
                <a:schemeClr val="tx1"/>
              </a:solidFill>
              <a:latin typeface="宋体" pitchFamily="2" charset="-122"/>
            </a:endParaRPr>
          </a:p>
          <a:p>
            <a:pPr marL="0" lvl="0" indent="0" eaLnBrk="1" hangingPunct="1">
              <a:lnSpc>
                <a:spcPct val="150000"/>
              </a:lnSpc>
            </a:pPr>
            <a:r>
              <a:rPr lang="zh-CN" altLang="en-US" sz="2800">
                <a:latin typeface="宋体" pitchFamily="2" charset="-122"/>
              </a:rPr>
              <a:t>匪(f</a:t>
            </a:r>
            <a:r>
              <a:rPr lang="en-US" altLang="zh-CN" sz="2800">
                <a:latin typeface="宋体" pitchFamily="2" charset="-122"/>
              </a:rPr>
              <a:t>ē</a:t>
            </a:r>
            <a:r>
              <a:rPr lang="zh-CN" altLang="en-US" sz="2800">
                <a:latin typeface="宋体" pitchFamily="2" charset="-122"/>
              </a:rPr>
              <a:t>i)女/（rǔ ）</a:t>
            </a:r>
            <a:r>
              <a:rPr lang="zh-CN" altLang="en-US" sz="2800">
                <a:solidFill>
                  <a:schemeClr val="tx1"/>
                </a:solidFill>
                <a:latin typeface="宋体" pitchFamily="2" charset="-122"/>
              </a:rPr>
              <a:t>之为美，美人/之贻。 </a:t>
            </a:r>
            <a:endParaRPr lang="zh-CN" altLang="en-US" sz="2800">
              <a:solidFill>
                <a:schemeClr val="tx1"/>
              </a:solidFill>
              <a:latin typeface="宋体" pitchFamily="2" charset="-122"/>
            </a:endParaRPr>
          </a:p>
        </p:txBody>
      </p:sp>
      <p:sp>
        <p:nvSpPr>
          <p:cNvPr id="23556" name="Text Box 4" title=""/>
          <p:cNvSpPr txBox="1"/>
          <p:nvPr/>
        </p:nvSpPr>
        <p:spPr>
          <a:xfrm>
            <a:off x="107950" y="404813"/>
            <a:ext cx="7129463" cy="579437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sz="3200">
                <a:solidFill>
                  <a:srgbClr val="008000"/>
                </a:solidFill>
                <a:ea typeface="楷体_GB2312" pitchFamily="1" charset="-122"/>
              </a:rPr>
              <a:t>要求：朗读的节奏为二二式，咬准字音</a:t>
            </a:r>
            <a:endParaRPr sz="3200">
              <a:solidFill>
                <a:srgbClr val="008000"/>
              </a:solidFill>
              <a:ea typeface="楷体_GB2312" pitchFamily="1" charset="-122"/>
            </a:endParaRPr>
          </a:p>
        </p:txBody>
      </p:sp>
      <p:pic>
        <p:nvPicPr>
          <p:cNvPr id="23557" name="《诗经》三首邶风·静女高中音频朗读.mp3" title="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7667625" y="981075"/>
            <a:ext cx="649288" cy="7191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8" name="Text Box 6" title=""/>
          <p:cNvSpPr txBox="1"/>
          <p:nvPr/>
        </p:nvSpPr>
        <p:spPr>
          <a:xfrm>
            <a:off x="1476375" y="188913"/>
            <a:ext cx="184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endParaRPr lang="zh-CN" altLang="zh-CN"/>
          </a:p>
        </p:txBody>
      </p:sp>
      <p:sp>
        <p:nvSpPr>
          <p:cNvPr id="23559" name="Text Box 7" title=""/>
          <p:cNvSpPr txBox="1"/>
          <p:nvPr/>
        </p:nvSpPr>
        <p:spPr>
          <a:xfrm>
            <a:off x="250825" y="6021388"/>
            <a:ext cx="184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endParaRPr lang="zh-CN" altLang="zh-CN"/>
          </a:p>
        </p:txBody>
      </p:sp>
      <p:sp>
        <p:nvSpPr>
          <p:cNvPr id="23560" name="Text Box 8" title=""/>
          <p:cNvSpPr txBox="1"/>
          <p:nvPr/>
        </p:nvSpPr>
        <p:spPr>
          <a:xfrm>
            <a:off x="158750" y="6007100"/>
            <a:ext cx="477202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t>请全体同学朗读全文。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5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0323" fill="hold"/>
                                        <p:tgtEl>
                                          <p:spTgt spid="235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57"/>
                  </p:tgtEl>
                </p:cond>
              </p:nextCondLst>
            </p:seq>
            <p:audio>
              <p:cMediaNode showWhenStopped="0">
                <p:cTn id="45" fill="hold" display="0" nodeType="clickEffect">
                  <p:stCondLst>
                    <p:cond delay="-1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55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4578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4579" name="Rectangle 3" title=""/>
          <p:cNvSpPr>
            <a:spLocks noRot="1"/>
          </p:cNvSpPr>
          <p:nvPr/>
        </p:nvSpPr>
        <p:spPr>
          <a:xfrm>
            <a:off x="252413" y="-92075"/>
            <a:ext cx="8540750" cy="1136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5400" b="0">
                <a:solidFill>
                  <a:srgbClr val="4F34F4"/>
                </a:solidFill>
                <a:ea typeface="隶书" pitchFamily="1" charset="-122"/>
              </a:rPr>
              <a:t>二、点拨精讲</a:t>
            </a:r>
            <a:endParaRPr lang="zh-CN" altLang="en-US" sz="5400" b="0">
              <a:solidFill>
                <a:srgbClr val="4F34F4"/>
              </a:solidFill>
              <a:ea typeface="隶书" pitchFamily="1" charset="-122"/>
            </a:endParaRPr>
          </a:p>
        </p:txBody>
      </p:sp>
      <p:sp>
        <p:nvSpPr>
          <p:cNvPr id="24580" name="Rectangle 4" title=""/>
          <p:cNvSpPr>
            <a:spLocks noRot="1"/>
          </p:cNvSpPr>
          <p:nvPr/>
        </p:nvSpPr>
        <p:spPr>
          <a:xfrm>
            <a:off x="539750" y="838200"/>
            <a:ext cx="8540750" cy="417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r>
              <a:rPr sz="3200">
                <a:solidFill>
                  <a:schemeClr val="tx1"/>
                </a:solidFill>
                <a:ea typeface="幼圆" pitchFamily="1" charset="-122"/>
              </a:rPr>
              <a:t>静</a:t>
            </a:r>
            <a:r>
              <a:rPr sz="3200">
                <a:ea typeface="幼圆" pitchFamily="1" charset="-122"/>
              </a:rPr>
              <a:t>女其</a:t>
            </a:r>
            <a:r>
              <a:rPr sz="3200">
                <a:solidFill>
                  <a:schemeClr val="tx1"/>
                </a:solidFill>
                <a:ea typeface="幼圆" pitchFamily="1" charset="-122"/>
              </a:rPr>
              <a:t>姝</a:t>
            </a:r>
            <a:r>
              <a:rPr sz="3200">
                <a:ea typeface="幼圆" pitchFamily="1" charset="-122"/>
              </a:rPr>
              <a:t>，俟我于</a:t>
            </a:r>
            <a:r>
              <a:rPr sz="3200">
                <a:solidFill>
                  <a:schemeClr val="tx1"/>
                </a:solidFill>
                <a:ea typeface="幼圆" pitchFamily="1" charset="-122"/>
              </a:rPr>
              <a:t>城隅</a:t>
            </a:r>
            <a:r>
              <a:rPr sz="3200">
                <a:ea typeface="幼圆" pitchFamily="1" charset="-122"/>
              </a:rPr>
              <a:t>。                                      爱而不见，</a:t>
            </a:r>
            <a:r>
              <a:rPr sz="3200">
                <a:solidFill>
                  <a:schemeClr val="tx1"/>
                </a:solidFill>
                <a:ea typeface="幼圆" pitchFamily="1" charset="-122"/>
              </a:rPr>
              <a:t>搔</a:t>
            </a:r>
            <a:r>
              <a:rPr sz="3200">
                <a:ea typeface="幼圆" pitchFamily="1" charset="-122"/>
              </a:rPr>
              <a:t>首踟蹰。</a:t>
            </a:r>
            <a:endParaRPr sz="3200">
              <a:ea typeface="幼圆" pitchFamily="1" charset="-122"/>
            </a:endParaRPr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</a:pPr>
            <a:endParaRPr sz="2800">
              <a:ea typeface="幼圆" pitchFamily="1" charset="-122"/>
            </a:endParaRPr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</a:pPr>
            <a:r>
              <a:rPr sz="2800"/>
              <a:t>其：形容词词头。</a:t>
            </a:r>
            <a:endParaRPr sz="28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</a:pPr>
            <a:r>
              <a:rPr sz="2800"/>
              <a:t>俟：等候。</a:t>
            </a:r>
            <a:endParaRPr sz="28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</a:pPr>
            <a:r>
              <a:rPr sz="2800"/>
              <a:t>爱：通“薆” ，隐藏。</a:t>
            </a:r>
            <a:endParaRPr sz="28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</a:pPr>
            <a:r>
              <a:rPr sz="2800"/>
              <a:t>见：通“现” ，出现。</a:t>
            </a:r>
            <a:endParaRPr sz="28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</a:pPr>
            <a:r>
              <a:rPr sz="2800"/>
              <a:t>踟蹰：走来走去。</a:t>
            </a:r>
            <a:endParaRPr sz="2800"/>
          </a:p>
        </p:txBody>
      </p:sp>
      <p:sp>
        <p:nvSpPr>
          <p:cNvPr id="24581" name="内容占位符 11266" title=""/>
          <p:cNvSpPr>
            <a:spLocks noGrp="1"/>
          </p:cNvSpPr>
          <p:nvPr/>
        </p:nvSpPr>
        <p:spPr>
          <a:xfrm>
            <a:off x="-30162" y="4005263"/>
            <a:ext cx="8848725" cy="4824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endParaRPr lang="zh-CN" altLang="zh-CN" b="0">
              <a:solidFill>
                <a:schemeClr val="tx1"/>
              </a:solidFill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zh-CN" b="0"/>
              <a:t>   </a:t>
            </a:r>
            <a:r>
              <a:rPr>
                <a:solidFill>
                  <a:srgbClr val="008000"/>
                </a:solidFill>
              </a:rPr>
              <a:t>那个姑娘文静而漂亮，暗中相约我在城角的地方相见。我如期而至但她却没有出现，急得我搔首弄发心彷徨 </a:t>
            </a:r>
            <a:endParaRPr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4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560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3" name="Rectangle 3" title=""/>
          <p:cNvSpPr>
            <a:spLocks noRot="1"/>
          </p:cNvSpPr>
          <p:nvPr/>
        </p:nvSpPr>
        <p:spPr>
          <a:xfrm>
            <a:off x="323850" y="404813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000" b="0">
                <a:solidFill>
                  <a:schemeClr val="tx2"/>
                </a:solidFill>
              </a:rPr>
              <a:t> </a:t>
            </a:r>
            <a:br>
              <a:rPr lang="zh-CN" altLang="en-US" sz="4000" b="0">
                <a:solidFill>
                  <a:schemeClr val="tx2"/>
                </a:solidFill>
              </a:rPr>
            </a:br>
            <a:endParaRPr lang="zh-CN" altLang="en-US" sz="4000" b="0">
              <a:solidFill>
                <a:schemeClr val="tx2"/>
              </a:solidFill>
            </a:endParaRPr>
          </a:p>
        </p:txBody>
      </p:sp>
      <p:sp>
        <p:nvSpPr>
          <p:cNvPr id="25604" name="Rectangle 4" title=""/>
          <p:cNvSpPr>
            <a:spLocks noRot="1"/>
          </p:cNvSpPr>
          <p:nvPr/>
        </p:nvSpPr>
        <p:spPr>
          <a:xfrm>
            <a:off x="179388" y="117475"/>
            <a:ext cx="8540750" cy="4032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r>
              <a:rPr lang="zh-CN" altLang="en-US">
                <a:ea typeface="幼圆" pitchFamily="1" charset="-122"/>
              </a:rPr>
              <a:t>静女其</a:t>
            </a:r>
            <a:r>
              <a:rPr lang="zh-CN" altLang="en-US">
                <a:solidFill>
                  <a:srgbClr val="CC0000"/>
                </a:solidFill>
                <a:ea typeface="幼圆" pitchFamily="1" charset="-122"/>
              </a:rPr>
              <a:t>娈</a:t>
            </a:r>
            <a:r>
              <a:rPr lang="zh-CN" altLang="en-US">
                <a:ea typeface="幼圆" pitchFamily="1" charset="-122"/>
              </a:rPr>
              <a:t>，</a:t>
            </a:r>
            <a:r>
              <a:rPr lang="zh-CN" altLang="en-US">
                <a:solidFill>
                  <a:srgbClr val="CC0000"/>
                </a:solidFill>
                <a:ea typeface="幼圆" pitchFamily="1" charset="-122"/>
              </a:rPr>
              <a:t>贻</a:t>
            </a:r>
            <a:r>
              <a:rPr lang="zh-CN" altLang="en-US">
                <a:ea typeface="幼圆" pitchFamily="1" charset="-122"/>
              </a:rPr>
              <a:t>我</a:t>
            </a:r>
            <a:r>
              <a:rPr lang="zh-CN" altLang="en-US">
                <a:solidFill>
                  <a:schemeClr val="tx1"/>
                </a:solidFill>
                <a:ea typeface="幼圆" pitchFamily="1" charset="-122"/>
              </a:rPr>
              <a:t>彤管</a:t>
            </a:r>
            <a:r>
              <a:rPr lang="zh-CN" altLang="en-US">
                <a:ea typeface="幼圆" pitchFamily="1" charset="-122"/>
              </a:rPr>
              <a:t>。                        彤管</a:t>
            </a:r>
            <a:r>
              <a:rPr lang="zh-CN" altLang="en-US">
                <a:solidFill>
                  <a:srgbClr val="CC0000"/>
                </a:solidFill>
                <a:ea typeface="幼圆" pitchFamily="1" charset="-122"/>
              </a:rPr>
              <a:t>有炜</a:t>
            </a:r>
            <a:r>
              <a:rPr lang="zh-CN" altLang="en-US">
                <a:ea typeface="幼圆" pitchFamily="1" charset="-122"/>
              </a:rPr>
              <a:t>，</a:t>
            </a:r>
            <a:r>
              <a:rPr lang="zh-CN" altLang="en-US">
                <a:solidFill>
                  <a:srgbClr val="CC0000"/>
                </a:solidFill>
                <a:ea typeface="幼圆" pitchFamily="1" charset="-122"/>
              </a:rPr>
              <a:t>说怿女</a:t>
            </a:r>
            <a:r>
              <a:rPr lang="zh-CN" altLang="en-US">
                <a:ea typeface="幼圆" pitchFamily="1" charset="-122"/>
              </a:rPr>
              <a:t>美。</a:t>
            </a:r>
            <a:endParaRPr lang="zh-CN" altLang="en-US">
              <a:ea typeface="幼圆" pitchFamily="1" charset="-122"/>
            </a:endParaRPr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endParaRPr lang="zh-CN" altLang="en-US">
              <a:solidFill>
                <a:schemeClr val="tx1"/>
              </a:solidFill>
              <a:ea typeface="幼圆" pitchFamily="1" charset="-122"/>
            </a:endParaRPr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r>
              <a:rPr lang="zh-CN" altLang="en-US" sz="3200"/>
              <a:t>娈：美好。       贻：赠送。</a:t>
            </a:r>
            <a:endParaRPr lang="zh-CN" altLang="en-US" sz="32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r>
              <a:rPr lang="zh-CN" altLang="en-US" sz="3200"/>
              <a:t>有：形容词词头。     炜：鲜明有光。</a:t>
            </a:r>
            <a:endParaRPr lang="zh-CN" altLang="en-US" sz="32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r>
              <a:rPr lang="zh-CN" altLang="en-US" sz="3200"/>
              <a:t>说：Yuè，通“悦”，喜爱。      怿：喜爱。</a:t>
            </a:r>
            <a:endParaRPr lang="zh-CN" altLang="en-US" sz="32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r>
              <a:rPr lang="zh-CN" altLang="en-US" sz="3200"/>
              <a:t>女：通“汝”,你,指”彤管”。</a:t>
            </a:r>
            <a:endParaRPr lang="zh-CN" altLang="en-US" sz="3200"/>
          </a:p>
          <a:p>
            <a:pPr marL="342900" lvl="0" indent="-3429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endParaRPr lang="zh-CN" altLang="en-US" sz="3200" b="0">
              <a:solidFill>
                <a:schemeClr val="tx1"/>
              </a:solidFill>
            </a:endParaRPr>
          </a:p>
        </p:txBody>
      </p:sp>
      <p:sp>
        <p:nvSpPr>
          <p:cNvPr id="25605" name="内容占位符 12289" title=""/>
          <p:cNvSpPr>
            <a:spLocks noGrp="1"/>
          </p:cNvSpPr>
          <p:nvPr/>
        </p:nvSpPr>
        <p:spPr>
          <a:xfrm>
            <a:off x="323850" y="4221163"/>
            <a:ext cx="8291513" cy="46085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en-US">
                <a:solidFill>
                  <a:srgbClr val="008000"/>
                </a:solidFill>
              </a:rPr>
              <a:t>那个姑娘纯洁而美丽，送我一红色的管箫。红色的管箫发出闪闪的光芒，我非常喜爱，因为它是美丽的姑娘（所赠） </a:t>
            </a:r>
            <a:endParaRPr lang="zh-CN" altLang="en-US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/>
      <p:bldP spid="2560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6626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6627" name="Rectangle 3" title=""/>
          <p:cNvSpPr>
            <a:spLocks noRot="1"/>
          </p:cNvSpPr>
          <p:nvPr/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zh-CN" sz="4000" b="0">
                <a:solidFill>
                  <a:schemeClr val="tx2"/>
                </a:solidFill>
              </a:rPr>
              <a:t> </a:t>
            </a:r>
            <a:br>
              <a:rPr lang="zh-CN" altLang="zh-CN" sz="4000" b="0">
                <a:solidFill>
                  <a:schemeClr val="tx2"/>
                </a:solidFill>
              </a:rPr>
            </a:br>
            <a:endParaRPr lang="zh-CN" altLang="zh-CN" sz="4000" b="0">
              <a:solidFill>
                <a:schemeClr val="tx2"/>
              </a:solidFill>
            </a:endParaRPr>
          </a:p>
        </p:txBody>
      </p:sp>
      <p:sp>
        <p:nvSpPr>
          <p:cNvPr id="26628" name="Rectangle 4" title=""/>
          <p:cNvSpPr>
            <a:spLocks noRot="1"/>
          </p:cNvSpPr>
          <p:nvPr/>
        </p:nvSpPr>
        <p:spPr>
          <a:xfrm>
            <a:off x="323850" y="0"/>
            <a:ext cx="8540750" cy="4886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>
                <a:ea typeface="幼圆" pitchFamily="1" charset="-122"/>
              </a:rPr>
              <a:t>自牧</a:t>
            </a:r>
            <a:r>
              <a:rPr>
                <a:solidFill>
                  <a:srgbClr val="CC0000"/>
                </a:solidFill>
                <a:ea typeface="幼圆" pitchFamily="1" charset="-122"/>
              </a:rPr>
              <a:t>归荑</a:t>
            </a:r>
            <a:r>
              <a:rPr>
                <a:ea typeface="幼圆" pitchFamily="1" charset="-122"/>
              </a:rPr>
              <a:t>，</a:t>
            </a:r>
            <a:r>
              <a:rPr>
                <a:solidFill>
                  <a:srgbClr val="CC0000"/>
                </a:solidFill>
                <a:ea typeface="幼圆" pitchFamily="1" charset="-122"/>
              </a:rPr>
              <a:t>洵</a:t>
            </a:r>
            <a:r>
              <a:rPr>
                <a:ea typeface="幼圆" pitchFamily="1" charset="-122"/>
              </a:rPr>
              <a:t>美且异。                        </a:t>
            </a:r>
            <a:r>
              <a:rPr>
                <a:solidFill>
                  <a:srgbClr val="CC0000"/>
                </a:solidFill>
                <a:ea typeface="幼圆" pitchFamily="1" charset="-122"/>
              </a:rPr>
              <a:t>匪</a:t>
            </a:r>
            <a:r>
              <a:rPr>
                <a:ea typeface="幼圆" pitchFamily="1" charset="-122"/>
              </a:rPr>
              <a:t>女之为美，美人之贻。</a:t>
            </a:r>
            <a:endParaRPr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sz="3200"/>
              <a:t>归：通“馈”，赠送。      </a:t>
            </a:r>
            <a:endParaRPr sz="3200"/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sz="3200"/>
              <a:t>荑：初生的茅草。</a:t>
            </a:r>
            <a:endParaRPr sz="3200"/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sz="3200"/>
              <a:t>洵：确实。</a:t>
            </a:r>
            <a:endParaRPr sz="3200"/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sz="3200"/>
              <a:t>匪：通“非”。</a:t>
            </a:r>
            <a:endParaRPr sz="3200"/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zh-CN" sz="3200" b="0">
              <a:solidFill>
                <a:schemeClr val="tx1"/>
              </a:solidFill>
            </a:endParaRPr>
          </a:p>
        </p:txBody>
      </p:sp>
      <p:sp>
        <p:nvSpPr>
          <p:cNvPr id="26629" name="内容占位符 13313" title=""/>
          <p:cNvSpPr>
            <a:spLocks noGrp="1"/>
          </p:cNvSpPr>
          <p:nvPr/>
        </p:nvSpPr>
        <p:spPr>
          <a:xfrm>
            <a:off x="34925" y="4508500"/>
            <a:ext cx="8362950" cy="4895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r>
              <a:rPr lang="zh-CN" altLang="zh-CN" b="0">
                <a:solidFill>
                  <a:schemeClr val="tx1"/>
                </a:solidFill>
              </a:rPr>
              <a:t>   </a:t>
            </a:r>
            <a:r>
              <a:rPr>
                <a:solidFill>
                  <a:srgbClr val="008000"/>
                </a:solidFill>
              </a:rPr>
              <a:t>从牧场赠送给我的嫩草，确实美丽并且非常奇妙。也并非小草特别的漂亮，只因是美人所赠才非比寻常</a:t>
            </a:r>
            <a:r>
              <a:rPr sz="3200">
                <a:solidFill>
                  <a:srgbClr val="008000"/>
                </a:solidFill>
              </a:rPr>
              <a:t>。</a:t>
            </a:r>
            <a:endParaRPr sz="3200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 title=""/>
          <p:cNvSpPr>
            <a:spLocks noRot="1"/>
          </p:cNvSpPr>
          <p:nvPr/>
        </p:nvSpPr>
        <p:spPr>
          <a:xfrm>
            <a:off x="395288" y="117475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zh-CN" sz="4400">
                <a:solidFill>
                  <a:srgbClr val="001010"/>
                </a:solidFill>
                <a:ea typeface="幼圆" pitchFamily="1" charset="-122"/>
              </a:rPr>
              <a:t>                  静女</a:t>
            </a:r>
            <a:endParaRPr lang="zh-CN" altLang="zh-CN" sz="4400">
              <a:solidFill>
                <a:srgbClr val="001010"/>
              </a:solidFill>
              <a:ea typeface="幼圆" pitchFamily="1" charset="-122"/>
            </a:endParaRPr>
          </a:p>
        </p:txBody>
      </p:sp>
      <p:sp>
        <p:nvSpPr>
          <p:cNvPr id="27651" name="Rectangle 3" title=""/>
          <p:cNvSpPr>
            <a:spLocks noRot="1"/>
          </p:cNvSpPr>
          <p:nvPr/>
        </p:nvSpPr>
        <p:spPr>
          <a:xfrm>
            <a:off x="2916238" y="1341438"/>
            <a:ext cx="6156325" cy="5832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 baseline="0">
                <a:solidFill>
                  <a:srgbClr val="FF0000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sz="2800">
                <a:solidFill>
                  <a:srgbClr val="9933FF"/>
                </a:solidFill>
                <a:ea typeface="幼圆" pitchFamily="1" charset="-122"/>
              </a:rPr>
              <a:t>文雅姑娘真美丽，约我到这城头来。</a:t>
            </a:r>
            <a:endParaRPr sz="2800">
              <a:solidFill>
                <a:srgbClr val="9933FF"/>
              </a:solidFill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sz="2800">
                <a:solidFill>
                  <a:srgbClr val="9933FF"/>
                </a:solidFill>
                <a:ea typeface="幼圆" pitchFamily="1" charset="-122"/>
              </a:rPr>
              <a:t>故意躲藏逗人找，惹我挠头又徘徊。</a:t>
            </a:r>
            <a:endParaRPr sz="2800">
              <a:solidFill>
                <a:srgbClr val="9933FF"/>
              </a:solidFill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zh-CN" sz="2800">
              <a:solidFill>
                <a:srgbClr val="9933FF"/>
              </a:solidFill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zh-CN" sz="2800">
                <a:solidFill>
                  <a:srgbClr val="9933FF"/>
                </a:solidFill>
                <a:ea typeface="幼圆" pitchFamily="1" charset="-122"/>
              </a:rPr>
              <a:t>文雅姑娘真好看，送我一支小彤管。彤管红红闪亮光，让人越看越喜欢。</a:t>
            </a:r>
            <a:endParaRPr lang="zh-CN" altLang="zh-CN" sz="2800">
              <a:solidFill>
                <a:srgbClr val="9933FF"/>
              </a:solidFill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zh-CN" sz="2800">
              <a:solidFill>
                <a:srgbClr val="9933FF"/>
              </a:solidFill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zh-CN" sz="2800">
                <a:solidFill>
                  <a:srgbClr val="9933FF"/>
                </a:solidFill>
                <a:ea typeface="幼圆" pitchFamily="1" charset="-122"/>
              </a:rPr>
              <a:t>牧场归来送我荑，荑草美得真出奇。不是荑草真的美，美人送我含爱意。</a:t>
            </a:r>
            <a:endParaRPr lang="zh-CN" altLang="zh-CN" sz="2800">
              <a:solidFill>
                <a:srgbClr val="9933FF"/>
              </a:solidFill>
              <a:ea typeface="幼圆" pitchFamily="1" charset="-122"/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zh-CN" sz="2800" b="0">
              <a:solidFill>
                <a:srgbClr val="9933FF"/>
              </a:solidFill>
            </a:endParaRPr>
          </a:p>
        </p:txBody>
      </p:sp>
      <p:pic>
        <p:nvPicPr>
          <p:cNvPr id="27652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8448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8674" name="内容占位符 15361" title=""/>
          <p:cNvSpPr>
            <a:spLocks noGrp="1"/>
          </p:cNvSpPr>
          <p:nvPr>
            <p:ph idx="1"/>
          </p:nvPr>
        </p:nvSpPr>
        <p:spPr>
          <a:xfrm>
            <a:off x="187325" y="52388"/>
            <a:ext cx="8767763" cy="662305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+mn-lt"/>
              </a:defRPr>
            </a:lvl2pPr>
            <a:lvl3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sng" baseline="0">
                <a:solidFill>
                  <a:schemeClr val="tx1"/>
                </a:solidFill>
                <a:effectLst/>
                <a:latin typeface="+mn-lt"/>
              </a:defRPr>
            </a:lvl3pPr>
            <a:lvl4pPr marL="6350" indent="-635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</a:defRPr>
            </a:lvl4pPr>
            <a:lvl5pPr marL="6350" indent="-635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</a:defRPr>
            </a:lvl5pPr>
            <a:lvl6pPr marL="4635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6pPr>
            <a:lvl7pPr marL="9207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7pPr>
            <a:lvl8pPr marL="13779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8pPr>
            <a:lvl9pPr marL="1835150" indent="-6350" algn="l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•"/>
              <a:defRPr lang="zh-CN" altLang="en-US" sz="3200">
                <a:solidFill>
                  <a:schemeClr val="tx1"/>
                </a:solidFill>
                <a:latin typeface="+mn-lt"/>
              </a:defRPr>
            </a:lvl9pPr>
          </a:lstStyle>
          <a:p>
            <a:pPr marL="342900" lvl="0" indent="-342900"/>
            <a:endParaRPr lang="zh-CN" altLang="en-US">
              <a:latin typeface="黑体" pitchFamily="49" charset="-122"/>
              <a:ea typeface="黑体" pitchFamily="49" charset="-122"/>
            </a:endParaRPr>
          </a:p>
          <a:p>
            <a:pPr marL="342900" lvl="0" indent="-342900">
              <a:buNone/>
            </a:pPr>
            <a:r>
              <a:rPr lang="zh-CN" altLang="en-US" sz="4000">
                <a:latin typeface="黑体" pitchFamily="49" charset="-122"/>
                <a:ea typeface="黑体" pitchFamily="49" charset="-122"/>
              </a:rPr>
              <a:t>课文三个章节分别刻画了一幅怎样的画面？地点分别在哪里？人物哪些？情境是怎样的？    </a:t>
            </a:r>
            <a:endParaRPr lang="zh-CN" altLang="en-US" sz="4000">
              <a:latin typeface="黑体" pitchFamily="49" charset="-122"/>
              <a:ea typeface="黑体" pitchFamily="49" charset="-122"/>
            </a:endParaRPr>
          </a:p>
          <a:p>
            <a:pPr marL="342900" lvl="0" indent="-342900">
              <a:buNone/>
            </a:pPr>
            <a:r>
              <a:rPr lang="zh-CN" altLang="en-US" sz="4000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   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  </a:t>
            </a:r>
            <a:endParaRPr lang="zh-CN" altLang="en-US" sz="4000">
              <a:latin typeface="楷体_GB2312" pitchFamily="1" charset="-122"/>
              <a:ea typeface="楷体_GB2312" pitchFamily="1" charset="-122"/>
            </a:endParaRPr>
          </a:p>
          <a:p>
            <a:pPr marL="342900" lvl="0" indent="-342900">
              <a:buNone/>
            </a:pPr>
            <a:r>
              <a:rPr lang="zh-CN" altLang="en-US" sz="4000">
                <a:latin typeface="黑体" pitchFamily="49" charset="-122"/>
                <a:ea typeface="黑体" pitchFamily="49" charset="-122"/>
                <a:sym typeface="Arial" pitchFamily="34" charset="0"/>
              </a:rPr>
              <a:t>细节描写和心理描写在文中是如何体现的？作用如何？</a:t>
            </a:r>
            <a:endParaRPr lang="zh-CN" altLang="en-US" sz="4000">
              <a:latin typeface="黑体" pitchFamily="49" charset="-122"/>
              <a:ea typeface="黑体" pitchFamily="49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https://d.book118.com/328063110052006026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默认设计模板">
  <a:themeElements>
    <a:clrScheme name="1_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默认设计模板">
      <a:majorFont>
        <a:latin typeface="Arial"/>
        <a:ea typeface="宋体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3600" b="1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3600" b="1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1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3600" b="1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3600" b="1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默认设计模板_2">
  <a:themeElements>
    <a:clrScheme name="默认设计模板_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_2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3600" b="1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3600" b="1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默认设计模板_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宋体</vt:lpstr>
      <vt:lpstr>Times New Roman</vt:lpstr>
      <vt:lpstr>华文行楷</vt:lpstr>
      <vt:lpstr>黑体</vt:lpstr>
      <vt:lpstr>楷体</vt:lpstr>
      <vt:lpstr>隶书</vt:lpstr>
      <vt:lpstr>楷体_GB2312</vt:lpstr>
      <vt:lpstr>幼圆</vt:lpstr>
      <vt:lpstr>Office Theme</vt:lpstr>
      <vt:lpstr>PowerPoint Presentation</vt:lpstr>
      <vt:lpstr>一、问题导学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通假字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2024-09-03T14:04:44.644</cp:lastPrinted>
  <dcterms:created xsi:type="dcterms:W3CDTF">2024-09-03T06:04:44Z</dcterms:created>
  <dcterms:modified xsi:type="dcterms:W3CDTF">2024-09-03T06:04:46Z</dcterms:modified>
</cp:coreProperties>
</file>