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F53BBBE-029F-4C0B-A837-A1BF5522BBB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3A5242F-A2BF-439A-9208-EF699A08FC3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2942F90-3CDF-47F5-91B6-B4000B99A3D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A31B45A-8AE8-4AF9-97FE-07250626B72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6DF5B41-FDC4-460A-BFA7-AFD62F77886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0900B92-38BB-4D7A-B819-7C2318CAA20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8A591C6-69AD-44E0-8C24-12DF0B3B606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EFCFAB3-24DB-4806-8866-72C45725291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6DB5C5C-12B8-4C6E-9610-2403CA6D129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49FF67C-EF2E-45AD-8516-149957F9D42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BD940EE-DB23-45B1-A71C-F35593A407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2807210104300604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21252" y="4375458"/>
            <a:ext cx="10720639" cy="1402534"/>
          </a:xfrm>
          <a:prstGeom prst="rect">
            <a:avLst/>
          </a:prstGeom>
        </p:spPr>
        <p:txBody>
          <a:bodyPr vert="horz" wrap="square" lIns="114300" tIns="57150" rIns="114300" bIns="57150"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900" b="1">
                <a:solidFill>
                  <a:srgbClr val="FFFFFF">
                    <a:alpha val="100000"/>
                  </a:srgbClr>
                </a:solidFill>
                <a:latin typeface="Microsoft Yahei"/>
                <a:ea typeface="Microsoft Yahei"/>
                <a:cs typeface="Microsoft Yahei"/>
              </a:rPr>
              <a:t>财务自由的理财规划与稳定利润</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53515" y="345275"/>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00" b="1">
                <a:solidFill>
                  <a:srgbClr val="FFFFFF">
                    <a:alpha val="100000"/>
                  </a:srgbClr>
                </a:solidFill>
                <a:latin typeface="微软雅黑"/>
                <a:ea typeface="微软雅黑"/>
                <a:cs typeface="微软雅黑"/>
              </a:rPr>
              <a:t>目录</a:t>
            </a:r>
            <a:endParaRPr lang="en-US" sz="1100"/>
          </a:p>
        </p:txBody>
      </p:sp>
      <p:sp>
        <p:nvSpPr>
          <p:cNvPr id="4" name="AutoShape 4"/>
          <p:cNvSpPr/>
          <p:nvPr/>
        </p:nvSpPr>
        <p:spPr>
          <a:xfrm>
            <a:off x="1627613" y="812712"/>
            <a:ext cx="3256160" cy="572922"/>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b="1">
                <a:solidFill>
                  <a:srgbClr val="FFFFFF">
                    <a:alpha val="100000"/>
                  </a:srgbClr>
                </a:solidFill>
                <a:latin typeface="微软雅黑"/>
                <a:ea typeface="微软雅黑"/>
                <a:cs typeface="微软雅黑"/>
              </a:rPr>
              <a:t>CONTENTS</a:t>
            </a:r>
            <a:endParaRPr lang="en-US" sz="1100"/>
          </a:p>
        </p:txBody>
      </p:sp>
      <p:sp>
        <p:nvSpPr>
          <p:cNvPr id="5" name="TextBox 5"/>
          <p:cNvSpPr txBox="1"/>
          <p:nvPr/>
        </p:nvSpPr>
        <p:spPr>
          <a:xfrm>
            <a:off x="547412" y="1585599"/>
            <a:ext cx="6449687" cy="496090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理财规划概述</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财务自由之路</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稳定利润的获取</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理财工具与产品选择</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个人财务状况分析</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财务自由后的生活规划</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193147" y="2013882"/>
            <a:ext cx="3450158" cy="1322592"/>
            <a:chOff x="4193147" y="2013882"/>
            <a:chExt cx="3450158" cy="1322592"/>
          </a:xfrm>
        </p:grpSpPr>
        <p:sp>
          <p:nvSpPr>
            <p:cNvPr id="3" name="TextBox 3"/>
            <p:cNvSpPr txBox="1"/>
            <p:nvPr/>
          </p:nvSpPr>
          <p:spPr>
            <a:xfrm>
              <a:off x="4193147"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1970722" y="3809875"/>
            <a:ext cx="8250555" cy="1645482"/>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3600" b="1">
                <a:solidFill>
                  <a:srgbClr val="FFFFFF">
                    <a:alpha val="100000"/>
                  </a:srgbClr>
                </a:solidFill>
                <a:latin typeface="Microsoft Yahei"/>
                <a:ea typeface="Microsoft Yahei"/>
                <a:cs typeface="Microsoft Yahei"/>
              </a:rPr>
              <a:t>理财规划概述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理财规划是指通过制定合理的财务计划，实现个人或家庭财务自由和长期财务目标的过程。</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理财规划有助于确保个人或家庭财务状况的稳定，实现财富的保值增值，提高生活质量和未来的保障。</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理财规划的定义与重要性</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理财规划的重要性</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理财规划定义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理财规划目标</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理财规划的目标是确保个人或家庭的财务自由和长期财务安全，包括满足生活需求、实现财富积累、保障未来养老等。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理财规划原则</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理财规划应遵循稳健、分散、长期和个性化的原则，确保财务状况的可持续性和安全性。</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理财规划的目标与原则</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8125" r="812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制定目标与计划、评估财务状况、制定投资策略、执行与调整。</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理财规划步骤</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收集个人信息、分析风险偏好、制定投资组合、定期评估与调整。</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理财规划流程</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理财规划的步骤与流程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193147" y="2013882"/>
            <a:ext cx="3450158" cy="1322592"/>
            <a:chOff x="4193147" y="2013882"/>
            <a:chExt cx="3450158" cy="1322592"/>
          </a:xfrm>
        </p:grpSpPr>
        <p:sp>
          <p:nvSpPr>
            <p:cNvPr id="3" name="TextBox 3"/>
            <p:cNvSpPr txBox="1"/>
            <p:nvPr/>
          </p:nvSpPr>
          <p:spPr>
            <a:xfrm>
              <a:off x="4193147"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1970722" y="3809875"/>
            <a:ext cx="8250555" cy="1645482"/>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3600" b="1">
                <a:solidFill>
                  <a:srgbClr val="FFFFFF">
                    <a:alpha val="100000"/>
                  </a:srgbClr>
                </a:solidFill>
                <a:latin typeface="Microsoft Yahei"/>
                <a:ea typeface="Microsoft Yahei"/>
                <a:cs typeface="Microsoft Yahei"/>
              </a:rPr>
              <a:t>财务自由之路</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财务自由的定义</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财务自由是指个人或家庭在不需要继续工作但可以选择继续工作的状态下，拥有的足够财务自由去结束工作而不影响生活品质的状态。财务自由的标准通常包括常住房产、金融资产、家庭开支等。</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财务自由所需的金额</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实现财务自由所需的金额因个人或家庭的情况而异，但通常需要根据收入、开支、目标和风险承受能力等因素进行评估。</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财务自由的定义与标准</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5705" r="25705"/>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建立良好的储蓄习惯，将收入的一部分用于投资，以实现资产的增值。选择适合自己的投资方式，如股票、基金、债券等。</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储蓄与投资</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除了常规的工作收入，可以考虑创业、兼职、投资等方式增加收入来源，提高家庭总收入。</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增加收入来源</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合理规划家庭开支，精打细算，减少不必要的浪费，提高财务自由所需的金额。</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降低生活开支</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制定合理的理财规划，包括投资计划、保险计划、退休计划等，以实现财务自由的目标。</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理财规划</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实现财务自由的策略与路径</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财务自由所需的条件与准备</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风险承受能力</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实现财务自由需要承担一定的风险，因此需要具备足够的风险承受能力。了解自己的风险偏好，选择适合自己的投资方式。</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时间与精力投入</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实现财务自由需要投入足够的时间与精力，包括研究投资机会、制定理财规划、调整投资组合等。合理安排时间，提高工作效率。</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知识与技能储备</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了解基本的财务知识、投资知识和风险管理技能，有助于制定合理的理财规划，提高投资成功率。</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心态与耐心</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实现财务自由需要保持平和的心态和足够的耐心，不要被短期的市场波动所影响，长期坚持理财规划。</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193147" y="2013882"/>
            <a:ext cx="3450158" cy="1322592"/>
            <a:chOff x="4193147" y="2013882"/>
            <a:chExt cx="3450158" cy="1322592"/>
          </a:xfrm>
        </p:grpSpPr>
        <p:sp>
          <p:nvSpPr>
            <p:cNvPr id="3" name="TextBox 3"/>
            <p:cNvSpPr txBox="1"/>
            <p:nvPr/>
          </p:nvSpPr>
          <p:spPr>
            <a:xfrm>
              <a:off x="4193147"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1970722" y="3809875"/>
            <a:ext cx="8250555" cy="1645482"/>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3600" b="1">
                <a:solidFill>
                  <a:srgbClr val="FFFFFF">
                    <a:alpha val="100000"/>
                  </a:srgbClr>
                </a:solidFill>
                <a:latin typeface="Microsoft Yahei"/>
                <a:ea typeface="Microsoft Yahei"/>
                <a:cs typeface="Microsoft Yahei"/>
              </a:rPr>
              <a:t>稳定利润的获取</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核心与卫星策略</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核心资产配置以稳健为主，卫星资产配置则追求高收益，以实现稳定收益与高收益的平衡。</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定期调整</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根据市场环境和投资组合表现，定期调整投资组合，优化资产配置比例，以保持投资组合的持续优化。</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多元化投资</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通过分散投资降低风险，将资金分配到不同的资产类别、行业和地区，以实现投资组合的多元化。</a:t>
            </a:r>
          </a:p>
        </p:txBody>
      </p:sp>
      <p:pic>
        <p:nvPicPr>
          <p:cNvPr id="10" name="Picture 10"/>
          <p:cNvPicPr>
            <a:picLocks noChangeAspect="1"/>
          </p:cNvPicPr>
          <p:nvPr/>
        </p:nvPicPr>
        <p:blipFill>
          <a:blip r:embed="rId2"/>
          <a:srcRect l="16675" r="16675"/>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投资组合的构建与优化</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风险识别与评估</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对投资过程中可能出现的风险进行充分识别和评估，了解风险来源和影响程度。</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风险控制措施</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采取适当的风险控制措施，如止损、分散投资等，以降低风险对投资组合的影响。</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资产保值</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在投资过程中注重资产的保值增值，避免过度追求高收益而承担不必要的风险。</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风险管理与资产保值</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https://d.book118.com/328072101043006046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C1118"/>
      </a:lt1>
      <a:dk2>
        <a:srgbClr val="F7F7F7"/>
      </a:dk2>
      <a:lt2>
        <a:srgbClr val="121C23"/>
      </a:lt2>
      <a:accent1>
        <a:srgbClr val="E27536"/>
      </a:accent1>
      <a:accent2>
        <a:srgbClr val="3195CF"/>
      </a:accent2>
      <a:accent3>
        <a:srgbClr val="1A638D"/>
      </a:accent3>
      <a:accent4>
        <a:srgbClr val="25B3BC"/>
      </a:accent4>
      <a:accent5>
        <a:srgbClr val="073A6A"/>
      </a:accent5>
      <a:accent6>
        <a:srgbClr val="D97F5B"/>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68</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2024-09-27T03:13:19.217</cp:lastPrinted>
  <dcterms:created xsi:type="dcterms:W3CDTF">2024-09-26T19:13:19Z</dcterms:created>
  <dcterms:modified xsi:type="dcterms:W3CDTF">2024-09-26T19:13:21Z</dcterms:modified>
</cp:coreProperties>
</file>