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0D2A89DE-36D0-4C35-9D11-BC8A99C1AD7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7EEB864-AB7B-48BA-A292-B6E3F2783F1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FC1F266E-A541-48E5-B3D0-8E01F894E53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5E8E97E4-7E3C-4241-B411-753A68270FA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5CCF64F1-C0A3-4017-9A5D-A627B722ED0E}"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30669F96-EF0E-477A-B3F0-EF204E9C064C}"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7DAC1A7D-74C9-4167-A385-50F7E8BB767E}"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0CD1CFE-1F96-441A-AE41-DA2EA842601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B0AD7F5-DAD5-42E9-B02D-B9D05E06247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360A963-0F38-4948-A2AB-12FFD21EE46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601D8B3-5A48-4836-95CD-EAB2BF44B72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7.jpeg" /><Relationship Id="rId4"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2.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png" /><Relationship Id="rId3" Type="http://schemas.openxmlformats.org/officeDocument/2006/relationships/image" Target="../media/image10.jpeg" /><Relationship Id="rId4"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13.jpeg" /><Relationship Id="rId4" Type="http://schemas.openxmlformats.org/officeDocument/2006/relationships/image" Target="../media/image14.jpeg" /><Relationship Id="rId5" Type="http://schemas.openxmlformats.org/officeDocument/2006/relationships/image" Target="../media/image2.jpe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32807304003000603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5414013" y="4180914"/>
            <a:ext cx="438912" cy="438912"/>
          </a:xfrm>
          <a:prstGeom prst="ellipse">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8143890" y="4180914"/>
            <a:ext cx="438912" cy="438912"/>
          </a:xfrm>
          <a:prstGeom prst="ellipse">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305345" y="1888367"/>
            <a:ext cx="6102379" cy="1959893"/>
          </a:xfrm>
          <a:prstGeom prst="rect">
            <a:avLst/>
          </a:prstGeom>
          <a:noFill/>
        </p:spPr>
        <p:txBody>
          <a:bodyPr vert="horz" wrap="square" lIns="85725" tIns="85725" rIns="47625" bIns="85725"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defRPr/>
            </a:pPr>
            <a:r>
              <a:rPr lang="en-US" sz="5175" b="1">
                <a:solidFill>
                  <a:srgbClr val="FFFFFF">
                    <a:alpha val="100000"/>
                  </a:srgbClr>
                </a:solidFill>
                <a:latin typeface="Microsoft Yahei"/>
                <a:ea typeface="Microsoft Yahei"/>
                <a:cs typeface="Microsoft Yahei"/>
              </a:rPr>
              <a:t>数学七年级下自变量与应变量</a:t>
            </a:r>
            <a:endParaRPr lang="en-US" sz="1100"/>
          </a:p>
        </p:txBody>
      </p:sp>
      <p:sp>
        <p:nvSpPr>
          <p:cNvPr id="7" name="Freeform 7"/>
          <p:cNvSpPr/>
          <p:nvPr/>
        </p:nvSpPr>
        <p:spPr>
          <a:xfrm>
            <a:off x="5516758" y="4281221"/>
            <a:ext cx="243840" cy="243840"/>
          </a:xfrm>
          <a:custGeom>
            <a:rect l="l" t="t" r="r" b="b"/>
            <a:pathLst>
              <a:path w="304800" h="304800">
                <a:moveTo>
                  <a:pt x="257175" y="0"/>
                </a:moveTo>
                <a:cubicBezTo>
                  <a:pt x="283474" y="0"/>
                  <a:pt x="304800" y="21326"/>
                  <a:pt x="304800" y="47625"/>
                </a:cubicBezTo>
                <a:cubicBezTo>
                  <a:pt x="304800" y="58350"/>
                  <a:pt x="301257" y="68237"/>
                  <a:pt x="295275" y="76200"/>
                </a:cubicBezTo>
                <a:lnTo>
                  <a:pt x="276225" y="95250"/>
                </a:lnTo>
                <a:lnTo>
                  <a:pt x="209550" y="28575"/>
                </a:lnTo>
                <a:lnTo>
                  <a:pt x="228600" y="9525"/>
                </a:lnTo>
                <a:cubicBezTo>
                  <a:pt x="236563" y="3543"/>
                  <a:pt x="246450" y="0"/>
                  <a:pt x="257175" y="0"/>
                </a:cubicBezTo>
                <a:close/>
                <a:moveTo>
                  <a:pt x="19050" y="219075"/>
                </a:moveTo>
                <a:lnTo>
                  <a:pt x="0" y="304800"/>
                </a:lnTo>
                <a:lnTo>
                  <a:pt x="85725" y="285750"/>
                </a:lnTo>
                <a:lnTo>
                  <a:pt x="261938" y="109538"/>
                </a:lnTo>
                <a:lnTo>
                  <a:pt x="195263" y="42863"/>
                </a:lnTo>
                <a:lnTo>
                  <a:pt x="19050" y="219075"/>
                </a:lnTo>
                <a:close/>
                <a:moveTo>
                  <a:pt x="212998" y="108223"/>
                </a:moveTo>
                <a:lnTo>
                  <a:pt x="79648" y="241573"/>
                </a:lnTo>
                <a:lnTo>
                  <a:pt x="63227" y="225152"/>
                </a:lnTo>
                <a:lnTo>
                  <a:pt x="196577" y="91802"/>
                </a:lnTo>
                <a:lnTo>
                  <a:pt x="212998" y="108223"/>
                </a:lnTo>
                <a:close/>
              </a:path>
            </a:pathLst>
          </a:cu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8265810" y="4278450"/>
            <a:ext cx="243840" cy="243840"/>
          </a:xfrm>
          <a:custGeom>
            <a:rect l="l" t="t" r="r" b="b"/>
            <a:pathLst>
              <a:path w="304800" h="304800">
                <a:moveTo>
                  <a:pt x="0" y="0"/>
                </a:moveTo>
                <a:lnTo>
                  <a:pt x="304800" y="152400"/>
                </a:lnTo>
                <a:lnTo>
                  <a:pt x="0" y="304800"/>
                </a:lnTo>
                <a:lnTo>
                  <a:pt x="0" y="0"/>
                </a:lnTo>
                <a:close/>
                <a:moveTo>
                  <a:pt x="0" y="121920"/>
                </a:moveTo>
                <a:lnTo>
                  <a:pt x="0" y="182880"/>
                </a:lnTo>
                <a:lnTo>
                  <a:pt x="152400" y="152400"/>
                </a:lnTo>
                <a:lnTo>
                  <a:pt x="0" y="121920"/>
                </a:lnTo>
                <a:close/>
              </a:path>
            </a:pathLst>
          </a:cu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0" y="8128"/>
            <a:ext cx="2682240" cy="6851904"/>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3" name="Group 3"/>
          <p:cNvGrpSpPr/>
          <p:nvPr/>
        </p:nvGrpSpPr>
        <p:grpSpPr>
          <a:xfrm>
            <a:off x="1416406" y="2474265"/>
            <a:ext cx="2531669" cy="1919630"/>
            <a:chOff x="1416406" y="2474265"/>
            <a:chExt cx="2531669" cy="1919630"/>
          </a:xfrm>
        </p:grpSpPr>
        <p:sp>
          <p:nvSpPr>
            <p:cNvPr id="4" name="AutoShape 4"/>
            <p:cNvSpPr/>
            <p:nvPr/>
          </p:nvSpPr>
          <p:spPr>
            <a:xfrm>
              <a:off x="1722425" y="2474265"/>
              <a:ext cx="1919630" cy="191963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416406" y="2921955"/>
              <a:ext cx="2531669" cy="859536"/>
            </a:xfrm>
            <a:prstGeom prst="rect">
              <a:avLst/>
            </a:prstGeom>
          </p:spPr>
          <p:txBody>
            <a:bodyPr vert="horz" wrap="square" lIns="85725" tIns="38100" rIns="85725" bIns="3810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6075">
                  <a:solidFill>
                    <a:srgbClr val="FFFFFF">
                      <a:alpha val="100000"/>
                    </a:srgbClr>
                  </a:solidFill>
                  <a:latin typeface="Microsoft Yahei"/>
                  <a:ea typeface="Microsoft Yahei"/>
                  <a:cs typeface="Microsoft Yahei"/>
                </a:rPr>
                <a:t>目录</a:t>
              </a:r>
            </a:p>
          </p:txBody>
        </p:sp>
      </p:grpSp>
      <p:sp>
        <p:nvSpPr>
          <p:cNvPr id="6" name="AutoShape 6"/>
          <p:cNvSpPr/>
          <p:nvPr/>
        </p:nvSpPr>
        <p:spPr>
          <a:xfrm>
            <a:off x="5638202" y="869785"/>
            <a:ext cx="5117446" cy="5118431"/>
          </a:xfrm>
          <a:prstGeom prst="rect">
            <a:avLst/>
          </a:prstGeom>
          <a:noFill/>
        </p:spPr>
        <p:txBody>
          <a:bodyPr vert="horz" wrap="square" lIns="85725" tIns="85725" rIns="47625" bIns="85725"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50000"/>
              </a:lnSpc>
              <a:spcBef>
                <a:spcPts val="450"/>
              </a:spcBef>
              <a:buFont typeface="Arial"/>
              <a:buChar char="•"/>
              <a:defRPr/>
            </a:pPr>
            <a:r>
              <a:rPr lang="en-US" sz="2400" b="1">
                <a:solidFill>
                  <a:srgbClr val="2C3F55">
                    <a:alpha val="100000"/>
                  </a:srgbClr>
                </a:solidFill>
                <a:latin typeface="Microsoft Yahei"/>
                <a:ea typeface="Microsoft Yahei"/>
                <a:cs typeface="Microsoft Yahei"/>
              </a:rPr>
              <a:t>引言</a:t>
            </a:r>
            <a:endParaRPr lang="en-US" sz="1100"/>
          </a:p>
          <a:p>
            <a:pPr marL="203200" lvl="0" indent="-203200">
              <a:lnSpc>
                <a:spcPct val="150000"/>
              </a:lnSpc>
              <a:spcBef>
                <a:spcPts val="450"/>
              </a:spcBef>
              <a:buFont typeface="Arial"/>
              <a:buChar char="•"/>
            </a:pPr>
            <a:r>
              <a:rPr lang="en-US" sz="2400" b="1">
                <a:solidFill>
                  <a:srgbClr val="2C3F55">
                    <a:alpha val="100000"/>
                  </a:srgbClr>
                </a:solidFill>
                <a:latin typeface="Microsoft Yahei"/>
                <a:ea typeface="Microsoft Yahei"/>
                <a:cs typeface="Microsoft Yahei"/>
              </a:rPr>
              <a:t>自变量与应变量基本概念</a:t>
            </a:r>
          </a:p>
          <a:p>
            <a:pPr marL="203200" lvl="0" indent="-203200">
              <a:lnSpc>
                <a:spcPct val="150000"/>
              </a:lnSpc>
              <a:spcBef>
                <a:spcPts val="450"/>
              </a:spcBef>
              <a:buFont typeface="Arial"/>
              <a:buChar char="•"/>
            </a:pPr>
            <a:r>
              <a:rPr lang="en-US" sz="2400" b="1">
                <a:solidFill>
                  <a:srgbClr val="2C3F55">
                    <a:alpha val="100000"/>
                  </a:srgbClr>
                </a:solidFill>
                <a:latin typeface="Microsoft Yahei"/>
                <a:ea typeface="Microsoft Yahei"/>
                <a:cs typeface="Microsoft Yahei"/>
              </a:rPr>
              <a:t>函数概念及其性质</a:t>
            </a:r>
          </a:p>
          <a:p>
            <a:pPr marL="203200" lvl="0" indent="-203200">
              <a:lnSpc>
                <a:spcPct val="150000"/>
              </a:lnSpc>
              <a:spcBef>
                <a:spcPts val="450"/>
              </a:spcBef>
              <a:buFont typeface="Arial"/>
              <a:buChar char="•"/>
            </a:pPr>
            <a:r>
              <a:rPr lang="en-US" sz="2400" b="1">
                <a:solidFill>
                  <a:srgbClr val="2C3F55">
                    <a:alpha val="100000"/>
                  </a:srgbClr>
                </a:solidFill>
                <a:latin typeface="Microsoft Yahei"/>
                <a:ea typeface="Microsoft Yahei"/>
                <a:cs typeface="Microsoft Yahei"/>
              </a:rPr>
              <a:t>一次函数与二次函数</a:t>
            </a:r>
          </a:p>
          <a:p>
            <a:pPr marL="203200" lvl="0" indent="-203200">
              <a:lnSpc>
                <a:spcPct val="150000"/>
              </a:lnSpc>
              <a:spcBef>
                <a:spcPts val="450"/>
              </a:spcBef>
              <a:buFont typeface="Arial"/>
              <a:buChar char="•"/>
            </a:pPr>
            <a:r>
              <a:rPr lang="en-US" sz="2400" b="1">
                <a:solidFill>
                  <a:srgbClr val="2C3F55">
                    <a:alpha val="100000"/>
                  </a:srgbClr>
                </a:solidFill>
                <a:latin typeface="Microsoft Yahei"/>
                <a:ea typeface="Microsoft Yahei"/>
                <a:cs typeface="Microsoft Yahei"/>
              </a:rPr>
              <a:t>反比例函数与指数函数</a:t>
            </a:r>
          </a:p>
          <a:p>
            <a:pPr marL="203200" lvl="0" indent="-203200">
              <a:lnSpc>
                <a:spcPct val="150000"/>
              </a:lnSpc>
              <a:spcBef>
                <a:spcPts val="450"/>
              </a:spcBef>
              <a:buFont typeface="Arial"/>
              <a:buChar char="•"/>
            </a:pPr>
            <a:r>
              <a:rPr lang="en-US" sz="2400" b="1">
                <a:solidFill>
                  <a:srgbClr val="2C3F55">
                    <a:alpha val="100000"/>
                  </a:srgbClr>
                </a:solidFill>
                <a:latin typeface="Microsoft Yahei"/>
                <a:ea typeface="Microsoft Yahei"/>
                <a:cs typeface="Microsoft Yahei"/>
              </a:rPr>
              <a:t>三角函数初步认识</a:t>
            </a:r>
          </a:p>
          <a:p>
            <a:pPr marL="203200" lvl="0" indent="-203200">
              <a:lnSpc>
                <a:spcPct val="150000"/>
              </a:lnSpc>
              <a:spcBef>
                <a:spcPts val="450"/>
              </a:spcBef>
              <a:buFont typeface="Arial"/>
              <a:buChar char="•"/>
            </a:pPr>
            <a:r>
              <a:rPr lang="en-US" sz="2400" b="1">
                <a:solidFill>
                  <a:srgbClr val="2C3F55">
                    <a:alpha val="100000"/>
                  </a:srgbClr>
                </a:solidFill>
                <a:latin typeface="Microsoft Yahei"/>
                <a:ea typeface="Microsoft Yahei"/>
                <a:cs typeface="Microsoft Yahei"/>
              </a:rPr>
              <a:t>总结回顾与拓展延伸</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4414570" y="2954902"/>
            <a:ext cx="6210770" cy="770514"/>
          </a:xfrm>
          <a:prstGeom prst="rect">
            <a:avLst/>
          </a:prstGeom>
          <a:noFill/>
        </p:spPr>
        <p:txBody>
          <a:bodyPr vert="horz" wrap="square" lIns="85725" tIns="85725" rIns="47625" bIns="85725" rtlCol="0" anchor="b"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ct val="0"/>
              </a:spcBef>
              <a:defRPr/>
            </a:pPr>
            <a:r>
              <a:rPr lang="en-US" sz="3825">
                <a:solidFill>
                  <a:srgbClr val="2C3F55">
                    <a:alpha val="100000"/>
                  </a:srgbClr>
                </a:solidFill>
                <a:latin typeface="Microsoft Yahei"/>
                <a:ea typeface="Microsoft Yahei"/>
                <a:cs typeface="Microsoft Yahei"/>
              </a:rPr>
              <a:t>引言</a:t>
            </a:r>
            <a:endParaRPr lang="en-US" sz="1100"/>
          </a:p>
        </p:txBody>
      </p:sp>
      <p:grpSp>
        <p:nvGrpSpPr>
          <p:cNvPr id="3" name="Group 3"/>
          <p:cNvGrpSpPr/>
          <p:nvPr/>
        </p:nvGrpSpPr>
        <p:grpSpPr>
          <a:xfrm>
            <a:off x="1381415" y="2276490"/>
            <a:ext cx="1851477" cy="2425477"/>
            <a:chOff x="1381415" y="2276490"/>
            <a:chExt cx="1851477" cy="2425477"/>
          </a:xfrm>
        </p:grpSpPr>
        <p:sp>
          <p:nvSpPr>
            <p:cNvPr id="4" name="TextBox 4"/>
            <p:cNvSpPr txBox="1"/>
            <p:nvPr/>
          </p:nvSpPr>
          <p:spPr>
            <a:xfrm>
              <a:off x="1381415" y="2276490"/>
              <a:ext cx="1851477" cy="2425477"/>
            </a:xfrm>
            <a:prstGeom prst="rect">
              <a:avLst/>
            </a:prstGeom>
          </p:spPr>
          <p:txBody>
            <a:bodyPr vert="horz" wrap="square" lIns="85725" tIns="38100" rIns="85725" bIns="3810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5775" b="1">
                  <a:solidFill>
                    <a:srgbClr val="FFFFFF">
                      <a:alpha val="100000"/>
                    </a:srgbClr>
                  </a:solidFill>
                  <a:latin typeface="Microsoft Yahei"/>
                  <a:ea typeface="Microsoft Yahei"/>
                  <a:cs typeface="Microsoft Yahei"/>
                </a:rPr>
                <a:t>01</a:t>
              </a:r>
            </a:p>
          </p:txBody>
        </p:sp>
      </p:gr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l="-100" r="-100"/>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28619" b="28619"/>
          <a:stretch>
            <a:fillRect/>
          </a:stretch>
        </p:blipFill>
        <p:spPr>
          <a:xfrm>
            <a:off x="6230112" y="1739062"/>
            <a:ext cx="5058969" cy="2163308"/>
          </a:xfrm>
          <a:prstGeom prst="rect">
            <a:avLst/>
          </a:prstGeom>
          <a:ln w="19050">
            <a:solidFill>
              <a:schemeClr val="dk1"/>
            </a:solidFill>
          </a:ln>
        </p:spPr>
      </p:pic>
      <p:pic>
        <p:nvPicPr>
          <p:cNvPr id="3" name="Picture 3"/>
          <p:cNvPicPr>
            <a:picLocks noChangeAspect="1"/>
          </p:cNvPicPr>
          <p:nvPr/>
        </p:nvPicPr>
        <p:blipFill>
          <a:blip r:embed="rId3"/>
          <a:srcRect t="28619" b="28619"/>
          <a:stretch>
            <a:fillRect/>
          </a:stretch>
        </p:blipFill>
        <p:spPr>
          <a:xfrm>
            <a:off x="6233164" y="3914561"/>
            <a:ext cx="5058969" cy="2163308"/>
          </a:xfrm>
          <a:prstGeom prst="rect">
            <a:avLst/>
          </a:prstGeom>
          <a:ln w="19050">
            <a:solidFill>
              <a:schemeClr val="dk1"/>
            </a:solidFill>
          </a:ln>
        </p:spPr>
      </p:pic>
      <p:sp>
        <p:nvSpPr>
          <p:cNvPr id="4" name="AutoShape 4"/>
          <p:cNvSpPr/>
          <p:nvPr/>
        </p:nvSpPr>
        <p:spPr>
          <a:xfrm>
            <a:off x="763829" y="1852480"/>
            <a:ext cx="441594" cy="441594"/>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789066" y="1938594"/>
            <a:ext cx="391119" cy="269367"/>
          </a:xfrm>
          <a:prstGeom prst="rect">
            <a:avLst/>
          </a:prstGeom>
        </p:spPr>
        <p:txBody>
          <a:bodyPr vert="horz" wrap="square" lIns="85725" tIns="38100" rIns="85725" bIns="3810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1425">
                <a:solidFill>
                  <a:srgbClr val="FFFFFF">
                    <a:alpha val="100000"/>
                  </a:srgbClr>
                </a:solidFill>
                <a:latin typeface="Microsoft Yahei"/>
                <a:ea typeface="Microsoft Yahei"/>
                <a:cs typeface="Microsoft Yahei"/>
              </a:rPr>
              <a:t>01</a:t>
            </a:r>
          </a:p>
        </p:txBody>
      </p:sp>
      <p:sp>
        <p:nvSpPr>
          <p:cNvPr id="6" name="AutoShape 6"/>
          <p:cNvSpPr/>
          <p:nvPr/>
        </p:nvSpPr>
        <p:spPr>
          <a:xfrm>
            <a:off x="1306341" y="1467193"/>
            <a:ext cx="4276714" cy="1212169"/>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引入自变量和应变量的概念，为后续学习函数打下基础</a:t>
            </a:r>
            <a:endParaRPr lang="en-US" sz="1100"/>
          </a:p>
        </p:txBody>
      </p:sp>
      <p:sp>
        <p:nvSpPr>
          <p:cNvPr id="7" name="AutoShape 7"/>
          <p:cNvSpPr/>
          <p:nvPr/>
        </p:nvSpPr>
        <p:spPr>
          <a:xfrm>
            <a:off x="763829" y="3650029"/>
            <a:ext cx="441594" cy="441594"/>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74314" y="3736142"/>
            <a:ext cx="416357" cy="269367"/>
          </a:xfrm>
          <a:prstGeom prst="rect">
            <a:avLst/>
          </a:prstGeom>
        </p:spPr>
        <p:txBody>
          <a:bodyPr vert="horz" wrap="square" lIns="85725" tIns="38100" rIns="85725" bIns="3810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1425">
                <a:solidFill>
                  <a:srgbClr val="FFFFFF">
                    <a:alpha val="100000"/>
                  </a:srgbClr>
                </a:solidFill>
                <a:latin typeface="Microsoft Yahei"/>
                <a:ea typeface="Microsoft Yahei"/>
                <a:cs typeface="Microsoft Yahei"/>
              </a:rPr>
              <a:t>02</a:t>
            </a:r>
          </a:p>
        </p:txBody>
      </p:sp>
      <p:sp>
        <p:nvSpPr>
          <p:cNvPr id="9" name="AutoShape 9"/>
          <p:cNvSpPr/>
          <p:nvPr/>
        </p:nvSpPr>
        <p:spPr>
          <a:xfrm>
            <a:off x="1306341" y="3264741"/>
            <a:ext cx="4276714" cy="1212169"/>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培养学生观察、分析、归纳数学问题的能力</a:t>
            </a:r>
            <a:endParaRPr lang="en-US" sz="1100"/>
          </a:p>
        </p:txBody>
      </p:sp>
      <p:sp>
        <p:nvSpPr>
          <p:cNvPr id="10" name="AutoShape 10"/>
          <p:cNvSpPr/>
          <p:nvPr/>
        </p:nvSpPr>
        <p:spPr>
          <a:xfrm>
            <a:off x="763829" y="5441488"/>
            <a:ext cx="441594" cy="441594"/>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773583" y="5527602"/>
            <a:ext cx="441594" cy="269367"/>
          </a:xfrm>
          <a:prstGeom prst="rect">
            <a:avLst/>
          </a:prstGeom>
        </p:spPr>
        <p:txBody>
          <a:bodyPr vert="horz" wrap="square" lIns="85725" tIns="38100" rIns="85725" bIns="3810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80000"/>
              </a:lnSpc>
            </a:pPr>
            <a:r>
              <a:rPr lang="en-US" sz="1425">
                <a:solidFill>
                  <a:srgbClr val="FFFFFF">
                    <a:alpha val="100000"/>
                  </a:srgbClr>
                </a:solidFill>
                <a:latin typeface="Microsoft Yahei"/>
                <a:ea typeface="Microsoft Yahei"/>
                <a:cs typeface="Microsoft Yahei"/>
              </a:rPr>
              <a:t>03</a:t>
            </a:r>
          </a:p>
        </p:txBody>
      </p:sp>
      <p:sp>
        <p:nvSpPr>
          <p:cNvPr id="12" name="AutoShape 12"/>
          <p:cNvSpPr/>
          <p:nvPr/>
        </p:nvSpPr>
        <p:spPr>
          <a:xfrm>
            <a:off x="1306341" y="5062289"/>
            <a:ext cx="4276714" cy="1199992"/>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使学生理解数学中变量之间的关系，并能用数学语言进行描述</a:t>
            </a:r>
            <a:endParaRPr lang="en-US" sz="1100"/>
          </a:p>
        </p:txBody>
      </p:sp>
      <p:grpSp>
        <p:nvGrpSpPr>
          <p:cNvPr id="13" name="Group 13"/>
          <p:cNvGrpSpPr/>
          <p:nvPr/>
        </p:nvGrpSpPr>
        <p:grpSpPr>
          <a:xfrm>
            <a:off x="454963" y="93878"/>
            <a:ext cx="10641129" cy="914400"/>
            <a:chOff x="454963" y="93878"/>
            <a:chExt cx="10641129" cy="914400"/>
          </a:xfrm>
        </p:grpSpPr>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目的和背景</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l="-100" r="-100"/>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28619" b="28619"/>
          <a:stretch>
            <a:fillRect/>
          </a:stretch>
        </p:blipFill>
        <p:spPr>
          <a:xfrm>
            <a:off x="6230112" y="1739062"/>
            <a:ext cx="5058969" cy="2163308"/>
          </a:xfrm>
          <a:prstGeom prst="rect">
            <a:avLst/>
          </a:prstGeom>
          <a:ln w="19050">
            <a:solidFill>
              <a:schemeClr val="accent1">
                <a:lumMod val="50000"/>
              </a:schemeClr>
            </a:solidFill>
          </a:ln>
        </p:spPr>
      </p:pic>
      <p:pic>
        <p:nvPicPr>
          <p:cNvPr id="3" name="Picture 3"/>
          <p:cNvPicPr>
            <a:picLocks noChangeAspect="1"/>
          </p:cNvPicPr>
          <p:nvPr/>
        </p:nvPicPr>
        <p:blipFill>
          <a:blip r:embed="rId3"/>
          <a:srcRect t="28619" b="28619"/>
          <a:stretch>
            <a:fillRect/>
          </a:stretch>
        </p:blipFill>
        <p:spPr>
          <a:xfrm>
            <a:off x="6233164" y="3914561"/>
            <a:ext cx="5058969" cy="2163308"/>
          </a:xfrm>
          <a:prstGeom prst="rect">
            <a:avLst/>
          </a:prstGeom>
          <a:ln w="19050">
            <a:solidFill>
              <a:schemeClr val="accent1">
                <a:lumMod val="50000"/>
              </a:schemeClr>
            </a:solidFill>
          </a:ln>
        </p:spPr>
      </p:pic>
      <p:sp>
        <p:nvSpPr>
          <p:cNvPr id="4" name="AutoShape 4"/>
          <p:cNvSpPr/>
          <p:nvPr/>
        </p:nvSpPr>
        <p:spPr>
          <a:xfrm>
            <a:off x="763829" y="1409026"/>
            <a:ext cx="441594" cy="441594"/>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763829" y="1494370"/>
            <a:ext cx="390525" cy="295275"/>
          </a:xfrm>
          <a:prstGeom prst="rect">
            <a:avLst/>
          </a:prstGeom>
        </p:spPr>
        <p:txBody>
          <a:bodyPr vert="horz" wrap="square" lIns="85725" tIns="38100" rIns="85725" bIns="3810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1425">
                <a:solidFill>
                  <a:srgbClr val="FFFFFF">
                    <a:alpha val="100000"/>
                  </a:srgbClr>
                </a:solidFill>
                <a:latin typeface="Microsoft Yahei"/>
                <a:ea typeface="Microsoft Yahei"/>
                <a:cs typeface="Microsoft Yahei"/>
              </a:rPr>
              <a:t>01</a:t>
            </a:r>
          </a:p>
        </p:txBody>
      </p:sp>
      <p:sp>
        <p:nvSpPr>
          <p:cNvPr id="6" name="AutoShape 6"/>
          <p:cNvSpPr/>
          <p:nvPr/>
        </p:nvSpPr>
        <p:spPr>
          <a:xfrm>
            <a:off x="1306341" y="1382445"/>
            <a:ext cx="4276714"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变量</a:t>
            </a:r>
            <a:endParaRPr lang="en-US" sz="1100"/>
          </a:p>
        </p:txBody>
      </p:sp>
      <p:sp>
        <p:nvSpPr>
          <p:cNvPr id="7" name="AutoShape 7"/>
          <p:cNvSpPr/>
          <p:nvPr/>
        </p:nvSpPr>
        <p:spPr>
          <a:xfrm>
            <a:off x="1306341" y="1734252"/>
            <a:ext cx="4276714" cy="1212169"/>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在某一变化过程中可以取不同数值的量</a:t>
            </a:r>
            <a:endParaRPr lang="en-US" sz="1100"/>
          </a:p>
        </p:txBody>
      </p:sp>
      <p:sp>
        <p:nvSpPr>
          <p:cNvPr id="8" name="AutoShape 8"/>
          <p:cNvSpPr/>
          <p:nvPr/>
        </p:nvSpPr>
        <p:spPr>
          <a:xfrm>
            <a:off x="763829" y="3104812"/>
            <a:ext cx="441594" cy="441594"/>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763829" y="3198934"/>
            <a:ext cx="419100" cy="295275"/>
          </a:xfrm>
          <a:prstGeom prst="rect">
            <a:avLst/>
          </a:prstGeom>
        </p:spPr>
        <p:txBody>
          <a:bodyPr vert="horz" wrap="square" lIns="85725" tIns="38100" rIns="85725" bIns="3810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1425">
                <a:solidFill>
                  <a:srgbClr val="FFFFFF">
                    <a:alpha val="100000"/>
                  </a:srgbClr>
                </a:solidFill>
                <a:latin typeface="Microsoft Yahei"/>
                <a:ea typeface="Microsoft Yahei"/>
                <a:cs typeface="Microsoft Yahei"/>
              </a:rPr>
              <a:t>02</a:t>
            </a:r>
          </a:p>
        </p:txBody>
      </p:sp>
      <p:sp>
        <p:nvSpPr>
          <p:cNvPr id="10" name="AutoShape 10"/>
          <p:cNvSpPr/>
          <p:nvPr/>
        </p:nvSpPr>
        <p:spPr>
          <a:xfrm>
            <a:off x="1306341" y="3074046"/>
            <a:ext cx="4276714"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常量</a:t>
            </a:r>
            <a:endParaRPr lang="en-US" sz="1100"/>
          </a:p>
        </p:txBody>
      </p:sp>
      <p:sp>
        <p:nvSpPr>
          <p:cNvPr id="11" name="AutoShape 11"/>
          <p:cNvSpPr/>
          <p:nvPr/>
        </p:nvSpPr>
        <p:spPr>
          <a:xfrm>
            <a:off x="1306341" y="3486814"/>
            <a:ext cx="4276714" cy="1212169"/>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在某一变化过程中保持固定数值的量</a:t>
            </a:r>
            <a:endParaRPr lang="en-US" sz="1100"/>
          </a:p>
        </p:txBody>
      </p:sp>
      <p:sp>
        <p:nvSpPr>
          <p:cNvPr id="12" name="AutoShape 12"/>
          <p:cNvSpPr/>
          <p:nvPr/>
        </p:nvSpPr>
        <p:spPr>
          <a:xfrm>
            <a:off x="763829" y="4902278"/>
            <a:ext cx="441594" cy="441594"/>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763829" y="4996400"/>
            <a:ext cx="438150" cy="295275"/>
          </a:xfrm>
          <a:prstGeom prst="rect">
            <a:avLst/>
          </a:prstGeom>
        </p:spPr>
        <p:txBody>
          <a:bodyPr vert="horz" wrap="square" lIns="85725" tIns="38100" rIns="85725" bIns="3810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1425">
                <a:solidFill>
                  <a:srgbClr val="FFFFFF">
                    <a:alpha val="100000"/>
                  </a:srgbClr>
                </a:solidFill>
                <a:latin typeface="Microsoft Yahei"/>
                <a:ea typeface="Microsoft Yahei"/>
                <a:cs typeface="Microsoft Yahei"/>
              </a:rPr>
              <a:t>03</a:t>
            </a:r>
          </a:p>
        </p:txBody>
      </p:sp>
      <p:sp>
        <p:nvSpPr>
          <p:cNvPr id="14" name="AutoShape 14"/>
          <p:cNvSpPr/>
          <p:nvPr/>
        </p:nvSpPr>
        <p:spPr>
          <a:xfrm>
            <a:off x="1306341" y="4870494"/>
            <a:ext cx="4276714"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举例区分变量和常量</a:t>
            </a:r>
            <a:endParaRPr lang="en-US" sz="1100"/>
          </a:p>
        </p:txBody>
      </p:sp>
      <p:sp>
        <p:nvSpPr>
          <p:cNvPr id="15" name="AutoShape 15"/>
          <p:cNvSpPr/>
          <p:nvPr/>
        </p:nvSpPr>
        <p:spPr>
          <a:xfrm>
            <a:off x="1306341" y="5222301"/>
            <a:ext cx="4276714" cy="1199992"/>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如在一个运动过程中，时间是变量，而速度可能是常量；在一个购物场景中，商品数量是变量，而商品单价可能是常量。</a:t>
            </a:r>
            <a:endParaRPr lang="en-US" sz="1100"/>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变量与常量概念回顾</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4414570" y="2954902"/>
            <a:ext cx="6210770" cy="770514"/>
          </a:xfrm>
          <a:prstGeom prst="rect">
            <a:avLst/>
          </a:prstGeom>
          <a:noFill/>
        </p:spPr>
        <p:txBody>
          <a:bodyPr vert="horz" wrap="square" lIns="85725" tIns="85725" rIns="47625" bIns="85725" rtlCol="0" anchor="b"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ct val="0"/>
              </a:spcBef>
              <a:defRPr/>
            </a:pPr>
            <a:r>
              <a:rPr lang="en-US" sz="3825">
                <a:solidFill>
                  <a:srgbClr val="2C3F55">
                    <a:alpha val="100000"/>
                  </a:srgbClr>
                </a:solidFill>
                <a:latin typeface="Microsoft Yahei"/>
                <a:ea typeface="Microsoft Yahei"/>
                <a:cs typeface="Microsoft Yahei"/>
              </a:rPr>
              <a:t>自变量与应变量基本概念</a:t>
            </a:r>
            <a:endParaRPr lang="en-US" sz="1100"/>
          </a:p>
        </p:txBody>
      </p:sp>
      <p:grpSp>
        <p:nvGrpSpPr>
          <p:cNvPr id="3" name="Group 3"/>
          <p:cNvGrpSpPr/>
          <p:nvPr/>
        </p:nvGrpSpPr>
        <p:grpSpPr>
          <a:xfrm>
            <a:off x="1381415" y="2276490"/>
            <a:ext cx="1851477" cy="2425477"/>
            <a:chOff x="1381415" y="2276490"/>
            <a:chExt cx="1851477" cy="2425477"/>
          </a:xfrm>
        </p:grpSpPr>
        <p:sp>
          <p:nvSpPr>
            <p:cNvPr id="4" name="TextBox 4"/>
            <p:cNvSpPr txBox="1"/>
            <p:nvPr/>
          </p:nvSpPr>
          <p:spPr>
            <a:xfrm>
              <a:off x="1381415" y="2276490"/>
              <a:ext cx="1851477" cy="2425477"/>
            </a:xfrm>
            <a:prstGeom prst="rect">
              <a:avLst/>
            </a:prstGeom>
          </p:spPr>
          <p:txBody>
            <a:bodyPr vert="horz" wrap="square" lIns="85725" tIns="38100" rIns="85725" bIns="3810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5775" b="1">
                  <a:solidFill>
                    <a:srgbClr val="FFFFFF">
                      <a:alpha val="100000"/>
                    </a:srgbClr>
                  </a:solidFill>
                  <a:latin typeface="Microsoft Yahei"/>
                  <a:ea typeface="Microsoft Yahei"/>
                  <a:cs typeface="Microsoft Yahei"/>
                </a:rPr>
                <a:t>02</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l="-100" r="-100"/>
          </a:stretch>
        </a:blipFill>
      </p:bgPr>
    </p:bg>
    <p:spTree>
      <p:nvGrpSpPr>
        <p:cNvPr id="1" name=""/>
        <p:cNvGrpSpPr/>
        <p:nvPr/>
      </p:nvGrpSpPr>
      <p:grpSpPr>
        <a:xfrm>
          <a:off x="0" y="0"/>
          <a:ext cx="0" cy="0"/>
        </a:xfrm>
      </p:grpSpPr>
      <p:sp>
        <p:nvSpPr>
          <p:cNvPr id="2" name="AutoShape 2"/>
          <p:cNvSpPr/>
          <p:nvPr/>
        </p:nvSpPr>
        <p:spPr>
          <a:xfrm>
            <a:off x="1036424" y="1665910"/>
            <a:ext cx="5058967" cy="4264973"/>
          </a:xfrm>
          <a:prstGeom prst="rect">
            <a:avLst/>
          </a:prstGeom>
          <a:solidFill>
            <a:schemeClr val="accent1">
              <a:alpha val="26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srcRect t="7891" b="7891"/>
          <a:stretch>
            <a:fillRect/>
          </a:stretch>
        </p:blipFill>
        <p:spPr>
          <a:xfrm>
            <a:off x="6099052" y="1665911"/>
            <a:ext cx="5058969" cy="4260571"/>
          </a:xfrm>
          <a:prstGeom prst="rect">
            <a:avLst/>
          </a:prstGeom>
        </p:spPr>
      </p:pic>
      <p:grpSp>
        <p:nvGrpSpPr>
          <p:cNvPr id="4" name="Group 4"/>
          <p:cNvGrpSpPr/>
          <p:nvPr/>
        </p:nvGrpSpPr>
        <p:grpSpPr>
          <a:xfrm>
            <a:off x="1352702" y="5392034"/>
            <a:ext cx="382463" cy="382463"/>
            <a:chOff x="1352702" y="5392034"/>
            <a:chExt cx="382463" cy="382463"/>
          </a:xfrm>
        </p:grpSpPr>
        <p:sp>
          <p:nvSpPr>
            <p:cNvPr id="5" name="AutoShape 5"/>
            <p:cNvSpPr/>
            <p:nvPr/>
          </p:nvSpPr>
          <p:spPr>
            <a:xfrm>
              <a:off x="1352702" y="5392034"/>
              <a:ext cx="382463" cy="382463"/>
            </a:xfrm>
            <a:prstGeom prst="ellipse">
              <a:avLst/>
            </a:prstGeom>
            <a:noFill/>
            <a:ln w="9525">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grpSp>
      <p:grpSp>
        <p:nvGrpSpPr>
          <p:cNvPr id="6" name="Group 6"/>
          <p:cNvGrpSpPr/>
          <p:nvPr/>
        </p:nvGrpSpPr>
        <p:grpSpPr>
          <a:xfrm>
            <a:off x="2204679" y="5392034"/>
            <a:ext cx="382463" cy="382463"/>
            <a:chOff x="2204679" y="5392034"/>
            <a:chExt cx="382463" cy="382463"/>
          </a:xfrm>
        </p:grpSpPr>
        <p:sp>
          <p:nvSpPr>
            <p:cNvPr id="7" name="AutoShape 7"/>
            <p:cNvSpPr/>
            <p:nvPr/>
          </p:nvSpPr>
          <p:spPr>
            <a:xfrm>
              <a:off x="2204679" y="5392034"/>
              <a:ext cx="382463" cy="382463"/>
            </a:xfrm>
            <a:prstGeom prst="ellipse">
              <a:avLst/>
            </a:prstGeom>
            <a:noFill/>
            <a:ln w="9525">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grpSp>
      <p:grpSp>
        <p:nvGrpSpPr>
          <p:cNvPr id="8" name="Group 8"/>
          <p:cNvGrpSpPr/>
          <p:nvPr/>
        </p:nvGrpSpPr>
        <p:grpSpPr>
          <a:xfrm>
            <a:off x="3056534" y="5392034"/>
            <a:ext cx="382463" cy="382463"/>
            <a:chOff x="3056534" y="5392034"/>
            <a:chExt cx="382463" cy="382463"/>
          </a:xfrm>
        </p:grpSpPr>
        <p:sp>
          <p:nvSpPr>
            <p:cNvPr id="9" name="AutoShape 9"/>
            <p:cNvSpPr/>
            <p:nvPr/>
          </p:nvSpPr>
          <p:spPr>
            <a:xfrm>
              <a:off x="3056534" y="5392034"/>
              <a:ext cx="382463" cy="382463"/>
            </a:xfrm>
            <a:prstGeom prst="ellipse">
              <a:avLst/>
            </a:prstGeom>
            <a:noFill/>
            <a:ln w="9525">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grpSp>
      <p:grpSp>
        <p:nvGrpSpPr>
          <p:cNvPr id="10" name="Group 10"/>
          <p:cNvGrpSpPr/>
          <p:nvPr/>
        </p:nvGrpSpPr>
        <p:grpSpPr>
          <a:xfrm>
            <a:off x="3908511" y="5392034"/>
            <a:ext cx="382463" cy="382463"/>
            <a:chOff x="3908511" y="5392034"/>
            <a:chExt cx="382463" cy="382463"/>
          </a:xfrm>
        </p:grpSpPr>
        <p:sp>
          <p:nvSpPr>
            <p:cNvPr id="11" name="AutoShape 11"/>
            <p:cNvSpPr/>
            <p:nvPr/>
          </p:nvSpPr>
          <p:spPr>
            <a:xfrm>
              <a:off x="3908511" y="5392034"/>
              <a:ext cx="382463" cy="382463"/>
            </a:xfrm>
            <a:prstGeom prst="ellipse">
              <a:avLst/>
            </a:prstGeom>
            <a:noFill/>
            <a:ln w="9525">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grpSp>
      <p:sp>
        <p:nvSpPr>
          <p:cNvPr id="12" name="AutoShape 12"/>
          <p:cNvSpPr/>
          <p:nvPr/>
        </p:nvSpPr>
        <p:spPr>
          <a:xfrm>
            <a:off x="1352702" y="2211388"/>
            <a:ext cx="4276714" cy="1196863"/>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自变量是数学函数中独立变化的量，通常用字母x表示。</a:t>
            </a:r>
            <a:endParaRPr lang="en-US" sz="1100"/>
          </a:p>
        </p:txBody>
      </p:sp>
      <p:sp>
        <p:nvSpPr>
          <p:cNvPr id="13" name="AutoShape 13"/>
          <p:cNvSpPr/>
          <p:nvPr/>
        </p:nvSpPr>
        <p:spPr>
          <a:xfrm>
            <a:off x="1352702" y="3980984"/>
            <a:ext cx="4276714" cy="1220605"/>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在函数y = 2x + 1中，x是自变量，可以取任意实数。</a:t>
            </a:r>
            <a:endParaRPr lang="en-US" sz="1100"/>
          </a:p>
        </p:txBody>
      </p:sp>
      <p:sp>
        <p:nvSpPr>
          <p:cNvPr id="14" name="Freeform 14"/>
          <p:cNvSpPr/>
          <p:nvPr/>
        </p:nvSpPr>
        <p:spPr>
          <a:xfrm>
            <a:off x="1422013" y="5461304"/>
            <a:ext cx="243840" cy="243840"/>
          </a:xfrm>
          <a:custGeom>
            <a:rect l="l" t="t" r="r" b="b"/>
            <a:pathLst>
              <a:path w="304800" h="304800">
                <a:moveTo>
                  <a:pt x="242888" y="85725"/>
                </a:moveTo>
                <a:cubicBezTo>
                  <a:pt x="240078" y="85725"/>
                  <a:pt x="237363" y="86077"/>
                  <a:pt x="234725" y="86649"/>
                </a:cubicBezTo>
                <a:cubicBezTo>
                  <a:pt x="233553" y="69304"/>
                  <a:pt x="219256" y="55559"/>
                  <a:pt x="201616" y="55559"/>
                </a:cubicBezTo>
                <a:cubicBezTo>
                  <a:pt x="197663" y="55559"/>
                  <a:pt x="193919" y="56369"/>
                  <a:pt x="190405" y="57636"/>
                </a:cubicBezTo>
                <a:cubicBezTo>
                  <a:pt x="179451" y="40224"/>
                  <a:pt x="160191" y="28575"/>
                  <a:pt x="138113" y="28575"/>
                </a:cubicBezTo>
                <a:cubicBezTo>
                  <a:pt x="104565" y="28575"/>
                  <a:pt x="77410" y="55312"/>
                  <a:pt x="76391" y="88611"/>
                </a:cubicBezTo>
                <a:cubicBezTo>
                  <a:pt x="71923" y="86773"/>
                  <a:pt x="67046" y="85725"/>
                  <a:pt x="61913" y="85725"/>
                </a:cubicBezTo>
                <a:cubicBezTo>
                  <a:pt x="40872" y="85725"/>
                  <a:pt x="23813" y="102784"/>
                  <a:pt x="23813" y="123825"/>
                </a:cubicBezTo>
                <a:cubicBezTo>
                  <a:pt x="23813" y="144323"/>
                  <a:pt x="40034" y="160915"/>
                  <a:pt x="60322" y="161754"/>
                </a:cubicBezTo>
                <a:lnTo>
                  <a:pt x="75600" y="146475"/>
                </a:lnTo>
                <a:lnTo>
                  <a:pt x="91049" y="161925"/>
                </a:lnTo>
                <a:lnTo>
                  <a:pt x="98269" y="161925"/>
                </a:lnTo>
                <a:lnTo>
                  <a:pt x="113709" y="146475"/>
                </a:lnTo>
                <a:lnTo>
                  <a:pt x="129149" y="161925"/>
                </a:lnTo>
                <a:lnTo>
                  <a:pt x="136369" y="161925"/>
                </a:lnTo>
                <a:lnTo>
                  <a:pt x="151809" y="146475"/>
                </a:lnTo>
                <a:lnTo>
                  <a:pt x="167249" y="161925"/>
                </a:lnTo>
                <a:lnTo>
                  <a:pt x="174469" y="161925"/>
                </a:lnTo>
                <a:lnTo>
                  <a:pt x="189909" y="146475"/>
                </a:lnTo>
                <a:lnTo>
                  <a:pt x="205349" y="161925"/>
                </a:lnTo>
                <a:lnTo>
                  <a:pt x="212569" y="161925"/>
                </a:lnTo>
                <a:lnTo>
                  <a:pt x="228009" y="146475"/>
                </a:lnTo>
                <a:lnTo>
                  <a:pt x="243402" y="161868"/>
                </a:lnTo>
                <a:cubicBezTo>
                  <a:pt x="264195" y="161592"/>
                  <a:pt x="280988" y="144694"/>
                  <a:pt x="280988" y="123825"/>
                </a:cubicBezTo>
                <a:cubicBezTo>
                  <a:pt x="280988" y="102784"/>
                  <a:pt x="263928" y="85725"/>
                  <a:pt x="242888" y="85725"/>
                </a:cubicBezTo>
                <a:close/>
                <a:moveTo>
                  <a:pt x="228600" y="157791"/>
                </a:moveTo>
                <a:lnTo>
                  <a:pt x="214941" y="171450"/>
                </a:lnTo>
                <a:lnTo>
                  <a:pt x="202959" y="171450"/>
                </a:lnTo>
                <a:lnTo>
                  <a:pt x="189900" y="158391"/>
                </a:lnTo>
                <a:lnTo>
                  <a:pt x="176841" y="171450"/>
                </a:lnTo>
                <a:lnTo>
                  <a:pt x="164859" y="171450"/>
                </a:lnTo>
                <a:lnTo>
                  <a:pt x="151800" y="158391"/>
                </a:lnTo>
                <a:lnTo>
                  <a:pt x="138741" y="171450"/>
                </a:lnTo>
                <a:lnTo>
                  <a:pt x="126759" y="171450"/>
                </a:lnTo>
                <a:lnTo>
                  <a:pt x="113700" y="158391"/>
                </a:lnTo>
                <a:lnTo>
                  <a:pt x="100641" y="171450"/>
                </a:lnTo>
                <a:lnTo>
                  <a:pt x="88668" y="171450"/>
                </a:lnTo>
                <a:lnTo>
                  <a:pt x="75609" y="158391"/>
                </a:lnTo>
                <a:lnTo>
                  <a:pt x="62541" y="171450"/>
                </a:lnTo>
                <a:lnTo>
                  <a:pt x="61913" y="171450"/>
                </a:lnTo>
                <a:lnTo>
                  <a:pt x="87154" y="276225"/>
                </a:lnTo>
                <a:lnTo>
                  <a:pt x="216932" y="276225"/>
                </a:lnTo>
                <a:lnTo>
                  <a:pt x="242888" y="171450"/>
                </a:lnTo>
                <a:lnTo>
                  <a:pt x="242259" y="171450"/>
                </a:lnTo>
                <a:lnTo>
                  <a:pt x="228600" y="157791"/>
                </a:lnTo>
                <a:close/>
                <a:moveTo>
                  <a:pt x="109538" y="266700"/>
                </a:moveTo>
                <a:lnTo>
                  <a:pt x="89697" y="180975"/>
                </a:lnTo>
                <a:lnTo>
                  <a:pt x="99222" y="180975"/>
                </a:lnTo>
                <a:lnTo>
                  <a:pt x="119063" y="266700"/>
                </a:lnTo>
                <a:lnTo>
                  <a:pt x="109538" y="266700"/>
                </a:lnTo>
                <a:close/>
                <a:moveTo>
                  <a:pt x="128588" y="266700"/>
                </a:moveTo>
                <a:lnTo>
                  <a:pt x="118472" y="180975"/>
                </a:lnTo>
                <a:lnTo>
                  <a:pt x="127997" y="180975"/>
                </a:lnTo>
                <a:lnTo>
                  <a:pt x="138113" y="266700"/>
                </a:lnTo>
                <a:lnTo>
                  <a:pt x="128588" y="266700"/>
                </a:lnTo>
                <a:close/>
                <a:moveTo>
                  <a:pt x="157163" y="266700"/>
                </a:moveTo>
                <a:lnTo>
                  <a:pt x="147638" y="266700"/>
                </a:lnTo>
                <a:lnTo>
                  <a:pt x="147638" y="180975"/>
                </a:lnTo>
                <a:lnTo>
                  <a:pt x="157163" y="180975"/>
                </a:lnTo>
                <a:lnTo>
                  <a:pt x="157163" y="266700"/>
                </a:lnTo>
                <a:close/>
                <a:moveTo>
                  <a:pt x="166688" y="266700"/>
                </a:moveTo>
                <a:lnTo>
                  <a:pt x="176803" y="180975"/>
                </a:lnTo>
                <a:lnTo>
                  <a:pt x="186328" y="180975"/>
                </a:lnTo>
                <a:lnTo>
                  <a:pt x="176213" y="266700"/>
                </a:lnTo>
                <a:lnTo>
                  <a:pt x="166688" y="266700"/>
                </a:lnTo>
                <a:close/>
                <a:moveTo>
                  <a:pt x="195263" y="266700"/>
                </a:moveTo>
                <a:lnTo>
                  <a:pt x="185738" y="266700"/>
                </a:lnTo>
                <a:lnTo>
                  <a:pt x="205378" y="180975"/>
                </a:lnTo>
                <a:lnTo>
                  <a:pt x="214903" y="180975"/>
                </a:lnTo>
                <a:lnTo>
                  <a:pt x="195263" y="26670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2273990" y="5461304"/>
            <a:ext cx="243840" cy="243840"/>
          </a:xfrm>
          <a:custGeom>
            <a:rect l="l" t="t" r="r" b="b"/>
            <a:pathLst>
              <a:path w="304800" h="304800">
                <a:moveTo>
                  <a:pt x="20031" y="114795"/>
                </a:moveTo>
                <a:lnTo>
                  <a:pt x="147647" y="273187"/>
                </a:lnTo>
                <a:lnTo>
                  <a:pt x="96469" y="114795"/>
                </a:lnTo>
                <a:lnTo>
                  <a:pt x="20031" y="114795"/>
                </a:lnTo>
                <a:close/>
                <a:moveTo>
                  <a:pt x="110338" y="114795"/>
                </a:moveTo>
                <a:lnTo>
                  <a:pt x="155534" y="273510"/>
                </a:lnTo>
                <a:lnTo>
                  <a:pt x="194424" y="114795"/>
                </a:lnTo>
                <a:lnTo>
                  <a:pt x="110338" y="114795"/>
                </a:lnTo>
                <a:close/>
                <a:moveTo>
                  <a:pt x="162411" y="273187"/>
                </a:moveTo>
                <a:lnTo>
                  <a:pt x="285264" y="114795"/>
                </a:lnTo>
                <a:lnTo>
                  <a:pt x="209417" y="114795"/>
                </a:lnTo>
                <a:lnTo>
                  <a:pt x="162411" y="273187"/>
                </a:lnTo>
                <a:close/>
                <a:moveTo>
                  <a:pt x="285550" y="104432"/>
                </a:moveTo>
                <a:lnTo>
                  <a:pt x="248717" y="41453"/>
                </a:lnTo>
                <a:lnTo>
                  <a:pt x="211865" y="104432"/>
                </a:lnTo>
                <a:lnTo>
                  <a:pt x="285550" y="104432"/>
                </a:lnTo>
                <a:close/>
                <a:moveTo>
                  <a:pt x="237134" y="37843"/>
                </a:moveTo>
                <a:lnTo>
                  <a:pt x="163449" y="37843"/>
                </a:lnTo>
                <a:lnTo>
                  <a:pt x="200282" y="102984"/>
                </a:lnTo>
                <a:lnTo>
                  <a:pt x="237134" y="37843"/>
                </a:lnTo>
                <a:close/>
                <a:moveTo>
                  <a:pt x="188957" y="104432"/>
                </a:moveTo>
                <a:lnTo>
                  <a:pt x="152124" y="41453"/>
                </a:lnTo>
                <a:lnTo>
                  <a:pt x="115281" y="104432"/>
                </a:lnTo>
                <a:lnTo>
                  <a:pt x="188957" y="104432"/>
                </a:lnTo>
                <a:close/>
                <a:moveTo>
                  <a:pt x="141341" y="37843"/>
                </a:moveTo>
                <a:lnTo>
                  <a:pt x="67666" y="37843"/>
                </a:lnTo>
                <a:lnTo>
                  <a:pt x="104508" y="102984"/>
                </a:lnTo>
                <a:lnTo>
                  <a:pt x="141341" y="37843"/>
                </a:lnTo>
                <a:close/>
                <a:moveTo>
                  <a:pt x="56093" y="41453"/>
                </a:moveTo>
                <a:lnTo>
                  <a:pt x="19260" y="104432"/>
                </a:lnTo>
                <a:lnTo>
                  <a:pt x="92935" y="104432"/>
                </a:lnTo>
                <a:lnTo>
                  <a:pt x="56093" y="41453"/>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3089453" y="5461304"/>
            <a:ext cx="243840" cy="243840"/>
          </a:xfrm>
          <a:custGeom>
            <a:rect l="l" t="t" r="r" b="b"/>
            <a:pathLst>
              <a:path w="304800" h="304800">
                <a:moveTo>
                  <a:pt x="310886" y="167269"/>
                </a:moveTo>
                <a:cubicBezTo>
                  <a:pt x="310886" y="167269"/>
                  <a:pt x="267148" y="122672"/>
                  <a:pt x="206873" y="122672"/>
                </a:cubicBezTo>
                <a:cubicBezTo>
                  <a:pt x="147980" y="122672"/>
                  <a:pt x="89764" y="167269"/>
                  <a:pt x="89764" y="167269"/>
                </a:cubicBezTo>
                <a:lnTo>
                  <a:pt x="57064" y="153619"/>
                </a:lnTo>
                <a:lnTo>
                  <a:pt x="57064" y="193662"/>
                </a:lnTo>
                <a:cubicBezTo>
                  <a:pt x="62217" y="195415"/>
                  <a:pt x="65989" y="200158"/>
                  <a:pt x="65989" y="205902"/>
                </a:cubicBezTo>
                <a:cubicBezTo>
                  <a:pt x="65989" y="211703"/>
                  <a:pt x="62141" y="216456"/>
                  <a:pt x="56912" y="218170"/>
                </a:cubicBezTo>
                <a:lnTo>
                  <a:pt x="66580" y="245135"/>
                </a:lnTo>
                <a:lnTo>
                  <a:pt x="38043" y="245135"/>
                </a:lnTo>
                <a:lnTo>
                  <a:pt x="47796" y="217942"/>
                </a:lnTo>
                <a:cubicBezTo>
                  <a:pt x="43110" y="215951"/>
                  <a:pt x="39834" y="211322"/>
                  <a:pt x="39834" y="205902"/>
                </a:cubicBezTo>
                <a:cubicBezTo>
                  <a:pt x="39834" y="200597"/>
                  <a:pt x="43015" y="196082"/>
                  <a:pt x="47558" y="194024"/>
                </a:cubicBezTo>
                <a:lnTo>
                  <a:pt x="47558" y="149647"/>
                </a:lnTo>
                <a:lnTo>
                  <a:pt x="0" y="129816"/>
                </a:lnTo>
                <a:lnTo>
                  <a:pt x="209255" y="35890"/>
                </a:lnTo>
                <a:lnTo>
                  <a:pt x="401241" y="130997"/>
                </a:lnTo>
                <a:lnTo>
                  <a:pt x="310886" y="167269"/>
                </a:lnTo>
                <a:close/>
                <a:moveTo>
                  <a:pt x="204492" y="145266"/>
                </a:moveTo>
                <a:cubicBezTo>
                  <a:pt x="265128" y="145266"/>
                  <a:pt x="294846" y="177365"/>
                  <a:pt x="294846" y="177365"/>
                </a:cubicBezTo>
                <a:lnTo>
                  <a:pt x="294846" y="243945"/>
                </a:lnTo>
                <a:cubicBezTo>
                  <a:pt x="294846" y="243945"/>
                  <a:pt x="263938" y="268910"/>
                  <a:pt x="199739" y="268910"/>
                </a:cubicBezTo>
                <a:cubicBezTo>
                  <a:pt x="135541" y="268910"/>
                  <a:pt x="114138" y="243945"/>
                  <a:pt x="114138" y="243945"/>
                </a:cubicBezTo>
                <a:lnTo>
                  <a:pt x="114138" y="177365"/>
                </a:lnTo>
                <a:cubicBezTo>
                  <a:pt x="114138" y="177365"/>
                  <a:pt x="143856" y="145266"/>
                  <a:pt x="204492" y="145266"/>
                </a:cubicBezTo>
                <a:close/>
                <a:moveTo>
                  <a:pt x="203302" y="254641"/>
                </a:moveTo>
                <a:cubicBezTo>
                  <a:pt x="245326" y="254641"/>
                  <a:pt x="279397" y="246116"/>
                  <a:pt x="279397" y="235620"/>
                </a:cubicBezTo>
                <a:cubicBezTo>
                  <a:pt x="279397" y="225123"/>
                  <a:pt x="245326" y="216599"/>
                  <a:pt x="203302" y="216599"/>
                </a:cubicBezTo>
                <a:cubicBezTo>
                  <a:pt x="161277" y="216599"/>
                  <a:pt x="127216" y="225123"/>
                  <a:pt x="127216" y="235620"/>
                </a:cubicBezTo>
                <a:cubicBezTo>
                  <a:pt x="127216" y="246116"/>
                  <a:pt x="161277" y="254641"/>
                  <a:pt x="203302" y="254641"/>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3977823" y="5461304"/>
            <a:ext cx="243840" cy="243840"/>
          </a:xfrm>
          <a:custGeom>
            <a:rect l="l" t="t" r="r" b="b"/>
            <a:pathLst>
              <a:path w="304800" h="304800">
                <a:moveTo>
                  <a:pt x="152800" y="79486"/>
                </a:moveTo>
                <a:cubicBezTo>
                  <a:pt x="152800" y="79486"/>
                  <a:pt x="133750" y="38891"/>
                  <a:pt x="90888" y="38891"/>
                </a:cubicBezTo>
                <a:cubicBezTo>
                  <a:pt x="44053" y="38891"/>
                  <a:pt x="19450" y="78581"/>
                  <a:pt x="19450" y="118262"/>
                </a:cubicBezTo>
                <a:cubicBezTo>
                  <a:pt x="19450" y="184147"/>
                  <a:pt x="152800" y="265900"/>
                  <a:pt x="152800" y="265900"/>
                </a:cubicBezTo>
                <a:cubicBezTo>
                  <a:pt x="152800" y="265900"/>
                  <a:pt x="285350" y="184937"/>
                  <a:pt x="285350" y="118262"/>
                </a:cubicBezTo>
                <a:cubicBezTo>
                  <a:pt x="285350" y="77781"/>
                  <a:pt x="259956" y="38891"/>
                  <a:pt x="214713" y="38891"/>
                </a:cubicBezTo>
                <a:cubicBezTo>
                  <a:pt x="169469" y="38891"/>
                  <a:pt x="152800" y="79486"/>
                  <a:pt x="152800" y="79486"/>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1352702" y="1804117"/>
            <a:ext cx="4276714"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定义</a:t>
            </a:r>
            <a:endParaRPr lang="en-US" sz="1100"/>
          </a:p>
        </p:txBody>
      </p:sp>
      <p:sp>
        <p:nvSpPr>
          <p:cNvPr id="19" name="AutoShape 19"/>
          <p:cNvSpPr/>
          <p:nvPr/>
        </p:nvSpPr>
        <p:spPr>
          <a:xfrm>
            <a:off x="1352702" y="3594761"/>
            <a:ext cx="4276714"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示例</a:t>
            </a:r>
            <a:endParaRPr lang="en-US" sz="1100"/>
          </a:p>
        </p:txBody>
      </p:sp>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自变量定义及示例</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1167764" y="1600641"/>
            <a:ext cx="9862567" cy="4097662"/>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127391" y="2241399"/>
            <a:ext cx="8135183" cy="1244966"/>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500">
                <a:solidFill>
                  <a:srgbClr val="FFFFFF">
                    <a:alpha val="100000"/>
                  </a:srgbClr>
                </a:solidFill>
                <a:latin typeface="Microsoft Yahei"/>
                <a:ea typeface="Microsoft Yahei"/>
                <a:cs typeface="Microsoft Yahei"/>
              </a:rPr>
              <a:t>应变量是数学函数中因自变量变化而变化的量，通常用字母y表示。</a:t>
            </a:r>
            <a:endParaRPr lang="en-US" sz="1100"/>
          </a:p>
          <a:p>
            <a:pPr>
              <a:lnSpc>
                <a:spcPct val="150000"/>
              </a:lnSpc>
              <a:spcBef>
                <a:spcPts val="375"/>
              </a:spcBef>
            </a:pPr>
            <a:endParaRPr lang="en-US" sz="1500">
              <a:solidFill>
                <a:srgbClr val="FFFFFF">
                  <a:alpha val="100000"/>
                </a:srgbClr>
              </a:solidFill>
              <a:latin typeface="Microsoft Yahei"/>
              <a:ea typeface="Microsoft Yahei"/>
              <a:cs typeface="Microsoft Yahei"/>
            </a:endParaRPr>
          </a:p>
        </p:txBody>
      </p:sp>
      <p:sp>
        <p:nvSpPr>
          <p:cNvPr id="4" name="AutoShape 4"/>
          <p:cNvSpPr/>
          <p:nvPr/>
        </p:nvSpPr>
        <p:spPr>
          <a:xfrm>
            <a:off x="1552790" y="1859908"/>
            <a:ext cx="270893" cy="270893"/>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2127391" y="4182260"/>
            <a:ext cx="8135183" cy="1133298"/>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450"/>
              </a:spcBef>
              <a:defRPr/>
            </a:pPr>
            <a:r>
              <a:rPr lang="en-US" sz="1500">
                <a:solidFill>
                  <a:srgbClr val="FFFFFF">
                    <a:alpha val="100000"/>
                  </a:srgbClr>
                </a:solidFill>
                <a:latin typeface="Microsoft Yahei"/>
                <a:ea typeface="Microsoft Yahei"/>
                <a:cs typeface="Microsoft Yahei"/>
              </a:rPr>
              <a:t>在函数y = 2x + 1中，y是应变量，随着x的变化而变化。</a:t>
            </a:r>
            <a:endParaRPr lang="en-US" sz="1100"/>
          </a:p>
          <a:p>
            <a:endParaRPr lang="en-US" sz="1500">
              <a:solidFill>
                <a:srgbClr val="FFFFFF">
                  <a:alpha val="100000"/>
                </a:srgbClr>
              </a:solidFill>
              <a:latin typeface="Microsoft Yahei"/>
              <a:ea typeface="Microsoft Yahei"/>
              <a:cs typeface="Microsoft Yahei"/>
            </a:endParaRPr>
          </a:p>
          <a:p>
            <a:pPr>
              <a:lnSpc>
                <a:spcPct val="150000"/>
              </a:lnSpc>
              <a:spcBef>
                <a:spcPts val="375"/>
              </a:spcBef>
            </a:pPr>
            <a:endParaRPr lang="en-US" sz="1500">
              <a:solidFill>
                <a:srgbClr val="FFFFFF">
                  <a:alpha val="100000"/>
                </a:srgbClr>
              </a:solidFill>
              <a:latin typeface="Microsoft Yahei"/>
              <a:ea typeface="Microsoft Yahei"/>
              <a:cs typeface="Microsoft Yahei"/>
            </a:endParaRPr>
          </a:p>
        </p:txBody>
      </p:sp>
      <p:sp>
        <p:nvSpPr>
          <p:cNvPr id="6" name="AutoShape 6"/>
          <p:cNvSpPr/>
          <p:nvPr/>
        </p:nvSpPr>
        <p:spPr>
          <a:xfrm>
            <a:off x="2127391" y="1747914"/>
            <a:ext cx="4740456"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rgbClr val="FFFFFF">
                    <a:alpha val="100000"/>
                  </a:srgbClr>
                </a:solidFill>
                <a:latin typeface="Microsoft Yahei"/>
                <a:ea typeface="Microsoft Yahei"/>
                <a:cs typeface="Microsoft Yahei"/>
              </a:rPr>
              <a:t>定义</a:t>
            </a:r>
            <a:endParaRPr lang="en-US" sz="1100"/>
          </a:p>
        </p:txBody>
      </p:sp>
      <p:sp>
        <p:nvSpPr>
          <p:cNvPr id="7" name="AutoShape 7"/>
          <p:cNvSpPr/>
          <p:nvPr/>
        </p:nvSpPr>
        <p:spPr>
          <a:xfrm>
            <a:off x="2127391" y="3718013"/>
            <a:ext cx="4740456"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rgbClr val="FFFFFF">
                    <a:alpha val="100000"/>
                  </a:srgbClr>
                </a:solidFill>
                <a:latin typeface="Microsoft Yahei"/>
                <a:ea typeface="Microsoft Yahei"/>
                <a:cs typeface="Microsoft Yahei"/>
              </a:rPr>
              <a:t>示例</a:t>
            </a:r>
            <a:endParaRPr lang="en-US" sz="1100"/>
          </a:p>
        </p:txBody>
      </p:sp>
      <p:sp>
        <p:nvSpPr>
          <p:cNvPr id="8" name="AutoShape 8"/>
          <p:cNvSpPr/>
          <p:nvPr/>
        </p:nvSpPr>
        <p:spPr>
          <a:xfrm>
            <a:off x="1552790" y="3813832"/>
            <a:ext cx="270893" cy="270893"/>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9" name="Group 9"/>
          <p:cNvGrpSpPr/>
          <p:nvPr/>
        </p:nvGrpSpPr>
        <p:grpSpPr>
          <a:xfrm>
            <a:off x="8927447" y="1235878"/>
            <a:ext cx="5386942" cy="5386942"/>
            <a:chOff x="8927447" y="1235878"/>
            <a:chExt cx="5386942" cy="5386942"/>
          </a:xfrm>
        </p:grpSpPr>
        <p:sp>
          <p:nvSpPr>
            <p:cNvPr id="10" name="AutoShape 10"/>
            <p:cNvSpPr/>
            <p:nvPr/>
          </p:nvSpPr>
          <p:spPr>
            <a:xfrm>
              <a:off x="11148379" y="3456810"/>
              <a:ext cx="945078" cy="945078"/>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0926285" y="3234717"/>
              <a:ext cx="1389264" cy="1389264"/>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0704193" y="3012624"/>
              <a:ext cx="1833451" cy="1833451"/>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0482100" y="2790531"/>
              <a:ext cx="2277637" cy="2277637"/>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0260006" y="2568437"/>
              <a:ext cx="2721823" cy="2721823"/>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0037913" y="2346344"/>
              <a:ext cx="3166010" cy="3166010"/>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815819" y="2124251"/>
              <a:ext cx="3610196" cy="3610196"/>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593727" y="1902158"/>
              <a:ext cx="4054383" cy="4054383"/>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371633" y="1680064"/>
              <a:ext cx="4498569" cy="4498569"/>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149540" y="1457971"/>
              <a:ext cx="4942756" cy="4942756"/>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8927447" y="1235878"/>
              <a:ext cx="5386942" cy="5386942"/>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应变量定义及示例</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l="-100" r="-100"/>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6907441" y="1806607"/>
            <a:ext cx="4502196" cy="4061765"/>
          </a:xfrm>
          <a:prstGeom prst="rect">
            <a:avLst/>
          </a:prstGeom>
        </p:spPr>
      </p:pic>
      <p:pic>
        <p:nvPicPr>
          <p:cNvPr id="3" name="Picture 3"/>
          <p:cNvPicPr>
            <a:picLocks noChangeAspect="1"/>
          </p:cNvPicPr>
          <p:nvPr/>
        </p:nvPicPr>
        <p:blipFill>
          <a:blip r:embed="rId3"/>
          <a:srcRect t="19652" b="19652"/>
          <a:stretch>
            <a:fillRect/>
          </a:stretch>
        </p:blipFill>
        <p:spPr>
          <a:xfrm>
            <a:off x="6907441" y="1792193"/>
            <a:ext cx="4502196" cy="2732629"/>
          </a:xfrm>
          <a:prstGeom prst="rect">
            <a:avLst/>
          </a:prstGeom>
        </p:spPr>
      </p:pic>
      <p:grpSp>
        <p:nvGrpSpPr>
          <p:cNvPr id="4" name="Group 4"/>
          <p:cNvGrpSpPr/>
          <p:nvPr/>
        </p:nvGrpSpPr>
        <p:grpSpPr>
          <a:xfrm>
            <a:off x="-2693471" y="4060468"/>
            <a:ext cx="5386942" cy="5386942"/>
            <a:chOff x="-2693471" y="4060468"/>
            <a:chExt cx="5386942" cy="5386942"/>
          </a:xfrm>
        </p:grpSpPr>
        <p:sp>
          <p:nvSpPr>
            <p:cNvPr id="5" name="AutoShape 5"/>
            <p:cNvSpPr/>
            <p:nvPr/>
          </p:nvSpPr>
          <p:spPr>
            <a:xfrm>
              <a:off x="-472539" y="6281401"/>
              <a:ext cx="945078" cy="945078"/>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94632" y="6059307"/>
              <a:ext cx="1389264" cy="1389264"/>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16725" y="5837215"/>
              <a:ext cx="1833451" cy="1833451"/>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138818" y="5615121"/>
              <a:ext cx="2277637" cy="2277637"/>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360912" y="5393028"/>
              <a:ext cx="2721823" cy="2721823"/>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583005" y="5170935"/>
              <a:ext cx="3166010" cy="3166010"/>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805098" y="4948842"/>
              <a:ext cx="3610196" cy="3610196"/>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2027191" y="4726748"/>
              <a:ext cx="4054383" cy="4054383"/>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2249285" y="4504655"/>
              <a:ext cx="4498569" cy="4498569"/>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2471378" y="4282562"/>
              <a:ext cx="4942756" cy="4942756"/>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2693471" y="4060468"/>
              <a:ext cx="5386942" cy="5386942"/>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6" name="AutoShape 16"/>
          <p:cNvSpPr/>
          <p:nvPr/>
        </p:nvSpPr>
        <p:spPr>
          <a:xfrm>
            <a:off x="1804696" y="1372731"/>
            <a:ext cx="4276714"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函数关系</a:t>
            </a:r>
            <a:endParaRPr lang="en-US" sz="1100"/>
          </a:p>
        </p:txBody>
      </p:sp>
      <p:sp>
        <p:nvSpPr>
          <p:cNvPr id="17" name="AutoShape 17"/>
          <p:cNvSpPr/>
          <p:nvPr/>
        </p:nvSpPr>
        <p:spPr>
          <a:xfrm>
            <a:off x="1262116" y="1488887"/>
            <a:ext cx="441594" cy="441594"/>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TextBox 18"/>
          <p:cNvSpPr txBox="1"/>
          <p:nvPr/>
        </p:nvSpPr>
        <p:spPr>
          <a:xfrm>
            <a:off x="1262116" y="1570452"/>
            <a:ext cx="438150" cy="304800"/>
          </a:xfrm>
          <a:prstGeom prst="rect">
            <a:avLst/>
          </a:prstGeom>
        </p:spPr>
        <p:txBody>
          <a:bodyPr vert="horz" wrap="square" lIns="85725" tIns="38100" rIns="85725" bIns="3810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1500">
                <a:solidFill>
                  <a:srgbClr val="FFFFFF">
                    <a:alpha val="100000"/>
                  </a:srgbClr>
                </a:solidFill>
                <a:latin typeface="Microsoft Yahei"/>
                <a:ea typeface="Microsoft Yahei"/>
                <a:cs typeface="Microsoft Yahei"/>
              </a:rPr>
              <a:t>01</a:t>
            </a:r>
          </a:p>
        </p:txBody>
      </p:sp>
      <p:sp>
        <p:nvSpPr>
          <p:cNvPr id="19" name="AutoShape 19"/>
          <p:cNvSpPr/>
          <p:nvPr/>
        </p:nvSpPr>
        <p:spPr>
          <a:xfrm>
            <a:off x="1804696" y="1724535"/>
            <a:ext cx="4276714" cy="1199992"/>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自变量和应变量之间存在一种特定的函数关系，即对于每一个自变量的取值，都有唯一确定的应变量与之对应。</a:t>
            </a:r>
            <a:endParaRPr lang="en-US" sz="1100"/>
          </a:p>
        </p:txBody>
      </p:sp>
      <p:sp>
        <p:nvSpPr>
          <p:cNvPr id="20" name="AutoShape 20"/>
          <p:cNvSpPr/>
          <p:nvPr/>
        </p:nvSpPr>
        <p:spPr>
          <a:xfrm>
            <a:off x="1262116" y="3256475"/>
            <a:ext cx="441594" cy="441594"/>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TextBox 21"/>
          <p:cNvSpPr txBox="1"/>
          <p:nvPr/>
        </p:nvSpPr>
        <p:spPr>
          <a:xfrm>
            <a:off x="1272601" y="3332919"/>
            <a:ext cx="416357" cy="278130"/>
          </a:xfrm>
          <a:prstGeom prst="rect">
            <a:avLst/>
          </a:prstGeom>
        </p:spPr>
        <p:txBody>
          <a:bodyPr vert="horz" wrap="square" lIns="85725" tIns="38100" rIns="85725" bIns="3810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1500">
                <a:solidFill>
                  <a:srgbClr val="FFFFFF">
                    <a:alpha val="100000"/>
                  </a:srgbClr>
                </a:solidFill>
                <a:latin typeface="Microsoft Yahei"/>
                <a:ea typeface="Microsoft Yahei"/>
                <a:cs typeface="Microsoft Yahei"/>
              </a:rPr>
              <a:t>02</a:t>
            </a:r>
          </a:p>
        </p:txBody>
      </p:sp>
      <p:sp>
        <p:nvSpPr>
          <p:cNvPr id="22" name="AutoShape 22"/>
          <p:cNvSpPr/>
          <p:nvPr/>
        </p:nvSpPr>
        <p:spPr>
          <a:xfrm>
            <a:off x="1804696" y="3127969"/>
            <a:ext cx="4276714"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因果关系</a:t>
            </a:r>
            <a:endParaRPr lang="en-US" sz="1100"/>
          </a:p>
        </p:txBody>
      </p:sp>
      <p:sp>
        <p:nvSpPr>
          <p:cNvPr id="23" name="AutoShape 23"/>
          <p:cNvSpPr/>
          <p:nvPr/>
        </p:nvSpPr>
        <p:spPr>
          <a:xfrm>
            <a:off x="1804696" y="3479774"/>
            <a:ext cx="4276714" cy="1212169"/>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自变量是导致应变量变化的原因，而应变量是自变量变化的结果。这种关系反映了数学中的因果关系。</a:t>
            </a:r>
            <a:endParaRPr lang="en-US" sz="1100"/>
          </a:p>
        </p:txBody>
      </p:sp>
      <p:sp>
        <p:nvSpPr>
          <p:cNvPr id="24" name="AutoShape 24"/>
          <p:cNvSpPr/>
          <p:nvPr/>
        </p:nvSpPr>
        <p:spPr>
          <a:xfrm>
            <a:off x="1262116" y="5030785"/>
            <a:ext cx="441594" cy="441594"/>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TextBox 25"/>
          <p:cNvSpPr txBox="1"/>
          <p:nvPr/>
        </p:nvSpPr>
        <p:spPr>
          <a:xfrm>
            <a:off x="1271991" y="5124907"/>
            <a:ext cx="441594" cy="278130"/>
          </a:xfrm>
          <a:prstGeom prst="rect">
            <a:avLst/>
          </a:prstGeom>
        </p:spPr>
        <p:txBody>
          <a:bodyPr vert="horz" wrap="square" lIns="85725" tIns="38100" rIns="85725" bIns="3810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80000"/>
              </a:lnSpc>
            </a:pPr>
            <a:r>
              <a:rPr lang="en-US" sz="1500">
                <a:solidFill>
                  <a:srgbClr val="FFFFFF">
                    <a:alpha val="100000"/>
                  </a:srgbClr>
                </a:solidFill>
                <a:latin typeface="Microsoft Yahei"/>
                <a:ea typeface="Microsoft Yahei"/>
                <a:cs typeface="Microsoft Yahei"/>
              </a:rPr>
              <a:t>03</a:t>
            </a:r>
          </a:p>
        </p:txBody>
      </p:sp>
      <p:sp>
        <p:nvSpPr>
          <p:cNvPr id="26" name="AutoShape 26"/>
          <p:cNvSpPr/>
          <p:nvPr/>
        </p:nvSpPr>
        <p:spPr>
          <a:xfrm>
            <a:off x="1822337" y="4895384"/>
            <a:ext cx="4276714"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相互依赖</a:t>
            </a:r>
            <a:endParaRPr lang="en-US" sz="1100"/>
          </a:p>
        </p:txBody>
      </p:sp>
      <p:sp>
        <p:nvSpPr>
          <p:cNvPr id="27" name="AutoShape 27"/>
          <p:cNvSpPr/>
          <p:nvPr/>
        </p:nvSpPr>
        <p:spPr>
          <a:xfrm>
            <a:off x="1804696" y="5247188"/>
            <a:ext cx="4276714" cy="1199992"/>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自变量和应变量是相互依赖的，没有自变量就没有应变量，反之亦然。这种相互依赖的关系是数学函数的基本特征之一。</a:t>
            </a:r>
            <a:endParaRPr lang="en-US" sz="1100"/>
          </a:p>
        </p:txBody>
      </p:sp>
      <p:grpSp>
        <p:nvGrpSpPr>
          <p:cNvPr id="28" name="Group 28"/>
          <p:cNvGrpSpPr/>
          <p:nvPr/>
        </p:nvGrpSpPr>
        <p:grpSpPr>
          <a:xfrm>
            <a:off x="454963" y="93878"/>
            <a:ext cx="10641129" cy="914400"/>
            <a:chOff x="454963" y="93878"/>
            <a:chExt cx="10641129" cy="914400"/>
          </a:xfrm>
        </p:grpSpPr>
        <p:sp>
          <p:nvSpPr>
            <p:cNvPr id="29" name="AutoShape 2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TextBox 4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自变量与应变量关系描述</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4414570" y="2954902"/>
            <a:ext cx="6210770" cy="770514"/>
          </a:xfrm>
          <a:prstGeom prst="rect">
            <a:avLst/>
          </a:prstGeom>
          <a:noFill/>
        </p:spPr>
        <p:txBody>
          <a:bodyPr vert="horz" wrap="square" lIns="85725" tIns="85725" rIns="47625" bIns="85725" rtlCol="0" anchor="b"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ct val="0"/>
              </a:spcBef>
              <a:defRPr/>
            </a:pPr>
            <a:r>
              <a:rPr lang="en-US" sz="3825">
                <a:solidFill>
                  <a:srgbClr val="2C3F55">
                    <a:alpha val="100000"/>
                  </a:srgbClr>
                </a:solidFill>
                <a:latin typeface="Microsoft Yahei"/>
                <a:ea typeface="Microsoft Yahei"/>
                <a:cs typeface="Microsoft Yahei"/>
              </a:rPr>
              <a:t>函数概念及其性质</a:t>
            </a:r>
            <a:endParaRPr lang="en-US" sz="1100"/>
          </a:p>
        </p:txBody>
      </p:sp>
      <p:grpSp>
        <p:nvGrpSpPr>
          <p:cNvPr id="3" name="Group 3"/>
          <p:cNvGrpSpPr/>
          <p:nvPr/>
        </p:nvGrpSpPr>
        <p:grpSpPr>
          <a:xfrm>
            <a:off x="1381415" y="2276490"/>
            <a:ext cx="1851477" cy="2425477"/>
            <a:chOff x="1381415" y="2276490"/>
            <a:chExt cx="1851477" cy="2425477"/>
          </a:xfrm>
        </p:grpSpPr>
        <p:sp>
          <p:nvSpPr>
            <p:cNvPr id="4" name="TextBox 4"/>
            <p:cNvSpPr txBox="1"/>
            <p:nvPr/>
          </p:nvSpPr>
          <p:spPr>
            <a:xfrm>
              <a:off x="1381415" y="2276490"/>
              <a:ext cx="1851477" cy="2425477"/>
            </a:xfrm>
            <a:prstGeom prst="rect">
              <a:avLst/>
            </a:prstGeom>
          </p:spPr>
          <p:txBody>
            <a:bodyPr vert="horz" wrap="square" lIns="85725" tIns="38100" rIns="85725" bIns="3810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5775" b="1">
                  <a:solidFill>
                    <a:srgbClr val="FFFFFF">
                      <a:alpha val="100000"/>
                    </a:srgbClr>
                  </a:solidFill>
                  <a:latin typeface="Microsoft Yahei"/>
                  <a:ea typeface="Microsoft Yahei"/>
                  <a:cs typeface="Microsoft Yahei"/>
                </a:rPr>
                <a:t>03</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l="-100" r="-100"/>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12500" r="12500"/>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函数定义</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设在一个变化过程中有两个变量$x$与$y$，如果对于$x$的每一个值，$y$都有唯一的值与它对应，那么就说$x$是自变量，$y$是$x$的函数。</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函数表示方法</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函数可以用解析式、表格、图像等形式表示。其中，解析式是用含有数学运算符号和括号的连接起来的式子表示函数关系；表格是用列出的对应值来表示函数关系；图像是用平面直角坐标系中的点来表示函数关系。</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函数定义及表示方法</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743534" y="1338101"/>
            <a:ext cx="3333658" cy="4817902"/>
          </a:xfrm>
          <a:prstGeom prst="rect">
            <a:avLst/>
          </a:prstGeom>
          <a:solidFill>
            <a:schemeClr val="accent2">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43534" y="1338101"/>
            <a:ext cx="3333658" cy="1268015"/>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938867" y="1440614"/>
            <a:ext cx="2995145" cy="104851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100" b="1">
                <a:solidFill>
                  <a:srgbClr val="FFFFFF">
                    <a:alpha val="100000"/>
                  </a:srgbClr>
                </a:solidFill>
                <a:latin typeface="Microsoft Yahei"/>
                <a:ea typeface="Microsoft Yahei"/>
                <a:cs typeface="Microsoft Yahei"/>
              </a:rPr>
              <a:t>单调性</a:t>
            </a:r>
          </a:p>
        </p:txBody>
      </p:sp>
      <p:sp>
        <p:nvSpPr>
          <p:cNvPr id="5" name="TextBox 5"/>
          <p:cNvSpPr txBox="1"/>
          <p:nvPr/>
        </p:nvSpPr>
        <p:spPr>
          <a:xfrm>
            <a:off x="912791" y="2963397"/>
            <a:ext cx="2995145"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函数的单调性描述的是函数值随自变量的增大而增大或减小的性质。如果对于某个区间内的任意两个数$x_1, x_2$（$x_1 &lt; x_2$），都有$f(x_1) leq f(x_2)$，则称函数在这个区间内单调递增；反之，如果都有$f(x_1) geq f(x_2)$，则称函数在这个区间内单调递减。</a:t>
            </a:r>
          </a:p>
        </p:txBody>
      </p:sp>
      <p:sp>
        <p:nvSpPr>
          <p:cNvPr id="6" name="AutoShape 6"/>
          <p:cNvSpPr/>
          <p:nvPr/>
        </p:nvSpPr>
        <p:spPr>
          <a:xfrm>
            <a:off x="4429171" y="1338101"/>
            <a:ext cx="3333658" cy="4817902"/>
          </a:xfrm>
          <a:prstGeom prst="rect">
            <a:avLst/>
          </a:prstGeom>
          <a:solidFill>
            <a:schemeClr val="accent2">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4429171" y="1338101"/>
            <a:ext cx="3333658" cy="1268015"/>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4624504" y="1440614"/>
            <a:ext cx="2995145" cy="104851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100" b="1">
                <a:solidFill>
                  <a:srgbClr val="FFFFFF">
                    <a:alpha val="100000"/>
                  </a:srgbClr>
                </a:solidFill>
                <a:latin typeface="Microsoft Yahei"/>
                <a:ea typeface="Microsoft Yahei"/>
                <a:cs typeface="Microsoft Yahei"/>
              </a:rPr>
              <a:t>奇偶性</a:t>
            </a:r>
          </a:p>
        </p:txBody>
      </p:sp>
      <p:sp>
        <p:nvSpPr>
          <p:cNvPr id="9" name="TextBox 9"/>
          <p:cNvSpPr txBox="1"/>
          <p:nvPr/>
        </p:nvSpPr>
        <p:spPr>
          <a:xfrm>
            <a:off x="4624504" y="2963397"/>
            <a:ext cx="2995145"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函数的奇偶性描述的是函数图像关于原点或y轴对称的性质。如果对于函数定义域内的任意一个$x$，都有$f(-x) = -f(x)$，则称函数为奇函数；如果都有$f(-x) = f(x)$，则称函数为偶函数。</a:t>
            </a:r>
          </a:p>
        </p:txBody>
      </p:sp>
      <p:sp>
        <p:nvSpPr>
          <p:cNvPr id="10" name="AutoShape 10"/>
          <p:cNvSpPr/>
          <p:nvPr/>
        </p:nvSpPr>
        <p:spPr>
          <a:xfrm>
            <a:off x="8118788" y="1338101"/>
            <a:ext cx="3333658" cy="4817902"/>
          </a:xfrm>
          <a:prstGeom prst="rect">
            <a:avLst/>
          </a:prstGeom>
          <a:solidFill>
            <a:schemeClr val="accent2">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8118788" y="1338101"/>
            <a:ext cx="3333658" cy="1268015"/>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8314120" y="1440614"/>
            <a:ext cx="2995145" cy="104851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100" b="1">
                <a:solidFill>
                  <a:srgbClr val="FFFFFF">
                    <a:alpha val="100000"/>
                  </a:srgbClr>
                </a:solidFill>
                <a:latin typeface="Microsoft Yahei"/>
                <a:ea typeface="Microsoft Yahei"/>
                <a:cs typeface="Microsoft Yahei"/>
              </a:rPr>
              <a:t>周期性</a:t>
            </a:r>
          </a:p>
        </p:txBody>
      </p:sp>
      <p:sp>
        <p:nvSpPr>
          <p:cNvPr id="13" name="TextBox 13"/>
          <p:cNvSpPr txBox="1"/>
          <p:nvPr/>
        </p:nvSpPr>
        <p:spPr>
          <a:xfrm>
            <a:off x="8314120" y="2963397"/>
            <a:ext cx="2995145"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函数的周期性描述的是函数图像在某个特定非零周期长度内的重复性质。如果存在一个正数$p$，使得对于函数定义域内的任意一个$x$，都有$f(x+p) = f(x)$，则称函数为周期函数，且最小正周期是$p$。</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函数性质：单调性、奇偶性、周期性等</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633796" y="2191116"/>
            <a:ext cx="2019230" cy="4671329"/>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086385" y="2191116"/>
            <a:ext cx="2019230" cy="4659137"/>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086385" y="1272218"/>
            <a:ext cx="2019230" cy="201923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9574070" y="2191116"/>
            <a:ext cx="2019230" cy="4659137"/>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9574070" y="1272218"/>
            <a:ext cx="2019230" cy="2019230"/>
          </a:xfrm>
          <a:prstGeom prst="ellipse">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697155" y="1395303"/>
            <a:ext cx="1773060" cy="177306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308884" y="2191116"/>
            <a:ext cx="2019230" cy="4659137"/>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7308884" y="1272218"/>
            <a:ext cx="2019230" cy="2019230"/>
          </a:xfrm>
          <a:prstGeom prst="ellipse">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431969" y="1395303"/>
            <a:ext cx="1773060" cy="177306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871147" y="2191116"/>
            <a:ext cx="2019230" cy="4671329"/>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2871147" y="1272218"/>
            <a:ext cx="2019230" cy="2019230"/>
          </a:xfrm>
          <a:prstGeom prst="ellipse">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2994232" y="1395303"/>
            <a:ext cx="1773060" cy="177306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33796" y="1272218"/>
            <a:ext cx="2019230" cy="2019230"/>
          </a:xfrm>
          <a:prstGeom prst="ellipse">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56882" y="1395303"/>
            <a:ext cx="1773060" cy="177306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TextBox 16"/>
          <p:cNvSpPr txBox="1"/>
          <p:nvPr/>
        </p:nvSpPr>
        <p:spPr>
          <a:xfrm>
            <a:off x="701119" y="3291448"/>
            <a:ext cx="1884585" cy="10241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一次函数</a:t>
            </a:r>
          </a:p>
        </p:txBody>
      </p:sp>
      <p:sp>
        <p:nvSpPr>
          <p:cNvPr id="17" name="TextBox 17"/>
          <p:cNvSpPr txBox="1"/>
          <p:nvPr/>
        </p:nvSpPr>
        <p:spPr>
          <a:xfrm>
            <a:off x="633796" y="4276427"/>
            <a:ext cx="2019230" cy="21640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一次函数的图像是一条直线，其斜率和截距决定了直线的位置和倾斜程度。</a:t>
            </a:r>
          </a:p>
        </p:txBody>
      </p:sp>
      <p:sp>
        <p:nvSpPr>
          <p:cNvPr id="18" name="TextBox 18"/>
          <p:cNvSpPr txBox="1"/>
          <p:nvPr/>
        </p:nvSpPr>
        <p:spPr>
          <a:xfrm>
            <a:off x="2910489" y="4276427"/>
            <a:ext cx="2019230" cy="21640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二次函数的图像是一条抛物线，其开口方向、顶点坐标和对称轴等性质由二次项系数、一次项系数和常数项决定。</a:t>
            </a:r>
          </a:p>
        </p:txBody>
      </p:sp>
      <p:sp>
        <p:nvSpPr>
          <p:cNvPr id="19" name="TextBox 19"/>
          <p:cNvSpPr txBox="1"/>
          <p:nvPr/>
        </p:nvSpPr>
        <p:spPr>
          <a:xfrm>
            <a:off x="5125727" y="4276427"/>
            <a:ext cx="2019230" cy="21640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反比例函数的图像是双曲线，其两支分别位于第一、三象限或第二、四象限，且关于原点对称。</a:t>
            </a:r>
          </a:p>
        </p:txBody>
      </p:sp>
      <p:sp>
        <p:nvSpPr>
          <p:cNvPr id="20" name="TextBox 20"/>
          <p:cNvSpPr txBox="1"/>
          <p:nvPr/>
        </p:nvSpPr>
        <p:spPr>
          <a:xfrm>
            <a:off x="7348226" y="4276427"/>
            <a:ext cx="2019230" cy="21640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指数函数的图像是一条从y轴出发的曲线，其上升或下降的速度取决于底数的取值。当底数大于1时，图像上升；当底数在0到1之间时，图像下降。</a:t>
            </a:r>
          </a:p>
        </p:txBody>
      </p:sp>
      <p:sp>
        <p:nvSpPr>
          <p:cNvPr id="21" name="TextBox 21"/>
          <p:cNvSpPr txBox="1"/>
          <p:nvPr/>
        </p:nvSpPr>
        <p:spPr>
          <a:xfrm>
            <a:off x="9613411" y="4276427"/>
            <a:ext cx="2019230" cy="21640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对数函数的图像是一条从x轴出发的曲线，其上升或下降的速度取决于底数的取值。当底数大于1时，图像上升；当底数在0到1之间时，图像下降。</a:t>
            </a:r>
          </a:p>
        </p:txBody>
      </p:sp>
      <p:sp>
        <p:nvSpPr>
          <p:cNvPr id="22" name="AutoShape 22"/>
          <p:cNvSpPr/>
          <p:nvPr/>
        </p:nvSpPr>
        <p:spPr>
          <a:xfrm>
            <a:off x="5209470" y="1395303"/>
            <a:ext cx="1773060" cy="1773060"/>
          </a:xfrm>
          <a:prstGeom prst="ellipse">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2938469" y="3291448"/>
            <a:ext cx="1884585" cy="10241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二次函数</a:t>
            </a:r>
          </a:p>
        </p:txBody>
      </p:sp>
      <p:sp>
        <p:nvSpPr>
          <p:cNvPr id="24" name="TextBox 24"/>
          <p:cNvSpPr txBox="1"/>
          <p:nvPr/>
        </p:nvSpPr>
        <p:spPr>
          <a:xfrm>
            <a:off x="7376206" y="3291448"/>
            <a:ext cx="1884585" cy="10241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指数函数</a:t>
            </a:r>
          </a:p>
        </p:txBody>
      </p:sp>
      <p:sp>
        <p:nvSpPr>
          <p:cNvPr id="25" name="TextBox 25"/>
          <p:cNvSpPr txBox="1"/>
          <p:nvPr/>
        </p:nvSpPr>
        <p:spPr>
          <a:xfrm>
            <a:off x="9641392" y="3291448"/>
            <a:ext cx="1884585" cy="10241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对数函数</a:t>
            </a:r>
          </a:p>
        </p:txBody>
      </p:sp>
      <p:sp>
        <p:nvSpPr>
          <p:cNvPr id="26" name="TextBox 26"/>
          <p:cNvSpPr txBox="1"/>
          <p:nvPr/>
        </p:nvSpPr>
        <p:spPr>
          <a:xfrm>
            <a:off x="5153708" y="3291448"/>
            <a:ext cx="1884585" cy="10241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反比例函数</a:t>
            </a:r>
          </a:p>
        </p:txBody>
      </p:sp>
      <p:sp>
        <p:nvSpPr>
          <p:cNvPr id="27" name="Freeform 27"/>
          <p:cNvSpPr/>
          <p:nvPr/>
        </p:nvSpPr>
        <p:spPr>
          <a:xfrm>
            <a:off x="1298185" y="2005652"/>
            <a:ext cx="690452" cy="552362"/>
          </a:xfrm>
          <a:custGeom>
            <a:rect l="l" t="t" r="r" b="b"/>
            <a:pathLst>
              <a:path w="304800" h="304800">
                <a:moveTo>
                  <a:pt x="106680" y="0"/>
                </a:moveTo>
                <a:lnTo>
                  <a:pt x="91440" y="0"/>
                </a:lnTo>
                <a:lnTo>
                  <a:pt x="0" y="45720"/>
                </a:lnTo>
                <a:lnTo>
                  <a:pt x="0" y="137160"/>
                </a:lnTo>
                <a:lnTo>
                  <a:pt x="60960" y="121920"/>
                </a:lnTo>
                <a:lnTo>
                  <a:pt x="60960" y="304800"/>
                </a:lnTo>
                <a:lnTo>
                  <a:pt x="243840" y="304800"/>
                </a:lnTo>
                <a:lnTo>
                  <a:pt x="243840" y="121920"/>
                </a:lnTo>
                <a:lnTo>
                  <a:pt x="304800" y="137160"/>
                </a:lnTo>
                <a:lnTo>
                  <a:pt x="304800" y="45720"/>
                </a:lnTo>
                <a:lnTo>
                  <a:pt x="213360" y="0"/>
                </a:lnTo>
                <a:lnTo>
                  <a:pt x="198120" y="0"/>
                </a:lnTo>
                <a:cubicBezTo>
                  <a:pt x="198120" y="25251"/>
                  <a:pt x="177651" y="45720"/>
                  <a:pt x="152400" y="45720"/>
                </a:cubicBezTo>
                <a:cubicBezTo>
                  <a:pt x="127149" y="45720"/>
                  <a:pt x="106680" y="25251"/>
                  <a:pt x="106680" y="0"/>
                </a:cubicBezTo>
                <a:lnTo>
                  <a:pt x="106680" y="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Freeform 28"/>
          <p:cNvSpPr/>
          <p:nvPr/>
        </p:nvSpPr>
        <p:spPr>
          <a:xfrm>
            <a:off x="3521727" y="1922798"/>
            <a:ext cx="718070" cy="718070"/>
          </a:xfrm>
          <a:custGeom>
            <a:rect l="l" t="t" r="r" b="b"/>
            <a:pathLst>
              <a:path w="304800" h="304800">
                <a:moveTo>
                  <a:pt x="60960" y="167640"/>
                </a:moveTo>
                <a:lnTo>
                  <a:pt x="30480" y="167640"/>
                </a:lnTo>
                <a:cubicBezTo>
                  <a:pt x="13649" y="167640"/>
                  <a:pt x="0" y="153991"/>
                  <a:pt x="0" y="137160"/>
                </a:cubicBezTo>
                <a:lnTo>
                  <a:pt x="0" y="137160"/>
                </a:lnTo>
                <a:lnTo>
                  <a:pt x="0" y="76200"/>
                </a:lnTo>
                <a:cubicBezTo>
                  <a:pt x="0" y="59436"/>
                  <a:pt x="13716" y="45720"/>
                  <a:pt x="30480" y="45720"/>
                </a:cubicBezTo>
                <a:lnTo>
                  <a:pt x="60960" y="45720"/>
                </a:lnTo>
                <a:lnTo>
                  <a:pt x="60960" y="15240"/>
                </a:lnTo>
                <a:lnTo>
                  <a:pt x="274320" y="15240"/>
                </a:lnTo>
                <a:lnTo>
                  <a:pt x="274320" y="167640"/>
                </a:lnTo>
                <a:cubicBezTo>
                  <a:pt x="274320" y="201311"/>
                  <a:pt x="247031" y="228600"/>
                  <a:pt x="213360" y="228600"/>
                </a:cubicBezTo>
                <a:lnTo>
                  <a:pt x="213360" y="228600"/>
                </a:lnTo>
                <a:lnTo>
                  <a:pt x="121920" y="228600"/>
                </a:lnTo>
                <a:cubicBezTo>
                  <a:pt x="88249" y="228600"/>
                  <a:pt x="60960" y="201311"/>
                  <a:pt x="60960" y="167640"/>
                </a:cubicBezTo>
                <a:lnTo>
                  <a:pt x="60960" y="167640"/>
                </a:lnTo>
                <a:close/>
                <a:moveTo>
                  <a:pt x="60960" y="137160"/>
                </a:moveTo>
                <a:lnTo>
                  <a:pt x="60960" y="76200"/>
                </a:lnTo>
                <a:lnTo>
                  <a:pt x="30480" y="76200"/>
                </a:lnTo>
                <a:lnTo>
                  <a:pt x="30480" y="137160"/>
                </a:lnTo>
                <a:lnTo>
                  <a:pt x="60960" y="137160"/>
                </a:lnTo>
                <a:close/>
                <a:moveTo>
                  <a:pt x="30480" y="259080"/>
                </a:moveTo>
                <a:lnTo>
                  <a:pt x="30480" y="243840"/>
                </a:lnTo>
                <a:lnTo>
                  <a:pt x="304800" y="243840"/>
                </a:lnTo>
                <a:lnTo>
                  <a:pt x="304800" y="259080"/>
                </a:lnTo>
                <a:lnTo>
                  <a:pt x="243840" y="289560"/>
                </a:lnTo>
                <a:lnTo>
                  <a:pt x="91440" y="289560"/>
                </a:lnTo>
                <a:lnTo>
                  <a:pt x="30480" y="25908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Freeform 29"/>
          <p:cNvSpPr/>
          <p:nvPr/>
        </p:nvSpPr>
        <p:spPr>
          <a:xfrm>
            <a:off x="5688634" y="1783749"/>
            <a:ext cx="814733" cy="814733"/>
          </a:xfrm>
          <a:custGeom>
            <a:rect l="l" t="t" r="r" b="b"/>
            <a:pathLst>
              <a:path w="304800" h="304800">
                <a:moveTo>
                  <a:pt x="304800" y="180975"/>
                </a:moveTo>
                <a:lnTo>
                  <a:pt x="247650" y="123825"/>
                </a:lnTo>
                <a:lnTo>
                  <a:pt x="247650" y="38100"/>
                </a:lnTo>
                <a:lnTo>
                  <a:pt x="209550" y="38100"/>
                </a:lnTo>
                <a:lnTo>
                  <a:pt x="209550" y="85725"/>
                </a:lnTo>
                <a:lnTo>
                  <a:pt x="152400" y="28575"/>
                </a:lnTo>
                <a:lnTo>
                  <a:pt x="0" y="180975"/>
                </a:lnTo>
                <a:lnTo>
                  <a:pt x="0" y="190500"/>
                </a:lnTo>
                <a:lnTo>
                  <a:pt x="38100" y="190500"/>
                </a:lnTo>
                <a:lnTo>
                  <a:pt x="38100" y="285750"/>
                </a:lnTo>
                <a:lnTo>
                  <a:pt x="133350" y="285750"/>
                </a:lnTo>
                <a:lnTo>
                  <a:pt x="133350" y="228600"/>
                </a:lnTo>
                <a:lnTo>
                  <a:pt x="171450" y="228600"/>
                </a:lnTo>
                <a:lnTo>
                  <a:pt x="171450" y="285750"/>
                </a:lnTo>
                <a:lnTo>
                  <a:pt x="266700" y="285750"/>
                </a:lnTo>
                <a:lnTo>
                  <a:pt x="266700" y="190500"/>
                </a:lnTo>
                <a:lnTo>
                  <a:pt x="304800" y="1905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Freeform 30"/>
          <p:cNvSpPr/>
          <p:nvPr/>
        </p:nvSpPr>
        <p:spPr>
          <a:xfrm>
            <a:off x="7967443" y="1832081"/>
            <a:ext cx="702113" cy="718070"/>
          </a:xfrm>
          <a:custGeom>
            <a:rect l="l" t="t" r="r" b="b"/>
            <a:pathLst>
              <a:path w="304800" h="304800">
                <a:moveTo>
                  <a:pt x="209550" y="0"/>
                </a:moveTo>
                <a:cubicBezTo>
                  <a:pt x="156943" y="0"/>
                  <a:pt x="114300" y="42643"/>
                  <a:pt x="114300" y="95250"/>
                </a:cubicBezTo>
                <a:cubicBezTo>
                  <a:pt x="114300" y="101213"/>
                  <a:pt x="114852" y="107042"/>
                  <a:pt x="115900" y="112700"/>
                </a:cubicBezTo>
                <a:lnTo>
                  <a:pt x="0" y="228600"/>
                </a:lnTo>
                <a:lnTo>
                  <a:pt x="0" y="285750"/>
                </a:lnTo>
                <a:cubicBezTo>
                  <a:pt x="0" y="296275"/>
                  <a:pt x="8525" y="304800"/>
                  <a:pt x="19050" y="304800"/>
                </a:cubicBezTo>
                <a:lnTo>
                  <a:pt x="38100" y="304800"/>
                </a:lnTo>
                <a:lnTo>
                  <a:pt x="38100" y="285750"/>
                </a:lnTo>
                <a:lnTo>
                  <a:pt x="76200" y="285750"/>
                </a:lnTo>
                <a:lnTo>
                  <a:pt x="76200" y="247650"/>
                </a:lnTo>
                <a:lnTo>
                  <a:pt x="114300" y="247650"/>
                </a:lnTo>
                <a:lnTo>
                  <a:pt x="114300" y="209550"/>
                </a:lnTo>
                <a:lnTo>
                  <a:pt x="152400" y="209550"/>
                </a:lnTo>
                <a:lnTo>
                  <a:pt x="177117" y="184833"/>
                </a:lnTo>
                <a:cubicBezTo>
                  <a:pt x="187242" y="188500"/>
                  <a:pt x="198158" y="190500"/>
                  <a:pt x="209550" y="190500"/>
                </a:cubicBezTo>
                <a:cubicBezTo>
                  <a:pt x="262157" y="190500"/>
                  <a:pt x="304800" y="147857"/>
                  <a:pt x="304800" y="95250"/>
                </a:cubicBezTo>
                <a:cubicBezTo>
                  <a:pt x="304800" y="42643"/>
                  <a:pt x="262157" y="0"/>
                  <a:pt x="209550" y="0"/>
                </a:cubicBezTo>
                <a:close/>
                <a:moveTo>
                  <a:pt x="238087" y="95288"/>
                </a:moveTo>
                <a:cubicBezTo>
                  <a:pt x="222304" y="95288"/>
                  <a:pt x="209512" y="82496"/>
                  <a:pt x="209512" y="66713"/>
                </a:cubicBezTo>
                <a:cubicBezTo>
                  <a:pt x="209512" y="50930"/>
                  <a:pt x="222304" y="38138"/>
                  <a:pt x="238087" y="38138"/>
                </a:cubicBezTo>
                <a:cubicBezTo>
                  <a:pt x="253870" y="38138"/>
                  <a:pt x="266662" y="50930"/>
                  <a:pt x="266662" y="66713"/>
                </a:cubicBezTo>
                <a:cubicBezTo>
                  <a:pt x="266662" y="82496"/>
                  <a:pt x="253870" y="95288"/>
                  <a:pt x="238087" y="95288"/>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a:off x="10232034" y="1839465"/>
            <a:ext cx="703303" cy="703303"/>
          </a:xfrm>
          <a:custGeom>
            <a:rect l="l" t="t" r="r" b="b"/>
            <a:pathLst>
              <a:path w="304800" h="304800">
                <a:moveTo>
                  <a:pt x="121920" y="28651"/>
                </a:moveTo>
                <a:lnTo>
                  <a:pt x="121920" y="0"/>
                </a:lnTo>
                <a:lnTo>
                  <a:pt x="152400" y="0"/>
                </a:lnTo>
                <a:lnTo>
                  <a:pt x="152400" y="243840"/>
                </a:lnTo>
                <a:lnTo>
                  <a:pt x="304800" y="243840"/>
                </a:lnTo>
                <a:lnTo>
                  <a:pt x="243840" y="304800"/>
                </a:lnTo>
                <a:lnTo>
                  <a:pt x="30480" y="304800"/>
                </a:lnTo>
                <a:lnTo>
                  <a:pt x="0" y="243840"/>
                </a:lnTo>
                <a:lnTo>
                  <a:pt x="121920" y="243840"/>
                </a:lnTo>
                <a:lnTo>
                  <a:pt x="121920" y="213360"/>
                </a:lnTo>
                <a:lnTo>
                  <a:pt x="0" y="213360"/>
                </a:lnTo>
                <a:lnTo>
                  <a:pt x="0" y="209398"/>
                </a:lnTo>
                <a:cubicBezTo>
                  <a:pt x="56940" y="163544"/>
                  <a:pt x="99498" y="101956"/>
                  <a:pt x="121234" y="31242"/>
                </a:cubicBezTo>
                <a:lnTo>
                  <a:pt x="121920" y="28651"/>
                </a:lnTo>
                <a:close/>
                <a:moveTo>
                  <a:pt x="304343" y="213360"/>
                </a:moveTo>
                <a:lnTo>
                  <a:pt x="152400" y="213360"/>
                </a:lnTo>
                <a:lnTo>
                  <a:pt x="152400" y="207874"/>
                </a:lnTo>
                <a:cubicBezTo>
                  <a:pt x="171650" y="179451"/>
                  <a:pt x="183137" y="144409"/>
                  <a:pt x="183137" y="106680"/>
                </a:cubicBezTo>
                <a:cubicBezTo>
                  <a:pt x="183137" y="68951"/>
                  <a:pt x="171660" y="33909"/>
                  <a:pt x="151990" y="4848"/>
                </a:cubicBezTo>
                <a:lnTo>
                  <a:pt x="152400" y="5486"/>
                </a:lnTo>
                <a:lnTo>
                  <a:pt x="152400" y="2438"/>
                </a:lnTo>
                <a:cubicBezTo>
                  <a:pt x="237877" y="37719"/>
                  <a:pt x="298180" y="117796"/>
                  <a:pt x="304305" y="212646"/>
                </a:cubicBezTo>
                <a:lnTo>
                  <a:pt x="304343" y="2133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32" name="Group 32"/>
          <p:cNvGrpSpPr/>
          <p:nvPr/>
        </p:nvGrpSpPr>
        <p:grpSpPr>
          <a:xfrm>
            <a:off x="454963" y="93878"/>
            <a:ext cx="10641129" cy="914400"/>
            <a:chOff x="454963" y="93878"/>
            <a:chExt cx="10641129" cy="914400"/>
          </a:xfrm>
        </p:grpSpPr>
        <p:sp>
          <p:nvSpPr>
            <p:cNvPr id="33" name="AutoShape 3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AutoShape 4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AutoShape 5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AutoShape 5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AutoShape 5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3" name="TextBox 5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常见函数类型及其图像特点</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4414570" y="2954902"/>
            <a:ext cx="6210770" cy="770514"/>
          </a:xfrm>
          <a:prstGeom prst="rect">
            <a:avLst/>
          </a:prstGeom>
          <a:noFill/>
        </p:spPr>
        <p:txBody>
          <a:bodyPr vert="horz" wrap="square" lIns="85725" tIns="85725" rIns="47625" bIns="85725" rtlCol="0" anchor="b"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ct val="0"/>
              </a:spcBef>
              <a:defRPr/>
            </a:pPr>
            <a:r>
              <a:rPr lang="en-US" sz="3825">
                <a:solidFill>
                  <a:srgbClr val="2C3F55">
                    <a:alpha val="100000"/>
                  </a:srgbClr>
                </a:solidFill>
                <a:latin typeface="Microsoft Yahei"/>
                <a:ea typeface="Microsoft Yahei"/>
                <a:cs typeface="Microsoft Yahei"/>
              </a:rPr>
              <a:t>一次函数与二次函数</a:t>
            </a:r>
            <a:endParaRPr lang="en-US" sz="1100"/>
          </a:p>
        </p:txBody>
      </p:sp>
      <p:grpSp>
        <p:nvGrpSpPr>
          <p:cNvPr id="3" name="Group 3"/>
          <p:cNvGrpSpPr/>
          <p:nvPr/>
        </p:nvGrpSpPr>
        <p:grpSpPr>
          <a:xfrm>
            <a:off x="1381415" y="2276490"/>
            <a:ext cx="1851477" cy="2425477"/>
            <a:chOff x="1381415" y="2276490"/>
            <a:chExt cx="1851477" cy="2425477"/>
          </a:xfrm>
        </p:grpSpPr>
        <p:sp>
          <p:nvSpPr>
            <p:cNvPr id="4" name="TextBox 4"/>
            <p:cNvSpPr txBox="1"/>
            <p:nvPr/>
          </p:nvSpPr>
          <p:spPr>
            <a:xfrm>
              <a:off x="1381415" y="2276490"/>
              <a:ext cx="1851477" cy="2425477"/>
            </a:xfrm>
            <a:prstGeom prst="rect">
              <a:avLst/>
            </a:prstGeom>
          </p:spPr>
          <p:txBody>
            <a:bodyPr vert="horz" wrap="square" lIns="85725" tIns="38100" rIns="85725" bIns="3810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5775" b="1">
                  <a:solidFill>
                    <a:srgbClr val="FFFFFF">
                      <a:alpha val="100000"/>
                    </a:srgbClr>
                  </a:solidFill>
                  <a:latin typeface="Microsoft Yahei"/>
                  <a:ea typeface="Microsoft Yahei"/>
                  <a:cs typeface="Microsoft Yahei"/>
                </a:rPr>
                <a:t>04</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l="-100" r="-100"/>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18426" b="18426"/>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18426" b="18426"/>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18426" b="18426"/>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一次函数表达式及图像特点</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一次函数的一般形式</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$y = kx + b$（$k$、$b$为常数，且$k neq 0$）。</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图像特点</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一次函数的图像是一条直线。当$k &gt; 0$时，直线从左至右上升；当$k &lt; 0$时，直线从左至右下降。</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斜率与截距</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$k$为直线的斜率，表示直线的倾斜程度；$b$为直线在$y$轴上的截距。</a:t>
              </a:r>
            </a:p>
          </p:txBody>
        </p:sp>
      </p:gr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https://d.book118.com/328073040030006035</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EFFFFD"/>
      </a:lt1>
      <a:dk2>
        <a:srgbClr val="003C35"/>
      </a:dk2>
      <a:lt2>
        <a:srgbClr val="FFFFFF"/>
      </a:lt2>
      <a:accent1>
        <a:srgbClr val="00A5B2"/>
      </a:accent1>
      <a:accent2>
        <a:srgbClr val="52C6B8"/>
      </a:accent2>
      <a:accent3>
        <a:srgbClr val="00657D"/>
      </a:accent3>
      <a:accent4>
        <a:srgbClr val="58C19B"/>
      </a:accent4>
      <a:accent5>
        <a:srgbClr val="6DD690"/>
      </a:accent5>
      <a:accent6>
        <a:srgbClr val="9CCAFF"/>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86</Paragraphs>
  <Slides>16</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16</vt:i4>
      </vt:variant>
    </vt:vector>
  </HeadingPairs>
  <TitlesOfParts>
    <vt:vector baseType="lpstr" size="20">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2024-09-13T22:02:10.367</cp:lastPrinted>
  <dcterms:created xsi:type="dcterms:W3CDTF">2024-09-13T14:02:10Z</dcterms:created>
  <dcterms:modified xsi:type="dcterms:W3CDTF">2024-09-13T14:02:12Z</dcterms:modified>
</cp:coreProperties>
</file>