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MJVLNT+UPOPJO+ArialMT"/>
      <p:regular r:id="rId17"/>
    </p:embeddedFont>
    <p:embeddedFont>
      <p:font typeface="UOCRNC+MS-UIGothic"/>
      <p:regular r:id="rId18"/>
    </p:embeddedFont>
    <p:embeddedFont>
      <p:font typeface="ERMDQT+NHKTJE+MicrosoftYaHei-Bold"/>
      <p:regular r:id="rId19"/>
    </p:embeddedFont>
    <p:embeddedFont>
      <p:font typeface="UTQMEG+CKFJLB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AD7F1-F0C5-49A7-80CA-725D01A1F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E2E78-05EC-45D9-9200-21B3ED418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EDC776-FED7-4BF4-BF9F-5852F81B7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06961-EF9A-4C0B-BA72-6E317F7A4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2E1CB9-566F-4E5D-A71A-CAB10CFAE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578797-471A-46BD-9057-0086628B6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F78FEC-ECD5-46A2-841C-F1DBBBE81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1D54CB-C381-4856-A89F-60BC5669E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545BCD-0637-47F5-8D32-2CF1AD6AB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1CF5A-A730-4F11-94B7-AC2C342B6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DB607-0D8F-4160-8B12-68E81FE50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7600302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9054" y="2197393"/>
            <a:ext cx="2738009" cy="686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MJVLNT+UPOPJO+ArialMT"/>
                <a:cs typeface="MJVLNT+UPOPJO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高三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阶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段的重要性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9054" y="2773338"/>
            <a:ext cx="3607551" cy="2413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ct val="0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MJVLNT+UPOPJO+ArialMT"/>
                <a:cs typeface="MJVLNT+UPOPJO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保持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极心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的方法</a:t>
            </a:r>
          </a:p>
          <a:p>
            <a:pPr marL="0" marR="0">
              <a:lnSpc>
                <a:spcPts val="2240"/>
              </a:lnSpc>
              <a:spcBef>
                <a:spcPts val="234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MJVLNT+UPOPJO+ArialMT"/>
                <a:cs typeface="MJVLNT+UPOPJO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克服消极心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的策略</a:t>
            </a:r>
          </a:p>
          <a:p>
            <a:pPr marL="0" marR="0">
              <a:lnSpc>
                <a:spcPts val="2240"/>
              </a:lnSpc>
              <a:spcBef>
                <a:spcPts val="229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MJVLNT+UPOPJO+ArialMT"/>
                <a:cs typeface="MJVLNT+UPOPJO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高考前的准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与心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态调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整</a:t>
            </a:r>
          </a:p>
          <a:p>
            <a:pPr marL="0" marR="0">
              <a:lnSpc>
                <a:spcPts val="2240"/>
              </a:lnSpc>
              <a:spcBef>
                <a:spcPts val="2294"/>
              </a:spcBef>
              <a:spcAft>
                <a:spcPct val="0"/>
              </a:spcAft>
            </a:pPr>
            <a:r>
              <a:rPr sz="2150">
                <a:solidFill>
                  <a:srgbClr val="000000"/>
                </a:solidFill>
                <a:latin typeface="MJVLNT+UPOPJO+ArialMT"/>
                <a:cs typeface="MJVLNT+UPOPJO+ArialMT"/>
              </a:rPr>
              <a:t>•</a:t>
            </a:r>
            <a:r>
              <a:rPr sz="2150" spc="3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100">
                <a:solidFill>
                  <a:srgbClr val="000000"/>
                </a:solidFill>
                <a:latin typeface="UOCRNC+MS-UIGothic"/>
                <a:cs typeface="UOCRNC+MS-UIGothic"/>
              </a:rPr>
              <a:t>案例分享与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经验总结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77695" y="2972832"/>
            <a:ext cx="2933700" cy="2095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600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FFFFFF"/>
                </a:solidFill>
                <a:latin typeface="UOCRNC+MS-UIGothic"/>
                <a:cs typeface="UOCRNC+MS-UIGothic"/>
              </a:rPr>
              <a:t>目</a:t>
            </a:r>
            <a:r>
              <a:rPr sz="660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08244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高三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阶</a:t>
            </a: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段的重要性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高考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未来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展的影响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1770379"/>
            <a:ext cx="328110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高考成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绩</a:t>
            </a: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是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进</a:t>
            </a: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入理想大学的关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69229" y="2192382"/>
            <a:ext cx="800266" cy="401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01</a:t>
            </a:r>
          </a:p>
          <a:p>
            <a:pPr marL="0" marR="0">
              <a:lnSpc>
                <a:spcPts val="2396"/>
              </a:lnSpc>
              <a:spcBef>
                <a:spcPts val="1046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22795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高考成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绩优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异的学生有更多机会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入心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的大学，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未来的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业发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展打下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坚实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的基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3420745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高考成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绩</a:t>
            </a: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影响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专业选择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3890383"/>
            <a:ext cx="58414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不同的大学和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专业对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高考分数的要求不同，高分考生有更多的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专业选择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机会。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98234" y="5083175"/>
            <a:ext cx="2577724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高考成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绩</a:t>
            </a: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与就</a:t>
            </a:r>
            <a:r>
              <a:rPr sz="1600">
                <a:solidFill>
                  <a:srgbClr val="FF6D1B"/>
                </a:solidFill>
                <a:latin typeface="SimSun"/>
                <a:cs typeface="SimSun"/>
              </a:rPr>
              <a:t>业</a:t>
            </a:r>
            <a:r>
              <a:rPr sz="1600">
                <a:solidFill>
                  <a:srgbClr val="FF6D1B"/>
                </a:solidFill>
                <a:latin typeface="UOCRNC+MS-UIGothic"/>
                <a:cs typeface="UOCRNC+MS-UIGothic"/>
              </a:rPr>
              <a:t>前景相关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234" y="5564878"/>
            <a:ext cx="55487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一般来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毕业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于名校的学生在就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上更具有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高三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阶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段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心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态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的挑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36445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2000" spc="25">
                <a:solidFill>
                  <a:srgbClr val="FFFDFD"/>
                </a:solidFill>
                <a:latin typeface="UOCRNC+MS-UIGothic"/>
                <a:cs typeface="UOCRNC+MS-UIGothic"/>
              </a:rPr>
              <a:t>力与焦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虑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OCRNC+MS-UIGothic"/>
                <a:cs typeface="UOCRNC+MS-UIGothic"/>
              </a:rPr>
              <a:t>同学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竞</a:t>
            </a:r>
            <a:r>
              <a:rPr sz="2000" spc="25">
                <a:solidFill>
                  <a:srgbClr val="FFFDFD"/>
                </a:solidFill>
                <a:latin typeface="UOCRNC+MS-UIGothic"/>
                <a:cs typeface="UOCRNC+MS-UIGothic"/>
              </a:rPr>
              <a:t>争与比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高三学生面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巨大的学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业压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力，容易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生焦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紧张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等情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与同学之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争和比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可能会加重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心理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担，影响心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平衡。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16804" y="385371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UOCRNC+MS-UIGothic"/>
                <a:cs typeface="UOCRNC+MS-UIGothic"/>
              </a:rPr>
              <a:t>自我期望与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现实</a:t>
            </a:r>
            <a:r>
              <a:rPr sz="2000" spc="25">
                <a:solidFill>
                  <a:srgbClr val="FFFDFD"/>
                </a:solidFill>
                <a:latin typeface="UOCRNC+MS-UIGothic"/>
                <a:cs typeface="UOCRNC+MS-UIGothic"/>
              </a:rPr>
              <a:t>落差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部分学生可能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自己的期望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高，当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现实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无法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，会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生挫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败</a:t>
            </a:r>
            <a:r>
              <a:rPr sz="1500">
                <a:solidFill>
                  <a:srgbClr val="FFFDFD"/>
                </a:solidFill>
                <a:latin typeface="UOCRNC+MS-UIGothic"/>
                <a:cs typeface="UOCRNC+MS-UIGothic"/>
              </a:rPr>
              <a:t>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872507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整心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态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，迎接高三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9700" y="2105655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树</a:t>
            </a: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立正确的学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习观</a:t>
            </a:r>
            <a:r>
              <a:rPr sz="1550">
                <a:solidFill>
                  <a:srgbClr val="FF6D1B"/>
                </a:solidFill>
                <a:latin typeface="UOCRNC+MS-UIGothic"/>
                <a:cs typeface="UOCRNC+MS-UIGothic"/>
              </a:rPr>
              <a:t>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寻</a:t>
            </a: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求支持与帮助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2786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认识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到学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了自己的未来</a:t>
            </a:r>
          </a:p>
          <a:p>
            <a:pPr marL="1714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展，培养主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习惯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遇到困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难时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，及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向老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、家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或同学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寻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求帮助，共同解决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合理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规</a:t>
            </a: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划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时间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保持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积</a:t>
            </a:r>
            <a:r>
              <a:rPr sz="1550" spc="25">
                <a:solidFill>
                  <a:srgbClr val="FF6D1B"/>
                </a:solidFill>
                <a:latin typeface="UOCRNC+MS-UIGothic"/>
                <a:cs typeface="UOCRNC+MS-UIGothic"/>
              </a:rPr>
              <a:t>极心</a:t>
            </a:r>
            <a:r>
              <a:rPr sz="1550">
                <a:solidFill>
                  <a:srgbClr val="FF6D1B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496941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制定科学的学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习计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划，合理安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，提高学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效率。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学会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整心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，保持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乐观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极的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度，相信自己能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克服</a:t>
            </a:r>
          </a:p>
          <a:p>
            <a:pPr marL="18859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8600" y="3082448"/>
            <a:ext cx="4800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保持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极心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定明确的目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标导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向，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力源泉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6D1B"/>
                </a:solidFill>
                <a:latin typeface="UOCRNC+MS-UIGothic"/>
                <a:cs typeface="UOCRNC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定明确的目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是保持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极心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的关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。目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学生的学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习动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力，使他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更有方向地努力。通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制定具体的目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，学生可以更好地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划自己的学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习进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程，减少焦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UOCRNC+MS-UIGothic"/>
                <a:cs typeface="UOCRNC+MS-UIGothic"/>
              </a:rPr>
              <a:t>和迷茫。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制定合理的学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习计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17426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高效学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，有条不紊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UOCRNC+MS-UIGothic"/>
                <a:cs typeface="UOCRNC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制定合理的学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习计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划有助于学生更好地管理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，提高学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效率。通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将学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任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分解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块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，分配适当的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，学生可以逐步完成任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，减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习压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力，保持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极的心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UOCRNC+MS-UIGothic"/>
                <a:cs typeface="UOCRN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培养自信心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OCRNC+MS-UIGothic"/>
                <a:cs typeface="UOCRNC+MS-UIGothic"/>
              </a:rPr>
              <a:t>自我肯定，克服困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6D1B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FF6D1B"/>
                </a:solidFill>
                <a:latin typeface="UOCRNC+MS-UIGothic"/>
                <a:cs typeface="UOCRNC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4029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自信心是保持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极心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的重要因素。学生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学会肯定自己的努力和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步，及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时调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整自我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知，克服困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和挑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自信能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帮助学生更好地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高三的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力和焦</a:t>
            </a:r>
            <a:r>
              <a:rPr sz="1500">
                <a:solidFill>
                  <a:srgbClr val="8D33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8D3300"/>
                </a:solidFill>
                <a:latin typeface="UOCRNC+MS-UIGothic"/>
                <a:cs typeface="UOCRN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学会放松和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FF6D1B"/>
                </a:solidFill>
                <a:latin typeface="UOCRNC+MS-UIGothic"/>
                <a:cs typeface="UOCRNC+MS-UIGothic"/>
              </a:rPr>
              <a:t>整心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17426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弛有度，身心健康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6D1B"/>
                </a:solidFill>
                <a:latin typeface="UOCRNC+MS-UIGothic"/>
                <a:cs typeface="UOCRNC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41042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在高三的学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习过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程中，学生需要学会合理安排休息和放松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，以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整心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，保持身心健康。适当的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放松有助于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力，提高学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效率，帮助学生更好地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应对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高三的挑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UOCRNC+MS-UIGothic"/>
                <a:cs typeface="UOCRNC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6409" y="1191618"/>
            <a:ext cx="2603562" cy="2421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14"/>
              </a:lnSpc>
              <a:spcBef>
                <a:spcPct val="0"/>
              </a:spcBef>
              <a:spcAft>
                <a:spcPct val="0"/>
              </a:spcAft>
            </a:pPr>
            <a:r>
              <a:rPr sz="7500">
                <a:solidFill>
                  <a:srgbClr val="FFFFFF"/>
                </a:solidFill>
                <a:latin typeface="ERMDQT+NHKTJE+MicrosoftYaHei-Bold"/>
                <a:cs typeface="ERMDQT+NHKTJE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8600" y="3082448"/>
            <a:ext cx="4800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克服消极心</a:t>
            </a:r>
            <a:r>
              <a:rPr sz="36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3600">
                <a:solidFill>
                  <a:srgbClr val="FFFFFF"/>
                </a:solidFill>
                <a:latin typeface="UOCRNC+MS-UIGothic"/>
                <a:cs typeface="UOCRNC+MS-UIGothic"/>
              </a:rPr>
              <a:t>的策略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https://d.book118.com/328076003026006036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MJVLNT+UPOPJO+ArialMT</vt:lpstr>
      <vt:lpstr>Times New Roman</vt:lpstr>
      <vt:lpstr>UOCRNC+MS-UIGothic</vt:lpstr>
      <vt:lpstr>SimSun</vt:lpstr>
      <vt:lpstr>ERMDQT+NHKTJE+MicrosoftYaHei-Bold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2024-09-15T09:28:35.342</cp:lastPrinted>
  <dcterms:created xsi:type="dcterms:W3CDTF">2024-09-15T01:28:35Z</dcterms:created>
  <dcterms:modified xsi:type="dcterms:W3CDTF">2024-09-15T01:28:36Z</dcterms:modified>
</cp:coreProperties>
</file>