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E8550C-B7E4-4112-91AC-2E12A0174D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E70CC-9CC8-49ED-B683-308F8E0A6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80A73D-8193-477E-AED0-A4E8F78E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8DB21-7053-45D6-81E8-38BB191B8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F1AFDA-A06C-40EF-AB18-FC74E873A1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AA7ECA9-0EB4-4E75-B3E2-3D5D2760EF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F38A70-F46B-46CD-AF92-6824A4E41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EE9372-6153-430F-AFBD-6E375CA79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FAA1F3-C9E0-4AE9-A561-4034ED54C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47170-F83A-48B4-8987-51D6A649F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7910B-692E-4F39-A5E9-44E1EA3B6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12131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277723" y="4092428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505179" y="4092428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63450" y="2473045"/>
            <a:ext cx="7033679" cy="16230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900" b="1">
                <a:solidFill>
                  <a:schemeClr val="dk1">
                    <a:alpha val="100000"/>
                  </a:schemeClr>
                </a:solidFill>
                <a:latin typeface="Songti SC"/>
                <a:ea typeface="Songti SC"/>
                <a:cs typeface="Songti SC"/>
              </a:rPr>
              <a:t>机电管理管理制度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1859" y="957273"/>
            <a:ext cx="10268283" cy="4943454"/>
          </a:xfrm>
          <a:prstGeom prst="rect">
            <a:avLst/>
          </a:prstGeom>
          <a:solidFill>
            <a:srgbClr val="FFFFFF">
              <a:alpha val="85000"/>
            </a:srgbClr>
          </a:solidFill>
          <a:ln w="1270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998547" y="2273820"/>
            <a:ext cx="1278255" cy="2110740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 b="1">
                <a:solidFill>
                  <a:srgbClr val="000000">
                    <a:alpha val="100000"/>
                  </a:srgbClr>
                </a:solidFill>
                <a:latin typeface="Songti SC"/>
                <a:ea typeface="Songti SC"/>
                <a:cs typeface="Songti SC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52224" y="1284180"/>
            <a:ext cx="6002220" cy="420860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机电管理概述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机电设备管理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机电安全管理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机电能源管理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机电环保管理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1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机电信息化管理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07142" y="5670368"/>
            <a:ext cx="1247775" cy="8382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091537" y="1012946"/>
            <a:ext cx="2076794" cy="2076794"/>
            <a:chOff x="5091537" y="1012946"/>
            <a:chExt cx="2076794" cy="2076794"/>
          </a:xfrm>
        </p:grpSpPr>
        <p:sp>
          <p:nvSpPr>
            <p:cNvPr id="3" name="Freeform 3"/>
            <p:cNvSpPr/>
            <p:nvPr/>
          </p:nvSpPr>
          <p:spPr>
            <a:xfrm>
              <a:off x="5091537" y="1012946"/>
              <a:ext cx="2076794" cy="2076794"/>
            </a:xfrm>
            <a:custGeom>
              <a:rect l="l" t="t" r="r" b="b"/>
              <a:pathLst>
                <a:path w="2076792" h="2076792">
                  <a:moveTo>
                    <a:pt x="433005" y="0"/>
                  </a:moveTo>
                  <a:lnTo>
                    <a:pt x="1643789" y="0"/>
                  </a:lnTo>
                  <a:lnTo>
                    <a:pt x="2076794" y="433005"/>
                  </a:lnTo>
                  <a:lnTo>
                    <a:pt x="2076794" y="1643789"/>
                  </a:lnTo>
                  <a:lnTo>
                    <a:pt x="1643789" y="2076794"/>
                  </a:lnTo>
                  <a:lnTo>
                    <a:pt x="433005" y="2076794"/>
                  </a:lnTo>
                  <a:lnTo>
                    <a:pt x="0" y="1643789"/>
                  </a:lnTo>
                  <a:lnTo>
                    <a:pt x="0" y="433005"/>
                  </a:lnTo>
                  <a:close/>
                </a:path>
              </a:pathLst>
            </a:custGeom>
            <a:noFill/>
            <a:ln w="38100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5284626" y="1206035"/>
              <a:ext cx="1690616" cy="1690616"/>
            </a:xfrm>
            <a:custGeom>
              <a:rect l="l" t="t" r="r" b="b"/>
              <a:pathLst>
                <a:path w="1690616" h="1690616">
                  <a:moveTo>
                    <a:pt x="352488" y="0"/>
                  </a:moveTo>
                  <a:lnTo>
                    <a:pt x="1338128" y="0"/>
                  </a:lnTo>
                  <a:lnTo>
                    <a:pt x="1690616" y="352488"/>
                  </a:lnTo>
                  <a:lnTo>
                    <a:pt x="1690616" y="1338128"/>
                  </a:lnTo>
                  <a:lnTo>
                    <a:pt x="1338128" y="1690616"/>
                  </a:lnTo>
                  <a:lnTo>
                    <a:pt x="352488" y="1690616"/>
                  </a:lnTo>
                  <a:lnTo>
                    <a:pt x="0" y="1338128"/>
                  </a:lnTo>
                  <a:lnTo>
                    <a:pt x="0" y="352488"/>
                  </a:ln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38100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4739427" y="1399123"/>
            <a:ext cx="2713146" cy="137230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Songti SC"/>
                <a:ea typeface="Songti SC"/>
                <a:cs typeface="Songti SC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36359" y="3429000"/>
            <a:ext cx="7719281" cy="1414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225" b="1">
                <a:solidFill>
                  <a:srgbClr val="000000">
                    <a:alpha val="100000"/>
                  </a:srgbClr>
                </a:solidFill>
                <a:latin typeface="Songti SC"/>
                <a:ea typeface="Songti SC"/>
                <a:cs typeface="Songti SC"/>
              </a:rPr>
              <a:t>机电管理概述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机电管理是指对机电设备、设施进行规划、设计、选型、安装、调试、运行、维护、更新和报废等全过程的管理活动。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确保机电设备安全、高效、稳定运行，提高设备利用率，降低故障率，减少维修成本，保障生产顺利进行。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适用于企业内所有机电设备的管理，包括生产设备、动力设备、电气设备、自动化设备、仪器仪表等。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企业内所有与机电设备相关的部门、车间、班组及员工。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429000"/>
            <a:ext cx="3979337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39110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包括企业级管理制度、部门级管理制度和班组级管理制度。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975081" y="3429000"/>
            <a:ext cx="4145195" cy="343480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120275" y="3429000"/>
            <a:ext cx="4102461" cy="343480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-275135" y="415067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管理制度层次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87131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管理制度内容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910959" y="408931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管理制度执行与监督</a:t>
            </a:r>
          </a:p>
        </p:txBody>
      </p:sp>
      <p:sp>
        <p:nvSpPr>
          <p:cNvPr id="9" name="AutoShape 9"/>
          <p:cNvSpPr/>
          <p:nvPr/>
        </p:nvSpPr>
        <p:spPr>
          <a:xfrm>
            <a:off x="5508972" y="1741084"/>
            <a:ext cx="1219200" cy="1219200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80069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561905" y="1741084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795019" y="2027130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716623" y="2041062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880117" y="2059295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50382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涵盖机电设备的规划、设计、选型、采购、安装、调试、运行、维护、更新和报废等各个环节的管理规定。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803315" y="4720529"/>
            <a:ext cx="2736381" cy="10530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明确各级管理人员和员工的职责与权限，建立监督机制，确保管理制度的有效执行。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管理制度体系结构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091537" y="1012946"/>
            <a:ext cx="2076794" cy="2076794"/>
            <a:chOff x="5091537" y="1012946"/>
            <a:chExt cx="2076794" cy="2076794"/>
          </a:xfrm>
        </p:grpSpPr>
        <p:sp>
          <p:nvSpPr>
            <p:cNvPr id="3" name="Freeform 3"/>
            <p:cNvSpPr/>
            <p:nvPr/>
          </p:nvSpPr>
          <p:spPr>
            <a:xfrm>
              <a:off x="5091537" y="1012946"/>
              <a:ext cx="2076794" cy="2076794"/>
            </a:xfrm>
            <a:custGeom>
              <a:rect l="l" t="t" r="r" b="b"/>
              <a:pathLst>
                <a:path w="2076792" h="2076792">
                  <a:moveTo>
                    <a:pt x="433005" y="0"/>
                  </a:moveTo>
                  <a:lnTo>
                    <a:pt x="1643789" y="0"/>
                  </a:lnTo>
                  <a:lnTo>
                    <a:pt x="2076794" y="433005"/>
                  </a:lnTo>
                  <a:lnTo>
                    <a:pt x="2076794" y="1643789"/>
                  </a:lnTo>
                  <a:lnTo>
                    <a:pt x="1643789" y="2076794"/>
                  </a:lnTo>
                  <a:lnTo>
                    <a:pt x="433005" y="2076794"/>
                  </a:lnTo>
                  <a:lnTo>
                    <a:pt x="0" y="1643789"/>
                  </a:lnTo>
                  <a:lnTo>
                    <a:pt x="0" y="433005"/>
                  </a:lnTo>
                  <a:close/>
                </a:path>
              </a:pathLst>
            </a:custGeom>
            <a:noFill/>
            <a:ln w="38100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5284626" y="1206035"/>
              <a:ext cx="1690616" cy="1690616"/>
            </a:xfrm>
            <a:custGeom>
              <a:rect l="l" t="t" r="r" b="b"/>
              <a:pathLst>
                <a:path w="1690616" h="1690616">
                  <a:moveTo>
                    <a:pt x="352488" y="0"/>
                  </a:moveTo>
                  <a:lnTo>
                    <a:pt x="1338128" y="0"/>
                  </a:lnTo>
                  <a:lnTo>
                    <a:pt x="1690616" y="352488"/>
                  </a:lnTo>
                  <a:lnTo>
                    <a:pt x="1690616" y="1338128"/>
                  </a:lnTo>
                  <a:lnTo>
                    <a:pt x="1338128" y="1690616"/>
                  </a:lnTo>
                  <a:lnTo>
                    <a:pt x="352488" y="1690616"/>
                  </a:lnTo>
                  <a:lnTo>
                    <a:pt x="0" y="1338128"/>
                  </a:lnTo>
                  <a:lnTo>
                    <a:pt x="0" y="352488"/>
                  </a:lnTo>
                  <a:close/>
                </a:path>
              </a:pathLst>
            </a:custGeom>
            <a:solidFill>
              <a:srgbClr val="000000">
                <a:alpha val="100000"/>
              </a:srgbClr>
            </a:solidFill>
            <a:ln w="38100">
              <a:solidFill>
                <a:srgbClr val="00000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4739427" y="1399123"/>
            <a:ext cx="2713146" cy="137230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Songti SC"/>
                <a:ea typeface="Songti SC"/>
                <a:cs typeface="Songti SC"/>
              </a:rPr>
              <a:t>02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236359" y="3429000"/>
            <a:ext cx="7719281" cy="1414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225" b="1">
                <a:solidFill>
                  <a:srgbClr val="000000">
                    <a:alpha val="100000"/>
                  </a:srgbClr>
                </a:solidFill>
                <a:latin typeface="Songti SC"/>
                <a:ea typeface="Songti SC"/>
                <a:cs typeface="Songti SC"/>
              </a:rPr>
              <a:t>机电设备管理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通过市场调查和评估，选择具有良好信誉、技术实力强、价格合理的供应商。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按照采购合同和验收标准，对采购的设备进行严格的验收，确保设备质量符合要求。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与供应商签订采购合同，明确双方的权利和义务，包括设备质量、交货期、付款方式等。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根据生产需求和设备更新计划，制定详细的采购计划，明确采购设备的种类、规格、数量、预算等。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设备采购与验收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https://d.book118.com/328112131114006046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4">
      <vt:lpstr>Arial</vt:lpstr>
      <vt:lpstr>Calibri</vt:lpstr>
      <vt:lpstr>Microsoft Yahei</vt:lpstr>
      <vt:lpstr>Songti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2024-09-27T17:59:28.835</cp:lastPrinted>
  <dcterms:created xsi:type="dcterms:W3CDTF">2024-09-27T09:59:28Z</dcterms:created>
  <dcterms:modified xsi:type="dcterms:W3CDTF">2024-09-27T09:59:30Z</dcterms:modified>
</cp:coreProperties>
</file>