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ABQCAB+MS-UIGothic"/>
      <p:regular r:id="rId15"/>
    </p:embeddedFont>
    <p:embeddedFont>
      <p:font typeface="ASCUIH+SFTSFG+ArialMT"/>
      <p:regular r:id="rId16"/>
    </p:embeddedFont>
    <p:embeddedFont>
      <p:font typeface="WNJNLT+OSLHAE+MicrosoftYaHei-Bold"/>
      <p:regular r:id="rId17"/>
    </p:embeddedFont>
    <p:embeddedFont>
      <p:font typeface="HSBAEM+IPSSRB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0B3CA-FB67-468A-935C-56410337E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AAAF6-DA4D-40C6-93BE-AA681E46F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CF0F8-896C-4C34-9CFE-75ECBDE5E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43F1F8-229D-47F5-94E8-0CEB3532B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0AF9AF-0368-43FE-BD6C-756829EC4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319529-00AA-4032-8E77-93122120C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A67A53-A31B-4A92-AA7C-A5F1F4E71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C92D44-4E8D-4906-A1C9-83CF1CFE0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897089-5D20-48D5-80CE-E96027857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2279C-7C22-41FD-B73A-CD8C16C00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77D0A-1F6C-4844-88F3-84B17EB7E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13060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8894" y="3906587"/>
            <a:ext cx="8281034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007D49"/>
                </a:solidFill>
                <a:latin typeface="ABQCAB+MS-UIGothic"/>
                <a:cs typeface="ABQCAB+MS-UIGothic"/>
              </a:rPr>
              <a:t>百仕达山水城整合推广策略</a:t>
            </a:r>
            <a:r>
              <a:rPr sz="4050">
                <a:solidFill>
                  <a:srgbClr val="007D49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007D49"/>
                </a:solidFill>
                <a:latin typeface="ABQCAB+MS-UIGothic"/>
                <a:cs typeface="ABQCAB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400925" y="1548320"/>
            <a:ext cx="1881453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ASCUIH+SFTSFG+ArialMT"/>
                <a:cs typeface="ASCUIH+SFTSF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目介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00925" y="2107755"/>
            <a:ext cx="2490781" cy="1344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ASCUIH+SFTSFG+ArialMT"/>
                <a:cs typeface="ASCUIH+SFTSF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目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市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分析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ASCUIH+SFTSFG+ArialMT"/>
                <a:cs typeface="ASCUIH+SFTSF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推广策略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00925" y="3227260"/>
            <a:ext cx="1881453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ASCUIH+SFTSFG+ArialMT"/>
                <a:cs typeface="ASCUIH+SFTSF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执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行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FFFFFF"/>
                </a:solidFill>
                <a:latin typeface="ABQCAB+MS-UIGothic"/>
                <a:cs typeface="ABQCAB+MS-UIGothic"/>
              </a:rPr>
              <a:t>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目背景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百仕达山水城位于深圳市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罗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湖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区，是深圳市百仕达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实业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有限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公司开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的高档住宅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目。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目周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边环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美，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紧邻东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湖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公园，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有得天独厚的自然景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观资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源。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百仕达山水城定位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高端住宅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，目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户为</a:t>
            </a: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高收入人群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BQCAB+MS-UIGothic"/>
                <a:cs typeface="ABQCAB+MS-UIGothic"/>
              </a:rPr>
              <a:t>和家庭。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目目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目定位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2094" y="170995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BQCAB+MS-UIGothic"/>
                <a:cs typeface="ABQCAB+MS-UIGothic"/>
              </a:rPr>
              <a:t>高端住宅市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场领导</a:t>
            </a:r>
            <a:r>
              <a:rPr sz="2000">
                <a:solidFill>
                  <a:srgbClr val="FFFDFD"/>
                </a:solidFill>
                <a:latin typeface="ABQCAB+MS-UIGothic"/>
                <a:cs typeface="ABQCAB+MS-UIGothic"/>
              </a:rPr>
              <a:t>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12150" y="170995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BQCAB+MS-UIGothic"/>
                <a:cs typeface="ABQCAB+MS-UIGothic"/>
              </a:rPr>
              <a:t>人文关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怀</a:t>
            </a:r>
            <a:r>
              <a:rPr sz="2000" spc="25">
                <a:solidFill>
                  <a:srgbClr val="FFFDFD"/>
                </a:solidFill>
                <a:latin typeface="ABQCAB+MS-UIGothic"/>
                <a:cs typeface="ABQCAB+MS-UIGothic"/>
              </a:rPr>
              <a:t>与社区建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百仕达山水城致力于成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高端住宅市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领导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者，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提供高品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境和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优质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注重人文关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怀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和社区建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造温馨、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的社区氛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感受到家的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温暖和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属感。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16804" y="385371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BQCAB+MS-UIGothic"/>
                <a:cs typeface="ABQCAB+MS-UIGothic"/>
              </a:rPr>
              <a:t>自然景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观资</a:t>
            </a:r>
            <a:r>
              <a:rPr sz="2000" spc="25">
                <a:solidFill>
                  <a:srgbClr val="FFFDFD"/>
                </a:solidFill>
                <a:latin typeface="ABQCAB+MS-UIGothic"/>
                <a:cs typeface="ABQCAB+MS-UIGothic"/>
              </a:rPr>
              <a:t>源最大化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充分利用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目周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边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的自然景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观资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源，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将百仕达山水城打造成一个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自然景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的高档住宅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目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客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JNLT+OSLHAE+MicrosoftYaHei-Bold"/>
                <a:cs typeface="WNJNLT+OSLHA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JNLT+OSLHAE+MicrosoftYaHei-Bold"/>
                <a:cs typeface="WNJNLT+OSLHA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JNLT+OSLHAE+MicrosoftYaHei-Bold"/>
                <a:cs typeface="WNJNLT+OSLHA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ABQCAB+MS-UIGothic"/>
                <a:cs typeface="ABQCAB+MS-UIGothic"/>
              </a:rPr>
              <a:t>首次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购</a:t>
            </a:r>
            <a:r>
              <a:rPr sz="2000" spc="23">
                <a:solidFill>
                  <a:srgbClr val="45AE37"/>
                </a:solidFill>
                <a:latin typeface="ABQCAB+MS-UIGothic"/>
                <a:cs typeface="ABQCAB+MS-UIGothic"/>
              </a:rPr>
              <a:t>房者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ABQCAB+MS-UIGothic"/>
                <a:cs typeface="ABQCAB+MS-UIGothic"/>
              </a:rPr>
              <a:t>改善型</a:t>
            </a:r>
            <a:r>
              <a:rPr sz="2000" spc="23">
                <a:solidFill>
                  <a:srgbClr val="45AE37"/>
                </a:solidFill>
                <a:latin typeface="SimSun"/>
                <a:cs typeface="SimSun"/>
              </a:rPr>
              <a:t>购</a:t>
            </a:r>
            <a:r>
              <a:rPr sz="2000" spc="25">
                <a:solidFill>
                  <a:srgbClr val="45AE37"/>
                </a:solidFill>
                <a:latin typeface="ABQCAB+MS-UIGothic"/>
                <a:cs typeface="ABQCAB+MS-UIGothic"/>
              </a:rPr>
              <a:t>房者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5AE37"/>
                </a:solidFill>
                <a:latin typeface="ABQCAB+MS-UIGothic"/>
                <a:cs typeface="ABQCAB+MS-UIGothic"/>
              </a:rPr>
              <a:t>投</a:t>
            </a: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资</a:t>
            </a:r>
            <a:r>
              <a:rPr sz="2000">
                <a:solidFill>
                  <a:srgbClr val="45AE37"/>
                </a:solidFill>
                <a:latin typeface="ABQCAB+MS-UIGothic"/>
                <a:cs typeface="ABQCAB+MS-UIGothic"/>
              </a:rPr>
              <a:t>客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客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需求分析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SBAEM+IPSSRB+MicrosoftYaHei"/>
                <a:cs typeface="HSBAEM+IPSSRB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SBAEM+IPSSRB+MicrosoftYaHei"/>
                <a:cs typeface="HSBAEM+IPSSRB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SBAEM+IPSSRB+MicrosoftYaHei"/>
                <a:cs typeface="HSBAEM+IPSSRB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HSBAEM+IPSSRB+MicrosoftYaHei"/>
                <a:cs typeface="HSBAEM+IPSSRB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637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QCAB+MS-UIGothic"/>
                <a:cs typeface="ABQCAB+MS-UIGothic"/>
              </a:rPr>
              <a:t>生活品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质</a:t>
            </a:r>
            <a:r>
              <a:rPr sz="1550" spc="25">
                <a:solidFill>
                  <a:srgbClr val="45AE37"/>
                </a:solidFill>
                <a:latin typeface="ABQCAB+MS-UIGothic"/>
                <a:cs typeface="ABQCAB+MS-UIGothic"/>
              </a:rPr>
              <a:t>需求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307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QCAB+MS-UIGothic"/>
                <a:cs typeface="ABQCAB+MS-UIGothic"/>
              </a:rPr>
              <a:t>交通便利性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QCAB+MS-UIGothic"/>
                <a:cs typeface="ABQCAB+MS-UIGothic"/>
              </a:rPr>
              <a:t>教育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资</a:t>
            </a:r>
            <a:r>
              <a:rPr sz="1550">
                <a:solidFill>
                  <a:srgbClr val="45AE37"/>
                </a:solidFill>
                <a:latin typeface="ABQCAB+MS-UIGothic"/>
                <a:cs typeface="ABQCAB+MS-UIGothic"/>
              </a:rPr>
              <a:t>源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ABQCAB+MS-UIGothic"/>
                <a:cs typeface="ABQCAB+MS-UIGothic"/>
              </a:rPr>
              <a:t>社区服</a:t>
            </a:r>
            <a:r>
              <a:rPr sz="1550">
                <a:solidFill>
                  <a:srgbClr val="45AE37"/>
                </a:solidFill>
                <a:latin typeface="SimSun"/>
                <a:cs typeface="SimSun"/>
              </a:rPr>
              <a:t>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45AE37"/>
                </a:solidFill>
                <a:latin typeface="ABQCAB+MS-UIGothic"/>
                <a:cs typeface="ABQCAB+MS-UIGothic"/>
              </a:rPr>
              <a:t>争分析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6339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ABQCAB+MS-UIGothic"/>
                <a:cs typeface="ABQCAB+MS-UIGothic"/>
              </a:rPr>
              <a:t>同区域楼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0975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ABQCAB+MS-UIGothic"/>
                <a:cs typeface="ABQCAB+MS-UIGothic"/>
              </a:rPr>
              <a:t>其他区域楼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ABQCAB+MS-UIGothic"/>
                <a:cs typeface="ABQCAB+MS-UIGothic"/>
              </a:rPr>
              <a:t>政策影响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278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ABQCAB+MS-UIGothic"/>
                <a:cs typeface="ABQCAB+MS-UIGothic"/>
              </a:rPr>
              <a:t>客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2000" spc="25">
                <a:solidFill>
                  <a:srgbClr val="FFFFFF"/>
                </a:solidFill>
                <a:latin typeface="ABQCAB+MS-UIGothic"/>
                <a:cs typeface="ABQCAB+MS-UIGothic"/>
              </a:rPr>
              <a:t>需求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2000">
                <a:solidFill>
                  <a:srgbClr val="FFFFFF"/>
                </a:solidFill>
                <a:latin typeface="ABQCAB+MS-UIGothic"/>
                <a:cs typeface="ABQCAB+MS-UIGothic"/>
              </a:rPr>
              <a:t>化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1209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分析同区域的楼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盘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特点、</a:t>
            </a:r>
          </a:p>
          <a:p>
            <a:pPr marL="9524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价格、配套等，了解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竞</a:t>
            </a:r>
          </a:p>
          <a:p>
            <a:pPr marL="38099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优势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和劣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势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了解其他区域楼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盘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点和价格，以便制定更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争力的推广策略。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关注政府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房地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的政策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化，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对项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目的影响。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52915" y="5011158"/>
            <a:ext cx="23362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定期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调查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需求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化，</a:t>
            </a:r>
          </a:p>
          <a:p>
            <a:pPr marL="190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以便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FFFDFD"/>
                </a:solidFill>
                <a:latin typeface="ABQCAB+MS-UIGothic"/>
                <a:cs typeface="ABQCAB+MS-UIGothic"/>
              </a:rPr>
              <a:t>整推广策略。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https://d.book118.com/328113060016006047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ABQCAB+MS-UIGothic</vt:lpstr>
      <vt:lpstr>SimSun</vt:lpstr>
      <vt:lpstr>ASCUIH+SFTSFG+ArialMT</vt:lpstr>
      <vt:lpstr>Times New Roman</vt:lpstr>
      <vt:lpstr>WNJNLT+OSLHAE+MicrosoftYaHei-Bold</vt:lpstr>
      <vt:lpstr>HSBAEM+IPSSRB+MicrosoftYaHei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2024-09-28T07:11:10.945</cp:lastPrinted>
  <dcterms:created xsi:type="dcterms:W3CDTF">2024-09-27T23:11:10Z</dcterms:created>
  <dcterms:modified xsi:type="dcterms:W3CDTF">2024-09-27T23:11:12Z</dcterms:modified>
</cp:coreProperties>
</file>