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8E19C2-97DE-4BD2-83D9-0E389D1A2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EFF52-7B59-4B49-AE89-F39022798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D32970-B84D-46F5-8BF6-E1FAF00D7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55CF0E-5D6A-4974-9E83-F232BEB362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930114-727C-4622-9D7E-748799CA4D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03FE54-067A-4DC4-9004-5111E8B92D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E12DB4-ABC4-4DFE-A0B8-4FD4625928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ED025-0CCB-4F1D-B878-FAD815B89B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BBC9B8-3E58-43D8-927C-2CA858BABE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47302-21B0-4494-BE8C-43E2D66F6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AB39D-BCD4-49F1-A6AF-2C3F47D36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11712106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535655" y="315166"/>
            <a:ext cx="1206319" cy="698395"/>
          </a:xfrm>
          <a:prstGeom prst="rect">
            <a:avLst/>
          </a:prstGeom>
        </p:spPr>
      </p:pic>
      <p:pic>
        <p:nvPicPr>
          <p:cNvPr id="3" name="Picture 3"/>
          <p:cNvPicPr>
            <a:picLocks noChangeAspect="1"/>
          </p:cNvPicPr>
          <p:nvPr/>
        </p:nvPicPr>
        <p:blipFill>
          <a:blip r:embed="rId2"/>
          <a:stretch>
            <a:fillRect/>
          </a:stretch>
        </p:blipFill>
        <p:spPr>
          <a:xfrm>
            <a:off x="8111090" y="384998"/>
            <a:ext cx="965079" cy="558730"/>
          </a:xfrm>
          <a:prstGeom prst="rect">
            <a:avLst/>
          </a:prstGeom>
        </p:spPr>
      </p:pic>
      <p:pic>
        <p:nvPicPr>
          <p:cNvPr id="4" name="Picture 4"/>
          <p:cNvPicPr>
            <a:picLocks noChangeAspect="1"/>
          </p:cNvPicPr>
          <p:nvPr/>
        </p:nvPicPr>
        <p:blipFill>
          <a:blip r:embed="rId2"/>
          <a:stretch>
            <a:fillRect/>
          </a:stretch>
        </p:blipFill>
        <p:spPr>
          <a:xfrm>
            <a:off x="9653889" y="1203811"/>
            <a:ext cx="965079" cy="558730"/>
          </a:xfrm>
          <a:prstGeom prst="rect">
            <a:avLst/>
          </a:prstGeom>
        </p:spPr>
      </p:pic>
      <p:pic>
        <p:nvPicPr>
          <p:cNvPr id="5" name="Picture 5"/>
          <p:cNvPicPr>
            <a:picLocks noChangeAspect="1"/>
          </p:cNvPicPr>
          <p:nvPr/>
        </p:nvPicPr>
        <p:blipFill>
          <a:blip r:embed="rId2"/>
          <a:stretch>
            <a:fillRect/>
          </a:stretch>
        </p:blipFill>
        <p:spPr>
          <a:xfrm>
            <a:off x="9444661" y="2209035"/>
            <a:ext cx="965079" cy="558730"/>
          </a:xfrm>
          <a:prstGeom prst="rect">
            <a:avLst/>
          </a:prstGeom>
        </p:spPr>
      </p:pic>
      <p:pic>
        <p:nvPicPr>
          <p:cNvPr id="6" name="Picture 6"/>
          <p:cNvPicPr>
            <a:picLocks noChangeAspect="1"/>
          </p:cNvPicPr>
          <p:nvPr/>
        </p:nvPicPr>
        <p:blipFill>
          <a:blip r:embed="rId3"/>
          <a:stretch>
            <a:fillRect/>
          </a:stretch>
        </p:blipFill>
        <p:spPr>
          <a:xfrm>
            <a:off x="436153" y="2870073"/>
            <a:ext cx="3165175" cy="3987927"/>
          </a:xfrm>
          <a:prstGeom prst="rect">
            <a:avLst/>
          </a:prstGeom>
        </p:spPr>
      </p:pic>
      <p:pic>
        <p:nvPicPr>
          <p:cNvPr id="7" name="Picture 7"/>
          <p:cNvPicPr>
            <a:picLocks noChangeAspect="1"/>
          </p:cNvPicPr>
          <p:nvPr/>
        </p:nvPicPr>
        <p:blipFill>
          <a:blip r:embed="rId4"/>
          <a:srcRect l="33358" t="28356" r="36806" b="20484"/>
          <a:stretch>
            <a:fillRect/>
          </a:stretch>
        </p:blipFill>
        <p:spPr>
          <a:xfrm>
            <a:off x="9230757" y="4639252"/>
            <a:ext cx="2357967" cy="2218748"/>
          </a:xfrm>
          <a:prstGeom prst="rect">
            <a:avLst/>
          </a:prstGeom>
        </p:spPr>
      </p:pic>
      <p:sp>
        <p:nvSpPr>
          <p:cNvPr id="10" name="TextBox 10"/>
          <p:cNvSpPr txBox="1"/>
          <p:nvPr/>
        </p:nvSpPr>
        <p:spPr>
          <a:xfrm>
            <a:off x="2097444" y="1409959"/>
            <a:ext cx="8038984" cy="159815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区块链医疗可行性报告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区块链技术在医疗领域应用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区块链医疗可行性分析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区块链医疗实施方案设计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区块链医疗挑战与风险评估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区块链医疗未来发展趋势预测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7596" y="2624328"/>
            <a:ext cx="8124825"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2757596" y="1141600"/>
            <a:ext cx="8683321"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4" name="AutoShape 4"/>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88234" y="335691"/>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29045" y="332232"/>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62809" y="334245"/>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2547" y="344763"/>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15876" y="339917"/>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88234" y="4737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29045" y="470332"/>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62809" y="472344"/>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2547" y="4828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15876" y="478016"/>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388234" y="6118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29045" y="608431"/>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62809" y="610444"/>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2547" y="6209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15876" y="616116"/>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88234" y="7499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29045" y="746531"/>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62809" y="748543"/>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2547" y="7590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15876" y="754215"/>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flipH="1">
            <a:off x="1991103" y="-2736476"/>
            <a:ext cx="1266342" cy="4022498"/>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7" name="Connector 37"/>
          <p:cNvCxnSpPr/>
          <p:nvPr/>
        </p:nvCxnSpPr>
        <p:spPr>
          <a:xfrm flipH="1">
            <a:off x="1489455" y="-191760"/>
            <a:ext cx="735636" cy="2262074"/>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8" name="Connector 38"/>
          <p:cNvCxnSpPr/>
          <p:nvPr/>
        </p:nvCxnSpPr>
        <p:spPr>
          <a:xfrm flipH="1">
            <a:off x="10555973" y="5680650"/>
            <a:ext cx="500152" cy="145789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0834636" y="4975839"/>
            <a:ext cx="659775" cy="1926117"/>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10511865" y="-60207"/>
            <a:ext cx="340529" cy="957738"/>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探讨区块链技术在医疗领域的可行性，分析其对医疗行业的影响和潜在价值。</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随着信息技术的快速发展，医疗行业面临着数据共享、隐私保护、医疗欺诈等挑战，区块链技术作为一种新兴的分布式账本技术，为解决这些问题提供了新的思路。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92" b="259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区块链技术简介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区块链是一种基于去中心化、去信任化的集体维护数据库技术，允许网络中的参与者共享、验证和更新数据。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特点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不可篡改、去中心化、高安全性、透明可追溯等。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应用场景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数字货币、供应链管理、电子存证等。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现状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医疗行业信息化程度不断提高，但数据共享和隐私保护仍存在问题。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挑战</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医疗数据孤岛现象严重，数据共享难度大；患者隐私泄露风险高；医疗欺诈行为时有发生。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需求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提高医疗数据共享效率；加强患者隐私保护；降低医疗欺诈风险。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医疗行业现状与挑战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7596" y="2624328"/>
            <a:ext cx="8124825"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区块链技术在医疗领域应用</a:t>
            </a:r>
          </a:p>
        </p:txBody>
      </p:sp>
      <p:sp>
        <p:nvSpPr>
          <p:cNvPr id="3" name="TextBox 3"/>
          <p:cNvSpPr txBox="1"/>
          <p:nvPr/>
        </p:nvSpPr>
        <p:spPr>
          <a:xfrm>
            <a:off x="2757596" y="1141600"/>
            <a:ext cx="8683321"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4" name="AutoShape 4"/>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88234" y="335691"/>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29045" y="332232"/>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62809" y="334245"/>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2547" y="344763"/>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15876" y="339917"/>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88234" y="4737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29045" y="470332"/>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62809" y="472344"/>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2547" y="4828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15876" y="478016"/>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388234" y="6118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29045" y="608431"/>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62809" y="610444"/>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2547" y="6209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15876" y="616116"/>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88234" y="7499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29045" y="746531"/>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62809" y="748543"/>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2547" y="7590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15876" y="754215"/>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flipH="1">
            <a:off x="1991103" y="-2736476"/>
            <a:ext cx="1266342" cy="4022498"/>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7" name="Connector 37"/>
          <p:cNvCxnSpPr/>
          <p:nvPr/>
        </p:nvCxnSpPr>
        <p:spPr>
          <a:xfrm flipH="1">
            <a:off x="1489455" y="-191760"/>
            <a:ext cx="735636" cy="2262074"/>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8" name="Connector 38"/>
          <p:cNvCxnSpPr/>
          <p:nvPr/>
        </p:nvCxnSpPr>
        <p:spPr>
          <a:xfrm flipH="1">
            <a:off x="10555973" y="5680650"/>
            <a:ext cx="500152" cy="145789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0834636" y="4975839"/>
            <a:ext cx="659775" cy="1926117"/>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10511865" y="-60207"/>
            <a:ext cx="340529" cy="957738"/>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48" r="1464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利用区块链的分布式账本特性，将患者数据加密存储在多个节点上，确保数据的安全性和不可篡改性。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实现患者数据的安全存储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通过智能合约设定数据访问权限和共享规则，实现患者数据在医疗机构、科研机构、保险公司等之间的安全共享和流通。</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促进数据共享与流通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利用区块链的去中心化特性，打破数据孤岛，提高患者数据的利用效率，为精准医疗、临床决策等提供支持。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提高数据利用效率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患者数据管理与共享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有效打击假冒伪劣药品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通过区块链的不可篡改性和智能合约的自动执行功能，确保药品信息的真实性和唯一性，有效打击假冒伪劣药品。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提高药品监管水平</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利用区块链技术实现药品监管信息的实时更新和共享，提高药品监管的及时性和准确性。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实现药品全生命周期追溯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利用区块链技术记录药品从生产、流通到消费的全过程信息，确保药品来源可追溯、去向可查证。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药品追溯与防伪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761" r="2976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促进跨地区、跨机构保险合作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利用区块链技术打破地区、机构之间的信息壁垒，实现跨地区、跨机构的保险合作与信息共享。</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简化医疗保险流程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利用区块链技术实现医疗保险信息的实时更新和共享，简化保险申请、审核、理赔等流程，提高保险服务效率。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降低保险欺诈风险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通过区块链的不可篡改性和智能合约的自动执行功能，确保保险信息的真实性和唯一性，降低保险欺诈风险。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医疗保险与理赔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加强科研机构合作与交流</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通过区块链技术实现科研数据的共享和交流，促进科研机构之间的合作和创新。</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推动医疗行业数字化转型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利用区块链技术推动医疗行业数字化转型，提高医疗服务的效率和质量，降低医疗成本。</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促进医疗机构之间协作</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利用区块链技术实现医疗机构之间的信息共享和协作，提高医疗服务的连续性和协同性。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9573" r="1957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跨机构协作与信息共享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7596" y="2624328"/>
            <a:ext cx="8124825"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区块链医疗可行性分析</a:t>
            </a:r>
          </a:p>
        </p:txBody>
      </p:sp>
      <p:sp>
        <p:nvSpPr>
          <p:cNvPr id="3" name="TextBox 3"/>
          <p:cNvSpPr txBox="1"/>
          <p:nvPr/>
        </p:nvSpPr>
        <p:spPr>
          <a:xfrm>
            <a:off x="2757596" y="1141600"/>
            <a:ext cx="8683321" cy="17068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4" name="AutoShape 4"/>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88234" y="335691"/>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29045" y="332232"/>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62809" y="334245"/>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2547" y="344763"/>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15876" y="339917"/>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88234" y="4737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29045" y="470332"/>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62809" y="472344"/>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2547" y="4828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15876" y="478016"/>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388234" y="6118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29045" y="608431"/>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62809" y="610444"/>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2547" y="6209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15876" y="616116"/>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88234" y="749990"/>
            <a:ext cx="98670" cy="9867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29045" y="746531"/>
            <a:ext cx="91622" cy="9162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62809" y="748543"/>
            <a:ext cx="87597" cy="87597"/>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2547" y="759062"/>
            <a:ext cx="81187" cy="81187"/>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15876" y="754215"/>
            <a:ext cx="76914" cy="76914"/>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flipH="1">
            <a:off x="1991103" y="-2736476"/>
            <a:ext cx="1266342" cy="4022498"/>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7" name="Connector 37"/>
          <p:cNvCxnSpPr/>
          <p:nvPr/>
        </p:nvCxnSpPr>
        <p:spPr>
          <a:xfrm flipH="1">
            <a:off x="1489455" y="-191760"/>
            <a:ext cx="735636" cy="2262074"/>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8" name="Connector 38"/>
          <p:cNvCxnSpPr/>
          <p:nvPr/>
        </p:nvCxnSpPr>
        <p:spPr>
          <a:xfrm flipH="1">
            <a:off x="10555973" y="5680650"/>
            <a:ext cx="500152" cy="145789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9" name="Connector 39"/>
          <p:cNvCxnSpPr/>
          <p:nvPr/>
        </p:nvCxnSpPr>
        <p:spPr>
          <a:xfrm flipH="1">
            <a:off x="10834636" y="4975839"/>
            <a:ext cx="659775" cy="1926117"/>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0" name="Connector 40"/>
          <p:cNvCxnSpPr/>
          <p:nvPr/>
        </p:nvCxnSpPr>
        <p:spPr>
          <a:xfrm flipH="1">
            <a:off x="10511865" y="-60207"/>
            <a:ext cx="340529" cy="957738"/>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当前区块链技术已经相对成熟，并在金融、供应链等领域得到广泛应用，为其在医疗领域的应用提供了技术基础。</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区块链技术成熟度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区块链的去中心化、不可篡改等特性，能够确保医疗数据的安全性和完整性，有效避免数据泄露和篡改风险。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数据安全性保障</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917" r="13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基于区块链的分布式账本技术，可以实现跨医疗机构的数据共享和协同，提高医疗服务的连续性和效率。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跨机构数据共享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降低医疗成本</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通过区块链技术优化医疗流程、降低管理成本，同时减少因数据不一致导致的重复检查和用药等浪费，从而降低整体医疗成本。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创新商业模式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区块链技术可以催生新的商业模式，如基于区块链的电子健康档案、药品溯源等，为医疗机构和患者提供更多增值服务。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提高资源利用效率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通过区块链实现医疗资源的透明化和智能化调度，可以提高资源的利用效率，缓解医疗资源紧张的问题。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经济可行性分析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随着区块链技术的不断发展和应用，相关法律法规也在逐步完善，为其在医疗领域的应用提供了法律保障。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法律法规逐步完善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在医疗领域应用区块链技术时，需要遵循相应的伦理规范，保护患者隐私和数据安全，目前相关伦理规范正在逐步建立。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伦理规范逐步建立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为确保区块链技术在医疗领域的合规应用，需要建立完善的合规性审查机制，对技术应用进行全面审查和监管。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合规性审查机制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法律与伦理可行性分析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随着区块链技术的普及和宣传，公众对区块链的认知度逐渐提高，为其在医疗领域的应用奠定了社会基础。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公众认知度提高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医疗行业对新兴技术的接受程度逐渐提高，越来越多的医疗机构开始尝试应用区块链技术优化医疗服务流程和管理模式。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医疗行业接受度提升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当前社会舆论环境对区块链技术的应用持积极态度，认为其能够为医疗行业带来创新和变革，提升医疗服务质量和效率。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社会舆论环境支持</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社会接受程度分析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https://d.book118.com/328117121065006036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2024-09-15T20:22:57.698</cp:lastPrinted>
  <dcterms:created xsi:type="dcterms:W3CDTF">2024-09-15T12:22:57Z</dcterms:created>
  <dcterms:modified xsi:type="dcterms:W3CDTF">2024-09-15T12:22:59Z</dcterms:modified>
</cp:coreProperties>
</file>