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TNFVBS+MS-UIGothic"/>
      <p:regular r:id="rId18"/>
    </p:embeddedFont>
    <p:embeddedFont>
      <p:font typeface="SMNTRW+TDAWBH+MicrosoftYaHei-Bold"/>
      <p:regular r:id="rId19"/>
    </p:embeddedFont>
    <p:embeddedFont>
      <p:font typeface="DRWLTV+MLEMFA+ArialMT"/>
      <p:regular r:id="rId20"/>
    </p:embeddedFont>
    <p:embeddedFont>
      <p:font typeface="ICILRF+VNGJCK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4EB63C-119C-41D0-92E9-28AF4B789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049C15-0279-48C6-BE09-D2B174D23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0E050D-3D44-4B9A-BB30-EB05F5BBC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9A8405-8DB4-42C0-A3E0-D10F8E71E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C005EE-F1B3-4F59-9E1A-8CC704AF8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79120F-9EAF-46F3-9267-8E7418148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4A2935-9712-41CA-AC18-4D5CFC5D1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1CB231-027A-4C1D-B5E6-35D176781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9C64F1-6455-4CC2-BCDB-23EA691C5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52118E-8C58-4E2E-BEF4-3AE147843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6EF070-187B-489E-9DDF-B0D029B06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12313000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847975" y="2735738"/>
            <a:ext cx="48006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颅脑损伤</a:t>
            </a:r>
            <a:r>
              <a:rPr sz="3600">
                <a:solidFill>
                  <a:srgbClr val="FFFFFF"/>
                </a:solidFill>
                <a:latin typeface="TNFVBS+MS-UIGothic"/>
                <a:cs typeface="TNFVBS+MS-UIGothic"/>
              </a:rPr>
              <a:t>的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3600">
                <a:solidFill>
                  <a:srgbClr val="FFFFFF"/>
                </a:solidFill>
                <a:latin typeface="TNFVBS+MS-UIGothic"/>
                <a:cs typeface="TNFVBS+MS-UIGothic"/>
              </a:rPr>
              <a:t>理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3600">
                <a:solidFill>
                  <a:srgbClr val="FFFFFF"/>
                </a:solidFill>
                <a:latin typeface="TNFVBS+MS-UIGothic"/>
                <a:cs typeface="TNFVBS+MS-UIGothic"/>
              </a:rPr>
              <a:t>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5934" y="3473773"/>
            <a:ext cx="3120472" cy="19246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2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FFFFFF"/>
                </a:solidFill>
                <a:latin typeface="SMNTRW+TDAWBH+MicrosoftYaHei-Bold"/>
                <a:cs typeface="SMNTRW+TDAWBH+MicrosoftYaHei-Bold"/>
              </a:rPr>
              <a:t>$number</a:t>
            </a:r>
          </a:p>
          <a:p>
            <a:pPr marL="656590" marR="0">
              <a:lnSpc>
                <a:spcPts val="4220"/>
              </a:lnSpc>
              <a:spcBef>
                <a:spcPts val="689"/>
              </a:spcBef>
              <a:spcAft>
                <a:spcPct val="0"/>
              </a:spcAft>
            </a:pPr>
            <a:r>
              <a:rPr sz="4050">
                <a:solidFill>
                  <a:srgbClr val="FFFFFF"/>
                </a:solidFill>
                <a:latin typeface="SMNTRW+TDAWBH+MicrosoftYaHei-Bold"/>
                <a:cs typeface="SMNTRW+TDAWBH+MicrosoftYaHei-Bold"/>
              </a:rPr>
              <a:t>{01}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444114" y="-42981"/>
            <a:ext cx="18097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59AE93"/>
                </a:solidFill>
                <a:latin typeface="TNFVBS+MS-UIGothic"/>
                <a:cs typeface="TNFVBS+MS-UIGothic"/>
              </a:rPr>
              <a:t>目</a:t>
            </a:r>
          </a:p>
        </p:txBody>
      </p:sp>
      <p:sp>
        <p:nvSpPr>
          <p:cNvPr id="6" name="object 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1224280" y="251225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DRWLTV+MLEMFA+ArialMT"/>
                <a:cs typeface="DRWLTV+MLEMFA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颅脑损伤</a:t>
            </a:r>
            <a:r>
              <a:rPr sz="2400">
                <a:solidFill>
                  <a:srgbClr val="000000"/>
                </a:solidFill>
                <a:latin typeface="TNFVBS+MS-UIGothic"/>
                <a:cs typeface="TNFVBS+MS-UIGothic"/>
              </a:rPr>
              <a:t>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24280" y="3071685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DRWLTV+MLEMFA+ArialMT"/>
                <a:cs typeface="DRWLTV+MLEMFA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颅脑损伤</a:t>
            </a:r>
            <a:r>
              <a:rPr sz="2400">
                <a:solidFill>
                  <a:srgbClr val="000000"/>
                </a:solidFill>
                <a:latin typeface="TNFVBS+MS-UIGothic"/>
                <a:cs typeface="TNFVBS+MS-UIGothic"/>
              </a:rPr>
              <a:t>的急救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0000"/>
                </a:solidFill>
                <a:latin typeface="TNFVBS+MS-UIGothic"/>
                <a:cs typeface="TNFVBS+MS-UIGothic"/>
              </a:rPr>
              <a:t>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9080" y="291728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FFFFFF"/>
                </a:solidFill>
                <a:latin typeface="SMNTRW+TDAWBH+MicrosoftYaHei-Bold"/>
                <a:cs typeface="SMNTRW+TDAWBH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82465" y="3171800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颅脑损伤</a:t>
            </a:r>
            <a:r>
              <a:rPr sz="4500">
                <a:solidFill>
                  <a:srgbClr val="59AE93"/>
                </a:solidFill>
                <a:latin typeface="TNFVBS+MS-UIGothic"/>
                <a:cs typeface="TNFVBS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TNFVBS+MS-UIGothic"/>
                <a:cs typeface="TNFVBS+MS-UIGothic"/>
              </a:rPr>
              <a:t>定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59AE93"/>
                </a:solidFill>
                <a:latin typeface="TNFVBS+MS-UIGothic"/>
                <a:cs typeface="TNFVBS+MS-UIGothic"/>
              </a:rPr>
              <a:t>与分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TNFVBS+MS-UIGothic"/>
                <a:cs typeface="TNFVBS+MS-UIGothic"/>
              </a:rPr>
              <a:t>定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颅脑损伤</a:t>
            </a:r>
            <a:r>
              <a:rPr sz="1350">
                <a:solidFill>
                  <a:srgbClr val="000000"/>
                </a:solidFill>
                <a:latin typeface="TNFVBS+MS-UIGothic"/>
                <a:cs typeface="TNFVBS+MS-UIGothic"/>
              </a:rPr>
              <a:t>是指外界暴力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对头</a:t>
            </a:r>
            <a:r>
              <a:rPr sz="1350">
                <a:solidFill>
                  <a:srgbClr val="000000"/>
                </a:solidFill>
                <a:latin typeface="TNFVBS+MS-UIGothic"/>
                <a:cs typeface="TNFVBS+MS-UIGothic"/>
              </a:rPr>
              <a:t>部造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NFVBS+MS-UIGothic"/>
                <a:cs typeface="TNFVBS+MS-UIGothic"/>
              </a:rPr>
              <a:t>成的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伤</a:t>
            </a:r>
            <a:r>
              <a:rPr sz="1350">
                <a:solidFill>
                  <a:srgbClr val="000000"/>
                </a:solidFill>
                <a:latin typeface="TNFVBS+MS-UIGothic"/>
                <a:cs typeface="TNFVBS+MS-UIGothic"/>
              </a:rPr>
              <a:t>害，可涉及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头</a:t>
            </a:r>
            <a:r>
              <a:rPr sz="1350">
                <a:solidFill>
                  <a:srgbClr val="000000"/>
                </a:solidFill>
                <a:latin typeface="TNFVBS+MS-UIGothic"/>
                <a:cs typeface="TNFVBS+MS-UIGothic"/>
              </a:rPr>
              <a:t>皮、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颅</a:t>
            </a:r>
            <a:r>
              <a:rPr sz="1350">
                <a:solidFill>
                  <a:srgbClr val="000000"/>
                </a:solidFill>
                <a:latin typeface="TNFVBS+MS-UIGothic"/>
                <a:cs typeface="TNFVBS+MS-UIGothic"/>
              </a:rPr>
              <a:t>骨、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脑实质</a:t>
            </a:r>
            <a:r>
              <a:rPr sz="1350">
                <a:solidFill>
                  <a:srgbClr val="000000"/>
                </a:solidFill>
                <a:latin typeface="TNFVBS+MS-UIGothic"/>
                <a:cs typeface="TNFVBS+MS-UIGothic"/>
              </a:rPr>
              <a:t>等多个部位。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TNFVBS+MS-UIGothic"/>
                <a:cs typeface="TNFVBS+MS-UIGothic"/>
              </a:rPr>
              <a:t>分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25040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NFVBS+MS-UIGothic"/>
                <a:cs typeface="TNFVBS+MS-UIGothic"/>
              </a:rPr>
              <a:t>根据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伤</a:t>
            </a:r>
            <a:r>
              <a:rPr sz="1350">
                <a:solidFill>
                  <a:srgbClr val="000000"/>
                </a:solidFill>
                <a:latin typeface="TNFVBS+MS-UIGothic"/>
                <a:cs typeface="TNFVBS+MS-UIGothic"/>
              </a:rPr>
              <a:t>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轻</a:t>
            </a:r>
            <a:r>
              <a:rPr sz="1350">
                <a:solidFill>
                  <a:srgbClr val="000000"/>
                </a:solidFill>
                <a:latin typeface="TNFVBS+MS-UIGothic"/>
                <a:cs typeface="TNFVBS+MS-UIGothic"/>
              </a:rPr>
              <a:t>重可分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为轻</a:t>
            </a:r>
            <a:r>
              <a:rPr sz="1350">
                <a:solidFill>
                  <a:srgbClr val="000000"/>
                </a:solidFill>
                <a:latin typeface="TNFVBS+MS-UIGothic"/>
                <a:cs typeface="TNFVBS+MS-UIGothic"/>
              </a:rPr>
              <a:t>度、中度、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NFVBS+MS-UIGothic"/>
                <a:cs typeface="TNFVBS+MS-UIGothic"/>
              </a:rPr>
              <a:t>重度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颅脑损伤</a:t>
            </a:r>
            <a:r>
              <a:rPr sz="1350">
                <a:solidFill>
                  <a:srgbClr val="000000"/>
                </a:solidFill>
                <a:latin typeface="TNFVBS+MS-UIGothic"/>
                <a:cs typeface="TNFVBS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TNFVBS+MS-UIGothic"/>
                <a:cs typeface="TNFVBS+MS-UIGothic"/>
              </a:rPr>
              <a:t>病因与病理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TNFVBS+MS-UIGothic"/>
                <a:cs typeface="TNFVBS+MS-UIGothic"/>
              </a:rPr>
              <a:t>病因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NFVBS+MS-UIGothic"/>
                <a:cs typeface="TNFVBS+MS-UIGothic"/>
              </a:rPr>
              <a:t>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000000"/>
                </a:solidFill>
                <a:latin typeface="TNFVBS+MS-UIGothic"/>
                <a:cs typeface="TNFVBS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颅脑损伤</a:t>
            </a:r>
            <a:r>
              <a:rPr sz="1350">
                <a:solidFill>
                  <a:srgbClr val="000000"/>
                </a:solidFill>
                <a:latin typeface="TNFVBS+MS-UIGothic"/>
                <a:cs typeface="TNFVBS+MS-UIGothic"/>
              </a:rPr>
              <a:t>病因包括交通事故、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NFVBS+MS-UIGothic"/>
                <a:cs typeface="TNFVBS+MS-UIGothic"/>
              </a:rPr>
              <a:t>跌倒、暴力打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击</a:t>
            </a:r>
            <a:r>
              <a:rPr sz="1350">
                <a:solidFill>
                  <a:srgbClr val="000000"/>
                </a:solidFill>
                <a:latin typeface="TNFVBS+MS-UIGothic"/>
                <a:cs typeface="TNFVBS+MS-UIGothic"/>
              </a:rPr>
              <a:t>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TNFVBS+MS-UIGothic"/>
                <a:cs typeface="TNFVBS+MS-UIGothic"/>
              </a:rPr>
              <a:t>病理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颅脑损伤</a:t>
            </a:r>
            <a:r>
              <a:rPr sz="1350">
                <a:solidFill>
                  <a:srgbClr val="FFFFFF"/>
                </a:solidFill>
                <a:latin typeface="TNFVBS+MS-UIGothic"/>
                <a:cs typeface="TNFVBS+MS-UIGothic"/>
              </a:rPr>
              <a:t>可能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TNFVBS+MS-UIGothic"/>
                <a:cs typeface="TNFVBS+MS-UIGothic"/>
              </a:rPr>
              <a:t>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脑组织</a:t>
            </a:r>
            <a:r>
              <a:rPr sz="1350">
                <a:solidFill>
                  <a:srgbClr val="FFFFFF"/>
                </a:solidFill>
                <a:latin typeface="TNFVBS+MS-UIGothic"/>
                <a:cs typeface="TNFVBS+MS-UIGothic"/>
              </a:rPr>
              <a:t>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肿</a:t>
            </a:r>
            <a:r>
              <a:rPr sz="1350">
                <a:solidFill>
                  <a:srgbClr val="FFFFFF"/>
                </a:solidFill>
                <a:latin typeface="TNFVBS+MS-UIGothic"/>
                <a:cs typeface="TNFVBS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颅</a:t>
            </a:r>
            <a:r>
              <a:rPr sz="1350">
                <a:solidFill>
                  <a:srgbClr val="FFFFFF"/>
                </a:solidFill>
                <a:latin typeface="TNFVBS+MS-UIGothic"/>
                <a:cs typeface="TNFVBS+MS-UIGothic"/>
              </a:rPr>
              <a:t>内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NFVBS+MS-UIGothic"/>
                <a:cs typeface="TNFVBS+MS-UIGothic"/>
              </a:rPr>
              <a:t>出血、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FFFFFF"/>
                </a:solidFill>
                <a:latin typeface="TNFVBS+MS-UIGothic"/>
                <a:cs typeface="TNFVBS+MS-UIGothic"/>
              </a:rPr>
              <a:t>疝等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FFFFFF"/>
                </a:solidFill>
                <a:latin typeface="TNFVBS+MS-UIGothic"/>
                <a:cs typeface="TNFVBS+MS-UIGothic"/>
              </a:rPr>
              <a:t>重并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TNFVBS+MS-UIGothic"/>
                <a:cs typeface="TNFVBS+MS-UIGothic"/>
              </a:rPr>
              <a:t>症，影响中枢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NFVBS+MS-UIGothic"/>
                <a:cs typeface="TNFVBS+MS-UIGothic"/>
              </a:rPr>
              <a:t>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FFFFFF"/>
                </a:solidFill>
                <a:latin typeface="TNFVBS+MS-UIGothic"/>
                <a:cs typeface="TNFVBS+MS-UIGothic"/>
              </a:rPr>
              <a:t>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TNFVBS+MS-UIGothic"/>
                <a:cs typeface="TNFVBS+MS-UIGothic"/>
              </a:rPr>
              <a:t>功能。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临</a:t>
            </a:r>
            <a:r>
              <a:rPr sz="3000">
                <a:solidFill>
                  <a:srgbClr val="59AE93"/>
                </a:solidFill>
                <a:latin typeface="TNFVBS+MS-UIGothic"/>
                <a:cs typeface="TNFVBS+MS-UIGothic"/>
              </a:rPr>
              <a:t>床表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59AE93"/>
                </a:solidFill>
                <a:latin typeface="TNFVBS+MS-UIGothic"/>
                <a:cs typeface="TNFVBS+MS-UIGothic"/>
              </a:rPr>
              <a:t>与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59AE93"/>
                </a:solidFill>
                <a:latin typeface="TNFVBS+MS-UIGothic"/>
                <a:cs typeface="TNFVBS+MS-UIGothic"/>
              </a:rPr>
              <a:t>断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临</a:t>
            </a:r>
            <a:r>
              <a:rPr sz="2300" spc="25">
                <a:solidFill>
                  <a:srgbClr val="59AE93"/>
                </a:solidFill>
                <a:latin typeface="TNFVBS+MS-UIGothic"/>
                <a:cs typeface="TNFVBS+MS-UIGothic"/>
              </a:rPr>
              <a:t>床表</a:t>
            </a:r>
            <a:r>
              <a:rPr sz="2300">
                <a:solidFill>
                  <a:srgbClr val="59AE93"/>
                </a:solidFill>
                <a:latin typeface="SimSun"/>
                <a:cs typeface="SimSun"/>
              </a:rPr>
              <a:t>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006976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颅脑损伤</a:t>
            </a:r>
            <a:r>
              <a:rPr sz="1500">
                <a:solidFill>
                  <a:srgbClr val="000000"/>
                </a:solidFill>
                <a:latin typeface="TNFVBS+MS-UIGothic"/>
                <a:cs typeface="TNFVBS+MS-UIGothic"/>
              </a:rPr>
              <a:t>患者可能出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TNFVBS+MS-UIGothic"/>
                <a:cs typeface="TNFVBS+MS-UIGothic"/>
              </a:rPr>
              <a:t>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TNFVBS+MS-UIGothic"/>
                <a:cs typeface="TNFVBS+MS-UIGothic"/>
              </a:rPr>
              <a:t>障碍、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头</a:t>
            </a:r>
            <a:r>
              <a:rPr sz="1500">
                <a:solidFill>
                  <a:srgbClr val="000000"/>
                </a:solidFill>
                <a:latin typeface="TNFVBS+MS-UIGothic"/>
                <a:cs typeface="TNFVBS+MS-UIGothic"/>
              </a:rPr>
              <a:t>痛、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恶</a:t>
            </a:r>
            <a:r>
              <a:rPr sz="1500">
                <a:solidFill>
                  <a:srgbClr val="000000"/>
                </a:solidFill>
                <a:latin typeface="TNFVBS+MS-UIGothic"/>
                <a:cs typeface="TNFVBS+MS-UIGothic"/>
              </a:rPr>
              <a:t>心、呕吐、偏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瘫</a:t>
            </a:r>
            <a:r>
              <a:rPr sz="1500">
                <a:solidFill>
                  <a:srgbClr val="000000"/>
                </a:solidFill>
                <a:latin typeface="TNFVBS+MS-UIGothic"/>
                <a:cs typeface="TNFVBS+MS-UIGothic"/>
              </a:rPr>
              <a:t>、失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TNFVBS+MS-UIGothic"/>
                <a:cs typeface="TNFVBS+MS-UIGothic"/>
              </a:rPr>
              <a:t>、抽搐等症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87730" y="2660388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NFVBS+MS-UIGothic"/>
                <a:cs typeface="TNFVBS+MS-UIGothic"/>
              </a:rPr>
              <a:t>状。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诊</a:t>
            </a:r>
            <a:r>
              <a:rPr sz="2300">
                <a:solidFill>
                  <a:srgbClr val="59AE93"/>
                </a:solidFill>
                <a:latin typeface="TNFVBS+MS-UIGothic"/>
                <a:cs typeface="TNFVBS+MS-UIGothic"/>
              </a:rPr>
              <a:t>断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13435" y="4870188"/>
            <a:ext cx="7483208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NFVBS+MS-UIGothic"/>
                <a:cs typeface="TNFVBS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过详细询问</a:t>
            </a:r>
            <a:r>
              <a:rPr sz="1500">
                <a:solidFill>
                  <a:srgbClr val="000000"/>
                </a:solidFill>
                <a:latin typeface="TNFVBS+MS-UIGothic"/>
                <a:cs typeface="TNFVBS+MS-UIGothic"/>
              </a:rPr>
              <a:t>病史、体格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00000"/>
                </a:solidFill>
                <a:latin typeface="TNFVBS+MS-UIGothic"/>
                <a:cs typeface="TNFVBS+MS-UIGothic"/>
              </a:rPr>
              <a:t>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头颅</a:t>
            </a:r>
            <a:r>
              <a:rPr sz="1500">
                <a:solidFill>
                  <a:srgbClr val="000000"/>
                </a:solidFill>
                <a:latin typeface="TNFVBS+MS-UIGothic"/>
                <a:cs typeface="TNFVBS+MS-UIGothic"/>
              </a:rPr>
              <a:t>影像学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00000"/>
                </a:solidFill>
                <a:latin typeface="TNFVBS+MS-UIGothic"/>
                <a:cs typeface="TNFVBS+MS-UIGothic"/>
              </a:rPr>
              <a:t>（如</a:t>
            </a:r>
            <a:r>
              <a:rPr sz="1500">
                <a:solidFill>
                  <a:srgbClr val="000000"/>
                </a:solidFill>
                <a:latin typeface="ICILRF+VNGJCK+MicrosoftYaHei"/>
                <a:cs typeface="ICILRF+VNGJCK+MicrosoftYaHei"/>
              </a:rPr>
              <a:t>CT</a:t>
            </a:r>
            <a:r>
              <a:rPr sz="1500">
                <a:solidFill>
                  <a:srgbClr val="000000"/>
                </a:solidFill>
                <a:latin typeface="TNFVBS+MS-UIGothic"/>
                <a:cs typeface="TNFVBS+MS-UIGothic"/>
              </a:rPr>
              <a:t>、</a:t>
            </a:r>
            <a:r>
              <a:rPr sz="1500">
                <a:solidFill>
                  <a:srgbClr val="000000"/>
                </a:solidFill>
                <a:latin typeface="ICILRF+VNGJCK+MicrosoftYaHei"/>
                <a:cs typeface="ICILRF+VNGJCK+MicrosoftYaHei"/>
              </a:rPr>
              <a:t>MRI</a:t>
            </a:r>
            <a:r>
              <a:rPr sz="1500">
                <a:solidFill>
                  <a:srgbClr val="000000"/>
                </a:solidFill>
                <a:latin typeface="TNFVBS+MS-UIGothic"/>
                <a:cs typeface="TNFVBS+MS-UIGothic"/>
              </a:rPr>
              <a:t>）可帮助明确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000000"/>
                </a:solidFill>
                <a:latin typeface="TNFVBS+MS-UIGothic"/>
                <a:cs typeface="TNFVBS+MS-UIGothic"/>
              </a:rPr>
              <a:t>断。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9080" y="291728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FFFFFF"/>
                </a:solidFill>
                <a:latin typeface="SMNTRW+TDAWBH+MicrosoftYaHei-Bold"/>
                <a:cs typeface="SMNTRW+TDAWBH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82465" y="3197200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颅脑损伤</a:t>
            </a:r>
            <a:r>
              <a:rPr sz="4500">
                <a:solidFill>
                  <a:srgbClr val="59AE93"/>
                </a:solidFill>
                <a:latin typeface="TNFVBS+MS-UIGothic"/>
                <a:cs typeface="TNFVBS+MS-UIGothic"/>
              </a:rPr>
              <a:t>的急救</a:t>
            </a: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护</a:t>
            </a:r>
            <a:r>
              <a:rPr sz="4500">
                <a:solidFill>
                  <a:srgbClr val="59AE93"/>
                </a:solidFill>
                <a:latin typeface="TNFVBS+MS-UIGothic"/>
                <a:cs typeface="TNFVBS+MS-UIGothic"/>
              </a:rPr>
              <a:t>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现场</a:t>
            </a:r>
            <a:r>
              <a:rPr sz="3000">
                <a:solidFill>
                  <a:srgbClr val="59AE93"/>
                </a:solidFill>
                <a:latin typeface="TNFVBS+MS-UIGothic"/>
                <a:cs typeface="TNFVBS+MS-UIGothic"/>
              </a:rPr>
              <a:t>急救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640830" y="1370326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TNFVBS+MS-UIGothic"/>
                <a:cs typeface="TNFVBS+MS-UIGothic"/>
              </a:rPr>
              <a:t>保持呼吸道通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畅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640830" y="1723243"/>
            <a:ext cx="4993883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NFVBS+MS-UIGothic"/>
                <a:cs typeface="TNFVBS+MS-UIGothic"/>
              </a:rPr>
              <a:t>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TNFVBS+MS-UIGothic"/>
                <a:cs typeface="TNFVBS+MS-UIGothic"/>
              </a:rPr>
              <a:t>清理呼吸道异物，确保呼吸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畅</a:t>
            </a:r>
            <a:r>
              <a:rPr sz="1350">
                <a:solidFill>
                  <a:srgbClr val="000000"/>
                </a:solidFill>
                <a:latin typeface="TNFVBS+MS-UIGothic"/>
                <a:cs typeface="TNFVBS+MS-UIGothic"/>
              </a:rPr>
              <a:t>通，必要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时进</a:t>
            </a:r>
            <a:r>
              <a:rPr sz="1350">
                <a:solidFill>
                  <a:srgbClr val="000000"/>
                </a:solidFill>
                <a:latin typeface="TNFVBS+MS-UIGothic"/>
                <a:cs typeface="TNFVBS+MS-UIGothic"/>
              </a:rPr>
              <a:t>行气管插管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NFVBS+MS-UIGothic"/>
                <a:cs typeface="TNFVBS+MS-UIGothic"/>
              </a:rPr>
              <a:t>或使用呼吸机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辅</a:t>
            </a:r>
            <a:r>
              <a:rPr sz="1350">
                <a:solidFill>
                  <a:srgbClr val="000000"/>
                </a:solidFill>
                <a:latin typeface="TNFVBS+MS-UIGothic"/>
                <a:cs typeface="TNFVBS+MS-UIGothic"/>
              </a:rPr>
              <a:t>助呼吸。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70025" y="2256329"/>
            <a:ext cx="430113" cy="5165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MNTRW+TDAWBH+MicrosoftYaHei-Bold"/>
                <a:cs typeface="SMNTRW+TDAWBH+MicrosoftYaHei-Bold"/>
              </a:rPr>
              <a:t>1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640830" y="315467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TNFVBS+MS-UIGothic"/>
                <a:cs typeface="TNFVBS+MS-UIGothic"/>
              </a:rPr>
              <a:t>控制出血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54245" y="3429174"/>
            <a:ext cx="430113" cy="5165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MNTRW+TDAWBH+MicrosoftYaHei-Bold"/>
                <a:cs typeface="SMNTRW+TDAWBH+MicrosoftYaHei-Bold"/>
              </a:rPr>
              <a:t>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640830" y="3495528"/>
            <a:ext cx="499388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TNFVBS+MS-UIGothic"/>
                <a:cs typeface="TNFVBS+MS-UIGothic"/>
              </a:rPr>
              <a:t>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头</a:t>
            </a:r>
            <a:r>
              <a:rPr sz="1350">
                <a:solidFill>
                  <a:srgbClr val="000000"/>
                </a:solidFill>
                <a:latin typeface="TNFVBS+MS-UIGothic"/>
                <a:cs typeface="TNFVBS+MS-UIGothic"/>
              </a:rPr>
              <a:t>皮裂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伤</a:t>
            </a:r>
            <a:r>
              <a:rPr sz="1350">
                <a:solidFill>
                  <a:srgbClr val="000000"/>
                </a:solidFill>
                <a:latin typeface="TNFVBS+MS-UIGothic"/>
                <a:cs typeface="TNFVBS+MS-UIGothic"/>
              </a:rPr>
              <a:t>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颅</a:t>
            </a:r>
            <a:r>
              <a:rPr sz="1350">
                <a:solidFill>
                  <a:srgbClr val="000000"/>
                </a:solidFill>
                <a:latin typeface="TNFVBS+MS-UIGothic"/>
                <a:cs typeface="TNFVBS+MS-UIGothic"/>
              </a:rPr>
              <a:t>内出血，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TNFVBS+MS-UIGothic"/>
                <a:cs typeface="TNFVBS+MS-UIGothic"/>
              </a:rPr>
              <a:t>迅速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TNFVBS+MS-UIGothic"/>
                <a:cs typeface="TNFVBS+MS-UIGothic"/>
              </a:rPr>
              <a:t>迫止血，并尽快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000000"/>
                </a:solidFill>
                <a:latin typeface="TNFVBS+MS-UIGothic"/>
                <a:cs typeface="TNFVBS+MS-UIGothic"/>
              </a:rPr>
              <a:t>送至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640830" y="3804138"/>
            <a:ext cx="7139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NFVBS+MS-UIGothic"/>
                <a:cs typeface="TNFVBS+MS-UIGothic"/>
              </a:rPr>
              <a:t>医院。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1925320" y="4578524"/>
            <a:ext cx="430113" cy="5165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MNTRW+TDAWBH+MicrosoftYaHei-Bold"/>
                <a:cs typeface="SMNTRW+TDAWBH+MicrosoftYaHei-Bold"/>
              </a:rPr>
              <a:t>3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640830" y="4926960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维</a:t>
            </a:r>
            <a:r>
              <a:rPr sz="1550" spc="25">
                <a:solidFill>
                  <a:srgbClr val="59AE93"/>
                </a:solidFill>
                <a:latin typeface="TNFVBS+MS-UIGothic"/>
                <a:cs typeface="TNFVBS+MS-UIGothic"/>
              </a:rPr>
              <a:t>持生命体征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稳</a:t>
            </a:r>
            <a:r>
              <a:rPr sz="1550">
                <a:solidFill>
                  <a:srgbClr val="59AE93"/>
                </a:solidFill>
                <a:latin typeface="TNFVBS+MS-UIGothic"/>
                <a:cs typeface="TNFVBS+MS-UIGothic"/>
              </a:rPr>
              <a:t>定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6640830" y="5277973"/>
            <a:ext cx="486141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NFVBS+MS-UIGothic"/>
                <a:cs typeface="TNFVBS+MS-UIGothic"/>
              </a:rPr>
              <a:t>密切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监测</a:t>
            </a:r>
            <a:r>
              <a:rPr sz="1350">
                <a:solidFill>
                  <a:srgbClr val="000000"/>
                </a:solidFill>
                <a:latin typeface="TNFVBS+MS-UIGothic"/>
                <a:cs typeface="TNFVBS+MS-UIGothic"/>
              </a:rPr>
              <a:t>患者生命体征，包括血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TNFVBS+MS-UIGothic"/>
                <a:cs typeface="TNFVBS+MS-UIGothic"/>
              </a:rPr>
              <a:t>、心率、呼吸等，确保循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TNFVBS+MS-UIGothic"/>
                <a:cs typeface="TNFVBS+MS-UIGothic"/>
              </a:rPr>
              <a:t>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统稳</a:t>
            </a:r>
            <a:r>
              <a:rPr sz="1350">
                <a:solidFill>
                  <a:srgbClr val="000000"/>
                </a:solidFill>
                <a:latin typeface="TNFVBS+MS-UIGothic"/>
                <a:cs typeface="TNFVBS+MS-UIGothic"/>
              </a:rPr>
              <a:t>定。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转</a:t>
            </a:r>
            <a:r>
              <a:rPr sz="3000">
                <a:solidFill>
                  <a:srgbClr val="59AE93"/>
                </a:solidFill>
                <a:latin typeface="TNFVBS+MS-UIGothic"/>
                <a:cs typeface="TNFVBS+MS-UIGothic"/>
              </a:rPr>
              <a:t>运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59AE93"/>
                </a:solidFill>
                <a:latin typeface="TNFVBS+MS-UIGothic"/>
                <a:cs typeface="TNFVBS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5065" y="180720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TNFVBS+MS-UIGothic"/>
                <a:cs typeface="TNFVBS+MS-UIGothic"/>
              </a:rPr>
              <a:t>平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稳</a:t>
            </a:r>
            <a:r>
              <a:rPr sz="1550" spc="25">
                <a:solidFill>
                  <a:srgbClr val="59AE93"/>
                </a:solidFill>
                <a:latin typeface="TNFVBS+MS-UIGothic"/>
                <a:cs typeface="TNFVBS+MS-UIGothic"/>
              </a:rPr>
              <a:t>搬运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82795" y="2379198"/>
            <a:ext cx="604441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202"/>
                </a:solidFill>
                <a:latin typeface="TNFVBS+MS-UIGothic"/>
                <a:cs typeface="TNFVBS+MS-UIGothic"/>
              </a:rPr>
              <a:t>在搬运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20202"/>
                </a:solidFill>
                <a:latin typeface="TNFVBS+MS-UIGothic"/>
                <a:cs typeface="TNFVBS+MS-UIGothic"/>
              </a:rPr>
              <a:t>程中，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20202"/>
                </a:solidFill>
                <a:latin typeface="TNFVBS+MS-UIGothic"/>
                <a:cs typeface="TNFVBS+MS-UIGothic"/>
              </a:rPr>
              <a:t>保持患者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头</a:t>
            </a:r>
            <a:r>
              <a:rPr sz="1350">
                <a:solidFill>
                  <a:srgbClr val="020202"/>
                </a:solidFill>
                <a:latin typeface="TNFVBS+MS-UIGothic"/>
                <a:cs typeface="TNFVBS+MS-UIGothic"/>
              </a:rPr>
              <a:t>部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20202"/>
                </a:solidFill>
                <a:latin typeface="TNFVBS+MS-UIGothic"/>
                <a:cs typeface="TNFVBS+MS-UIGothic"/>
              </a:rPr>
              <a:t>定，避免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剧</a:t>
            </a:r>
            <a:r>
              <a:rPr sz="1350">
                <a:solidFill>
                  <a:srgbClr val="020202"/>
                </a:solidFill>
                <a:latin typeface="TNFVBS+MS-UIGothic"/>
                <a:cs typeface="TNFVBS+MS-UIGothic"/>
              </a:rPr>
              <a:t>烈晃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20202"/>
                </a:solidFill>
                <a:latin typeface="TNFVBS+MS-UIGothic"/>
                <a:cs typeface="TNFVBS+MS-UIGothic"/>
              </a:rPr>
              <a:t>，以免加重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脑损伤</a:t>
            </a:r>
            <a:r>
              <a:rPr sz="1350">
                <a:solidFill>
                  <a:srgbClr val="020202"/>
                </a:solidFill>
                <a:latin typeface="TNFVBS+MS-UIGothic"/>
                <a:cs typeface="TNFVBS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695065" y="327088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监测</a:t>
            </a:r>
            <a:r>
              <a:rPr sz="1550" spc="25">
                <a:solidFill>
                  <a:srgbClr val="59AE93"/>
                </a:solidFill>
                <a:latin typeface="TNFVBS+MS-UIGothic"/>
                <a:cs typeface="TNFVBS+MS-UIGothic"/>
              </a:rPr>
              <a:t>病情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变</a:t>
            </a:r>
            <a:r>
              <a:rPr sz="1550">
                <a:solidFill>
                  <a:srgbClr val="59AE93"/>
                </a:solidFill>
                <a:latin typeface="TNFVBS+MS-UIGothic"/>
                <a:cs typeface="TNFVBS+MS-UIGothic"/>
              </a:rPr>
              <a:t>化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239895" y="3880338"/>
            <a:ext cx="689932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202"/>
                </a:solidFill>
                <a:latin typeface="TNFVBS+MS-UIGothic"/>
                <a:cs typeface="TNFVBS+MS-UIGothic"/>
              </a:rPr>
              <a:t>在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020202"/>
                </a:solidFill>
                <a:latin typeface="TNFVBS+MS-UIGothic"/>
                <a:cs typeface="TNFVBS+MS-UIGothic"/>
              </a:rPr>
              <a:t>运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20202"/>
                </a:solidFill>
                <a:latin typeface="TNFVBS+MS-UIGothic"/>
                <a:cs typeface="TNFVBS+MS-UIGothic"/>
              </a:rPr>
              <a:t>程中，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20202"/>
                </a:solidFill>
                <a:latin typeface="TNFVBS+MS-UIGothic"/>
                <a:cs typeface="TNFVBS+MS-UIGothic"/>
              </a:rPr>
              <a:t>持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续监测</a:t>
            </a:r>
            <a:r>
              <a:rPr sz="1350">
                <a:solidFill>
                  <a:srgbClr val="020202"/>
                </a:solidFill>
                <a:latin typeface="TNFVBS+MS-UIGothic"/>
                <a:cs typeface="TNFVBS+MS-UIGothic"/>
              </a:rPr>
              <a:t>患者生命体征和意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20202"/>
                </a:solidFill>
                <a:latin typeface="TNFVBS+MS-UIGothic"/>
                <a:cs typeface="TNFVBS+MS-UIGothic"/>
              </a:rPr>
              <a:t>状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20202"/>
                </a:solidFill>
                <a:latin typeface="TNFVBS+MS-UIGothic"/>
                <a:cs typeface="TNFVBS+MS-UIGothic"/>
              </a:rPr>
              <a:t>，及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时发现</a:t>
            </a:r>
            <a:r>
              <a:rPr sz="1350">
                <a:solidFill>
                  <a:srgbClr val="020202"/>
                </a:solidFill>
                <a:latin typeface="TNFVBS+MS-UIGothic"/>
                <a:cs typeface="TNFVBS+MS-UIGothic"/>
              </a:rPr>
              <a:t>并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20202"/>
                </a:solidFill>
                <a:latin typeface="TNFVBS+MS-UIGothic"/>
                <a:cs typeface="TNFVBS+MS-UIGothic"/>
              </a:rPr>
              <a:t>理病情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20202"/>
                </a:solidFill>
                <a:latin typeface="TNFVBS+MS-UIGothic"/>
                <a:cs typeface="TNFVBS+MS-UIGothic"/>
              </a:rPr>
              <a:t>化。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695065" y="473265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TNFVBS+MS-UIGothic"/>
                <a:cs typeface="TNFVBS+MS-UIGothic"/>
              </a:rPr>
              <a:t>做好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记录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68520" y="5348458"/>
            <a:ext cx="597972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详细记录</a:t>
            </a:r>
            <a:r>
              <a:rPr sz="1350">
                <a:solidFill>
                  <a:srgbClr val="020202"/>
                </a:solidFill>
                <a:latin typeface="TNFVBS+MS-UIGothic"/>
                <a:cs typeface="TNFVBS+MS-UIGothic"/>
              </a:rPr>
              <a:t>患者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020202"/>
                </a:solidFill>
                <a:latin typeface="TNFVBS+MS-UIGothic"/>
                <a:cs typeface="TNFVBS+MS-UIGothic"/>
              </a:rPr>
              <a:t>运前的病情状况、急救措施及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020202"/>
                </a:solidFill>
                <a:latin typeface="TNFVBS+MS-UIGothic"/>
                <a:cs typeface="TNFVBS+MS-UIGothic"/>
              </a:rPr>
              <a:t>运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20202"/>
                </a:solidFill>
                <a:latin typeface="TNFVBS+MS-UIGothic"/>
                <a:cs typeface="TNFVBS+MS-UIGothic"/>
              </a:rPr>
              <a:t>程中的病情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20202"/>
                </a:solidFill>
                <a:latin typeface="TNFVBS+MS-UIGothic"/>
                <a:cs typeface="TNFVBS+MS-UIGothic"/>
              </a:rPr>
              <a:t>化。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TNFVBS+MS-UIGothic"/>
                <a:cs typeface="TNFVBS+MS-UIGothic"/>
              </a:rPr>
              <a:t>院内急救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59AE93"/>
                </a:solidFill>
                <a:latin typeface="TNFVBS+MS-UIGothic"/>
                <a:cs typeface="TNFVBS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MNTRW+TDAWBH+MicrosoftYaHei-Bold"/>
                <a:cs typeface="SMNTRW+TDAWBH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MNTRW+TDAWBH+MicrosoftYaHei-Bold"/>
                <a:cs typeface="SMNTRW+TDAWBH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MNTRW+TDAWBH+MicrosoftYaHei-Bold"/>
                <a:cs typeface="SMNTRW+TDAWBH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59AE93"/>
                </a:solidFill>
                <a:latin typeface="TNFVBS+MS-UIGothic"/>
                <a:cs typeface="TNFVBS+MS-UIGothic"/>
              </a:rPr>
              <a:t>快速</a:t>
            </a:r>
            <a:r>
              <a:rPr sz="2000" spc="25">
                <a:solidFill>
                  <a:srgbClr val="59AE93"/>
                </a:solidFill>
                <a:latin typeface="SimSun"/>
                <a:cs typeface="SimSun"/>
              </a:rPr>
              <a:t>评</a:t>
            </a:r>
            <a:r>
              <a:rPr sz="2000">
                <a:solidFill>
                  <a:srgbClr val="59AE93"/>
                </a:solidFill>
                <a:latin typeface="TNFVBS+MS-UIGothic"/>
                <a:cs typeface="TNFVBS+MS-UIGothic"/>
              </a:rPr>
              <a:t>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SimSun"/>
                <a:cs typeface="SimSun"/>
              </a:rPr>
              <a:t>维</a:t>
            </a:r>
            <a:r>
              <a:rPr sz="2000" spc="25">
                <a:solidFill>
                  <a:srgbClr val="59AE93"/>
                </a:solidFill>
                <a:latin typeface="TNFVBS+MS-UIGothic"/>
                <a:cs typeface="TNFVBS+MS-UIGothic"/>
              </a:rPr>
              <a:t>持水</a:t>
            </a:r>
            <a:r>
              <a:rPr sz="2000" spc="23">
                <a:solidFill>
                  <a:srgbClr val="59AE93"/>
                </a:solidFill>
                <a:latin typeface="SimSun"/>
                <a:cs typeface="SimSun"/>
              </a:rPr>
              <a:t>电</a:t>
            </a:r>
            <a:r>
              <a:rPr sz="2000" spc="25">
                <a:solidFill>
                  <a:srgbClr val="59AE93"/>
                </a:solidFill>
                <a:latin typeface="TNFVBS+MS-UIGothic"/>
                <a:cs typeface="TNFVBS+MS-UIGothic"/>
              </a:rPr>
              <a:t>解</a:t>
            </a:r>
            <a:r>
              <a:rPr sz="2000" spc="23">
                <a:solidFill>
                  <a:srgbClr val="59AE93"/>
                </a:solidFill>
                <a:latin typeface="SimSun"/>
                <a:cs typeface="SimSun"/>
              </a:rPr>
              <a:t>质</a:t>
            </a:r>
            <a:r>
              <a:rPr sz="2000" spc="23">
                <a:solidFill>
                  <a:srgbClr val="59AE93"/>
                </a:solidFill>
                <a:latin typeface="TNFVBS+MS-UIGothic"/>
                <a:cs typeface="TNFVBS+MS-UIGothic"/>
              </a:rPr>
              <a:t>平衡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SimSun"/>
                <a:cs typeface="SimSun"/>
              </a:rPr>
              <a:t>预</a:t>
            </a:r>
            <a:r>
              <a:rPr sz="2000" spc="25">
                <a:solidFill>
                  <a:srgbClr val="59AE93"/>
                </a:solidFill>
                <a:latin typeface="TNFVBS+MS-UIGothic"/>
                <a:cs typeface="TNFVBS+MS-UIGothic"/>
              </a:rPr>
              <a:t>防并</a:t>
            </a:r>
            <a:r>
              <a:rPr sz="2000" spc="23">
                <a:solidFill>
                  <a:srgbClr val="59AE93"/>
                </a:solidFill>
                <a:latin typeface="SimSun"/>
                <a:cs typeface="SimSun"/>
              </a:rPr>
              <a:t>发</a:t>
            </a:r>
            <a:r>
              <a:rPr sz="2000">
                <a:solidFill>
                  <a:srgbClr val="59AE93"/>
                </a:solidFill>
                <a:latin typeface="TNFVBS+MS-UIGothic"/>
                <a:cs typeface="TNFVBS+MS-UIGothic"/>
              </a:rPr>
              <a:t>症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TNFVBS+MS-UIGothic"/>
                <a:cs typeface="TNFVBS+MS-UIGothic"/>
              </a:rPr>
              <a:t>患者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TNFVBS+MS-UIGothic"/>
                <a:cs typeface="TNFVBS+MS-UIGothic"/>
              </a:rPr>
              <a:t>行快速全面的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NFVBS+MS-UIGothic"/>
                <a:cs typeface="TNFVBS+MS-UIGothic"/>
              </a:rPr>
              <a:t>估，了解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000000"/>
                </a:solidFill>
                <a:latin typeface="TNFVBS+MS-UIGothic"/>
                <a:cs typeface="TNFVBS+MS-UIGothic"/>
              </a:rPr>
              <a:t>情和意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TNFVBS+MS-UIGothic"/>
                <a:cs typeface="TNFVBS+MS-UIGothic"/>
              </a:rPr>
              <a:t>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TNFVBS+MS-UIGothic"/>
                <a:cs typeface="TNFVBS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NFVBS+MS-UIGothic"/>
                <a:cs typeface="TNFVBS+MS-UIGothic"/>
              </a:rPr>
              <a:t>以便制定相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TNFVBS+MS-UIGothic"/>
                <a:cs typeface="TNFVBS+MS-UIGothic"/>
              </a:rPr>
              <a:t>的治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TNFVBS+MS-UIGothic"/>
                <a:cs typeface="TNFVBS+MS-UIGothic"/>
              </a:rPr>
              <a:t>方案。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81708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NFVBS+MS-UIGothic"/>
                <a:cs typeface="TNFVBS+MS-UIGothic"/>
              </a:rPr>
              <a:t>根据患者情况，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补</a:t>
            </a:r>
            <a:r>
              <a:rPr sz="1500">
                <a:solidFill>
                  <a:srgbClr val="000000"/>
                </a:solidFill>
                <a:latin typeface="TNFVBS+MS-UIGothic"/>
                <a:cs typeface="TNFVBS+MS-UIGothic"/>
              </a:rPr>
              <a:t>充水和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TNFVBS+MS-UIGothic"/>
                <a:cs typeface="TNFVBS+MS-UIGothic"/>
              </a:rPr>
              <a:t>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TNFVBS+MS-UIGothic"/>
                <a:cs typeface="TNFVBS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TNFVBS+MS-UIGothic"/>
                <a:cs typeface="TNFVBS+MS-UIGothic"/>
              </a:rPr>
              <a:t>持内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TNFVBS+MS-UIGothic"/>
                <a:cs typeface="TNFVBS+MS-UIGothic"/>
              </a:rPr>
              <a:t>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0000"/>
                </a:solidFill>
                <a:latin typeface="TNFVBS+MS-UIGothic"/>
                <a:cs typeface="TNFVBS+MS-UIGothic"/>
              </a:rPr>
              <a:t>定。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NFVBS+MS-UIGothic"/>
                <a:cs typeface="TNFVBS+MS-UIGothic"/>
              </a:rPr>
              <a:t>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TNFVBS+MS-UIGothic"/>
                <a:cs typeface="TNFVBS+MS-UIGothic"/>
              </a:rPr>
              <a:t>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础护</a:t>
            </a:r>
            <a:r>
              <a:rPr sz="1500">
                <a:solidFill>
                  <a:srgbClr val="000000"/>
                </a:solidFill>
                <a:latin typeface="TNFVBS+MS-UIGothic"/>
                <a:cs typeface="TNFVBS+MS-UIGothic"/>
              </a:rPr>
              <a:t>理，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TNFVBS+MS-UIGothic"/>
                <a:cs typeface="TNFVBS+MS-UIGothic"/>
              </a:rPr>
              <a:t>防肺部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NFVBS+MS-UIGothic"/>
                <a:cs typeface="TNFVBS+MS-UIGothic"/>
              </a:rPr>
              <a:t>感染、褥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疮</a:t>
            </a:r>
            <a:r>
              <a:rPr sz="1500">
                <a:solidFill>
                  <a:srgbClr val="000000"/>
                </a:solidFill>
                <a:latin typeface="TNFVBS+MS-UIGothic"/>
                <a:cs typeface="TNFVBS+MS-UIGothic"/>
              </a:rPr>
              <a:t>等并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TNFVBS+MS-UIGothic"/>
                <a:cs typeface="TNFVBS+MS-UIGothic"/>
              </a:rPr>
              <a:t>症的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NFVBS+MS-UIGothic"/>
                <a:cs typeface="TNFVBS+MS-UIGothic"/>
              </a:rPr>
              <a:t>生。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9080" y="291728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FFFFFF"/>
                </a:solidFill>
                <a:latin typeface="SMNTRW+TDAWBH+MicrosoftYaHei-Bold"/>
                <a:cs typeface="SMNTRW+TDAWBH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82465" y="3171800"/>
            <a:ext cx="6572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颅脑损伤</a:t>
            </a:r>
            <a:r>
              <a:rPr sz="4500">
                <a:solidFill>
                  <a:srgbClr val="59AE93"/>
                </a:solidFill>
                <a:latin typeface="TNFVBS+MS-UIGothic"/>
                <a:cs typeface="TNFVBS+MS-UIGothic"/>
              </a:rPr>
              <a:t>的并</a:t>
            </a: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发</a:t>
            </a:r>
            <a:r>
              <a:rPr sz="4500">
                <a:solidFill>
                  <a:srgbClr val="59AE93"/>
                </a:solidFill>
                <a:latin typeface="TNFVBS+MS-UIGothic"/>
                <a:cs typeface="TNFVBS+MS-UIGothic"/>
              </a:rPr>
              <a:t>症</a:t>
            </a: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护</a:t>
            </a:r>
            <a:r>
              <a:rPr sz="4500">
                <a:solidFill>
                  <a:srgbClr val="59AE93"/>
                </a:solidFill>
                <a:latin typeface="TNFVBS+MS-UIGothic"/>
                <a:cs typeface="TNFVBS+MS-UIGothic"/>
              </a:rPr>
              <a:t>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颅</a:t>
            </a:r>
            <a:r>
              <a:rPr sz="3000">
                <a:solidFill>
                  <a:srgbClr val="59AE93"/>
                </a:solidFill>
                <a:latin typeface="TNFVBS+MS-UIGothic"/>
                <a:cs typeface="TNFVBS+MS-UIGothic"/>
              </a:rPr>
              <a:t>内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压</a:t>
            </a:r>
            <a:r>
              <a:rPr sz="3000">
                <a:solidFill>
                  <a:srgbClr val="59AE93"/>
                </a:solidFill>
                <a:latin typeface="TNFVBS+MS-UIGothic"/>
                <a:cs typeface="TNFVBS+MS-UIGothic"/>
              </a:rPr>
              <a:t>增高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59AE93"/>
                </a:solidFill>
                <a:latin typeface="TNFVBS+MS-UIGothic"/>
                <a:cs typeface="TNFVBS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17426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FFFFFF"/>
                </a:solidFill>
                <a:latin typeface="TNFVBS+MS-UIGothic"/>
                <a:cs typeface="TNFVBS+MS-UIGothic"/>
              </a:rPr>
              <a:t>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监测</a:t>
            </a:r>
            <a:r>
              <a:rPr sz="1350">
                <a:solidFill>
                  <a:srgbClr val="FFFFFF"/>
                </a:solidFill>
                <a:latin typeface="TNFVBS+MS-UIGothic"/>
                <a:cs typeface="TNFVBS+MS-UIGothic"/>
              </a:rPr>
              <a:t>、及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时处</a:t>
            </a:r>
            <a:r>
              <a:rPr sz="1350">
                <a:solidFill>
                  <a:srgbClr val="FFFFFF"/>
                </a:solidFill>
                <a:latin typeface="TNFVBS+MS-UIGothic"/>
                <a:cs typeface="TNFVBS+MS-UIGothic"/>
              </a:rPr>
              <a:t>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TNFVBS+MS-UIGothic"/>
                <a:cs typeface="TNFVBS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83308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颅</a:t>
            </a:r>
            <a:r>
              <a:rPr sz="1350">
                <a:solidFill>
                  <a:srgbClr val="FFFFFF"/>
                </a:solidFill>
                <a:latin typeface="TNFVBS+MS-UIGothic"/>
                <a:cs typeface="TNFVBS+MS-UIGothic"/>
              </a:rPr>
              <a:t>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FFFFFF"/>
                </a:solidFill>
                <a:latin typeface="TNFVBS+MS-UIGothic"/>
                <a:cs typeface="TNFVBS+MS-UIGothic"/>
              </a:rPr>
              <a:t>增高是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颅脑损伤</a:t>
            </a:r>
            <a:r>
              <a:rPr sz="1350">
                <a:solidFill>
                  <a:srgbClr val="FFFFFF"/>
                </a:solidFill>
                <a:latin typeface="TNFVBS+MS-UIGothic"/>
                <a:cs typeface="TNFVBS+MS-UIGothic"/>
              </a:rPr>
              <a:t>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FFFFFF"/>
                </a:solidFill>
                <a:latin typeface="TNFVBS+MS-UIGothic"/>
                <a:cs typeface="TNFVBS+MS-UIGothic"/>
              </a:rPr>
              <a:t>的并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TNFVBS+MS-UIGothic"/>
                <a:cs typeface="TNFVBS+MS-UIGothic"/>
              </a:rPr>
              <a:t>症，需要密切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监测</a:t>
            </a:r>
            <a:r>
              <a:rPr sz="1350">
                <a:solidFill>
                  <a:srgbClr val="FFFFFF"/>
                </a:solidFill>
                <a:latin typeface="TNFVBS+MS-UIGothic"/>
                <a:cs typeface="TNFVBS+MS-UIGothic"/>
              </a:rPr>
              <a:t>患者的生命体征，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FFFFFF"/>
                </a:solidFill>
                <a:latin typeface="TNFVBS+MS-UIGothic"/>
                <a:cs typeface="TNFVBS+MS-UIGothic"/>
              </a:rPr>
              <a:t>察是否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NFVBS+MS-UIGothic"/>
                <a:cs typeface="TNFVBS+MS-UIGothic"/>
              </a:rPr>
              <a:t>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头</a:t>
            </a:r>
            <a:r>
              <a:rPr sz="1350">
                <a:solidFill>
                  <a:srgbClr val="FFFFFF"/>
                </a:solidFill>
                <a:latin typeface="TNFVBS+MS-UIGothic"/>
                <a:cs typeface="TNFVBS+MS-UIGothic"/>
              </a:rPr>
              <a:t>痛、呕吐、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视</a:t>
            </a:r>
            <a:r>
              <a:rPr sz="1350">
                <a:solidFill>
                  <a:srgbClr val="FFFFFF"/>
                </a:solidFill>
                <a:latin typeface="TNFVBS+MS-UIGothic"/>
                <a:cs typeface="TNFVBS+MS-UIGothic"/>
              </a:rPr>
              <a:t>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头</a:t>
            </a:r>
            <a:r>
              <a:rPr sz="1350">
                <a:solidFill>
                  <a:srgbClr val="FFFFFF"/>
                </a:solidFill>
                <a:latin typeface="TNFVBS+MS-UIGothic"/>
                <a:cs typeface="TNFVBS+MS-UIGothic"/>
              </a:rPr>
              <a:t>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肿</a:t>
            </a:r>
            <a:r>
              <a:rPr sz="1350">
                <a:solidFill>
                  <a:srgbClr val="FFFFFF"/>
                </a:solidFill>
                <a:latin typeface="TNFVBS+MS-UIGothic"/>
                <a:cs typeface="TNFVBS+MS-UIGothic"/>
              </a:rPr>
              <a:t>等症状，一旦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发现</a:t>
            </a:r>
            <a:r>
              <a:rPr sz="1350">
                <a:solidFill>
                  <a:srgbClr val="FFFFFF"/>
                </a:solidFill>
                <a:latin typeface="TNFVBS+MS-UIGothic"/>
                <a:cs typeface="TNFVBS+MS-UIGothic"/>
              </a:rPr>
              <a:t>异常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TNFVBS+MS-UIGothic"/>
                <a:cs typeface="TNFVBS+MS-UIGothic"/>
              </a:rPr>
              <a:t>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TNFVBS+MS-UIGothic"/>
                <a:cs typeface="TNFVBS+MS-UIGothic"/>
              </a:rPr>
              <a:t>采取降低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颅</a:t>
            </a:r>
            <a:r>
              <a:rPr sz="1350">
                <a:solidFill>
                  <a:srgbClr val="FFFFFF"/>
                </a:solidFill>
                <a:latin typeface="TNFVBS+MS-UIGothic"/>
                <a:cs typeface="TNFVBS+MS-UIGothic"/>
              </a:rPr>
              <a:t>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FFFFFF"/>
                </a:solidFill>
                <a:latin typeface="TNFVBS+MS-UIGothic"/>
                <a:cs typeface="TNFVBS+MS-UIGothic"/>
              </a:rPr>
              <a:t>的措施，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NFVBS+MS-UIGothic"/>
                <a:cs typeface="TNFVBS+MS-UIGothic"/>
              </a:rPr>
              <a:t>如抬高床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头</a:t>
            </a:r>
            <a:r>
              <a:rPr sz="1350">
                <a:solidFill>
                  <a:srgbClr val="FFFFFF"/>
                </a:solidFill>
                <a:latin typeface="TNFVBS+MS-UIGothic"/>
                <a:cs typeface="TNFVBS+MS-UIGothic"/>
              </a:rPr>
              <a:t>、保持安静、吸氧等，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FFFFFF"/>
                </a:solidFill>
                <a:latin typeface="TNFVBS+MS-UIGothic"/>
                <a:cs typeface="TNFVBS+MS-UIGothic"/>
              </a:rPr>
              <a:t>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TNFVBS+MS-UIGothic"/>
                <a:cs typeface="TNFVBS+MS-UIGothic"/>
              </a:rPr>
              <a:t>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TNFVBS+MS-UIGothic"/>
                <a:cs typeface="TNFVBS+MS-UIGothic"/>
              </a:rPr>
              <a:t>行手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TNFVBS+MS-UIGothic"/>
                <a:cs typeface="TNFVBS+MS-UIGothic"/>
              </a:rPr>
              <a:t>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FFFFFF"/>
                </a:solidFill>
                <a:latin typeface="TNFVBS+MS-UIGothic"/>
                <a:cs typeface="TNFVBS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脑</a:t>
            </a:r>
            <a:r>
              <a:rPr sz="3000">
                <a:solidFill>
                  <a:srgbClr val="59AE93"/>
                </a:solidFill>
                <a:latin typeface="TNFVBS+MS-UIGothic"/>
                <a:cs typeface="TNFVBS+MS-UIGothic"/>
              </a:rPr>
              <a:t>疝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59AE93"/>
                </a:solidFill>
                <a:latin typeface="TNFVBS+MS-UIGothic"/>
                <a:cs typeface="TNFVBS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936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FFF"/>
                </a:solidFill>
                <a:latin typeface="TNFVBS+MS-UIGothic"/>
                <a:cs typeface="TNFVBS+MS-UIGothic"/>
              </a:rPr>
              <a:t>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TNFVBS+MS-UIGothic"/>
                <a:cs typeface="TNFVBS+MS-UIGothic"/>
              </a:rPr>
              <a:t>主、及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时抢</a:t>
            </a:r>
            <a:r>
              <a:rPr sz="1500">
                <a:solidFill>
                  <a:srgbClr val="FFFFFF"/>
                </a:solidFill>
                <a:latin typeface="TNFVBS+MS-UIGothic"/>
                <a:cs typeface="TNFVBS+MS-UIGothic"/>
              </a:rPr>
              <a:t>救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9AE93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59AE93"/>
                </a:solidFill>
                <a:latin typeface="TNFVBS+MS-UIGothic"/>
                <a:cs typeface="TNFVBS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1388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脑</a:t>
            </a:r>
            <a:r>
              <a:rPr sz="1500">
                <a:solidFill>
                  <a:srgbClr val="2B584A"/>
                </a:solidFill>
                <a:latin typeface="TNFVBS+MS-UIGothic"/>
                <a:cs typeface="TNFVBS+MS-UIGothic"/>
              </a:rPr>
              <a:t>疝是由于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颅</a:t>
            </a:r>
            <a:r>
              <a:rPr sz="1500">
                <a:solidFill>
                  <a:srgbClr val="2B584A"/>
                </a:solidFill>
                <a:latin typeface="TNFVBS+MS-UIGothic"/>
                <a:cs typeface="TNFVBS+MS-UIGothic"/>
              </a:rPr>
              <a:t>内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2B584A"/>
                </a:solidFill>
                <a:latin typeface="TNFVBS+MS-UIGothic"/>
                <a:cs typeface="TNFVBS+MS-UIGothic"/>
              </a:rPr>
              <a:t>增高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2B584A"/>
                </a:solidFill>
                <a:latin typeface="TNFVBS+MS-UIGothic"/>
                <a:cs typeface="TNFVBS+MS-UIGothic"/>
              </a:rPr>
              <a:t>致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脑组织</a:t>
            </a:r>
            <a:r>
              <a:rPr sz="1500">
                <a:solidFill>
                  <a:srgbClr val="2B584A"/>
                </a:solidFill>
                <a:latin typeface="TNFVBS+MS-UIGothic"/>
                <a:cs typeface="TNFVBS+MS-UIGothic"/>
              </a:rPr>
              <a:t>移位而引起的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2B584A"/>
                </a:solidFill>
                <a:latin typeface="TNFVBS+MS-UIGothic"/>
                <a:cs typeface="TNFVBS+MS-UIGothic"/>
              </a:rPr>
              <a:t>重并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2B584A"/>
                </a:solidFill>
                <a:latin typeface="TNFVBS+MS-UIGothic"/>
                <a:cs typeface="TNFVBS+MS-UIGothic"/>
              </a:rPr>
              <a:t>症，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2B584A"/>
                </a:solidFill>
                <a:latin typeface="TNFVBS+MS-UIGothic"/>
                <a:cs typeface="TNFVBS+MS-UIGothic"/>
              </a:rPr>
              <a:t>理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时应</a:t>
            </a:r>
            <a:r>
              <a:rPr sz="1500">
                <a:solidFill>
                  <a:srgbClr val="2B584A"/>
                </a:solidFill>
                <a:latin typeface="TNFVBS+MS-UIGothic"/>
                <a:cs typeface="TNFVBS+MS-UIGothic"/>
              </a:rPr>
              <a:t>着重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2B584A"/>
                </a:solidFill>
                <a:latin typeface="TNFVBS+MS-UIGothic"/>
                <a:cs typeface="TNFVBS+MS-UIGothic"/>
              </a:rPr>
              <a:t>防，如及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时处</a:t>
            </a:r>
            <a:r>
              <a:rPr sz="1500">
                <a:solidFill>
                  <a:srgbClr val="2B584A"/>
                </a:solidFill>
                <a:latin typeface="TNFVBS+MS-UIGothic"/>
                <a:cs typeface="TNFVBS+MS-UIGothic"/>
              </a:rPr>
              <a:t>理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颅</a:t>
            </a:r>
            <a:r>
              <a:rPr sz="1500">
                <a:solidFill>
                  <a:srgbClr val="2B584A"/>
                </a:solidFill>
                <a:latin typeface="TNFVBS+MS-UIGothic"/>
                <a:cs typeface="TNFVBS+MS-UIGothic"/>
              </a:rPr>
              <a:t>内血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肿</a:t>
            </a:r>
            <a:r>
              <a:rPr sz="1500">
                <a:solidFill>
                  <a:srgbClr val="2B584A"/>
                </a:solidFill>
                <a:latin typeface="TNFVBS+MS-UIGothic"/>
                <a:cs typeface="TNFVBS+MS-UIGothic"/>
              </a:rPr>
              <a:t>、降低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颅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B584A"/>
                </a:solidFill>
                <a:latin typeface="TNFVBS+MS-UIGothic"/>
                <a:cs typeface="TNFVBS+MS-UIGothic"/>
              </a:rPr>
              <a:t>内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2B584A"/>
                </a:solidFill>
                <a:latin typeface="TNFVBS+MS-UIGothic"/>
                <a:cs typeface="TNFVBS+MS-UIGothic"/>
              </a:rPr>
              <a:t>等。一旦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2B584A"/>
                </a:solidFill>
                <a:latin typeface="TNFVBS+MS-UIGothic"/>
                <a:cs typeface="TNFVBS+MS-UIGothic"/>
              </a:rPr>
              <a:t>生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脑</a:t>
            </a:r>
            <a:r>
              <a:rPr sz="1500">
                <a:solidFill>
                  <a:srgbClr val="2B584A"/>
                </a:solidFill>
                <a:latin typeface="TNFVBS+MS-UIGothic"/>
                <a:cs typeface="TNFVBS+MS-UIGothic"/>
              </a:rPr>
              <a:t>疝，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2B584A"/>
                </a:solidFill>
                <a:latin typeface="TNFVBS+MS-UIGothic"/>
                <a:cs typeface="TNFVBS+MS-UIGothic"/>
              </a:rPr>
              <a:t>立即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2B584A"/>
                </a:solidFill>
                <a:latin typeface="TNFVBS+MS-UIGothic"/>
                <a:cs typeface="TNFVBS+MS-UIGothic"/>
              </a:rPr>
              <a:t>行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抢</a:t>
            </a:r>
            <a:r>
              <a:rPr sz="1500">
                <a:solidFill>
                  <a:srgbClr val="2B584A"/>
                </a:solidFill>
                <a:latin typeface="TNFVBS+MS-UIGothic"/>
                <a:cs typeface="TNFVBS+MS-UIGothic"/>
              </a:rPr>
              <a:t>救，包括快速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2B584A"/>
                </a:solidFill>
                <a:latin typeface="TNFVBS+MS-UIGothic"/>
                <a:cs typeface="TNFVBS+MS-UIGothic"/>
              </a:rPr>
              <a:t>注高渗性液体、保持呼吸道通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畅</a:t>
            </a:r>
            <a:r>
              <a:rPr sz="1500">
                <a:solidFill>
                  <a:srgbClr val="2B584A"/>
                </a:solidFill>
                <a:latin typeface="TNFVBS+MS-UIGothic"/>
                <a:cs typeface="TNFVBS+MS-UIGothic"/>
              </a:rPr>
              <a:t>等，必要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时进</a:t>
            </a:r>
            <a:r>
              <a:rPr sz="1500">
                <a:solidFill>
                  <a:srgbClr val="2B584A"/>
                </a:solidFill>
                <a:latin typeface="TNFVBS+MS-UIGothic"/>
                <a:cs typeface="TNFVBS+MS-UIGothic"/>
              </a:rPr>
              <a:t>行手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2B584A"/>
                </a:solidFill>
                <a:latin typeface="TNFVBS+MS-UIGothic"/>
                <a:cs typeface="TNFVBS+MS-UIGothic"/>
              </a:rPr>
              <a:t>治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2B584A"/>
                </a:solidFill>
                <a:latin typeface="TNFVBS+MS-UIGothic"/>
                <a:cs typeface="TNFVBS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https://d.book118.com/328123130007006035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SimSun</vt:lpstr>
      <vt:lpstr>TNFVBS+MS-UIGothic</vt:lpstr>
      <vt:lpstr>SMNTRW+TDAWBH+MicrosoftYaHei-Bold</vt:lpstr>
      <vt:lpstr>DRWLTV+MLEMFA+ArialMT</vt:lpstr>
      <vt:lpstr>Times New Roman</vt:lpstr>
      <vt:lpstr>ICILRF+VNGJCK+MicrosoftYaHei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2024-09-13T17:34:01.917</cp:lastPrinted>
  <dcterms:created xsi:type="dcterms:W3CDTF">2024-09-13T09:34:01Z</dcterms:created>
  <dcterms:modified xsi:type="dcterms:W3CDTF">2024-09-13T09:34:03Z</dcterms:modified>
</cp:coreProperties>
</file>