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KFEESK+MS-UIGothic"/>
      <p:regular r:id="rId16"/>
    </p:embeddedFont>
    <p:embeddedFont>
      <p:font typeface="DJKUDK+BHGSSC+ArialMT"/>
      <p:regular r:id="rId17"/>
    </p:embeddedFont>
    <p:embeddedFont>
      <p:font typeface="HNEDKG+JEWPHM+MicrosoftYaHei-Bold"/>
      <p:regular r:id="rId18"/>
    </p:embeddedFont>
    <p:embeddedFont>
      <p:font typeface="RBWNRK+CKBQAP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474FF-404C-41E4-855E-521D3E6D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44A35-C88A-4723-9989-F71352E1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C24D4-14A8-4152-9FBB-B595BA08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ECF6C-7398-4B58-8D92-E4AC91655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037C7-42A6-4AFC-8ED8-B7D2E58D3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6BE79-F50B-4B6A-89DF-CB359752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2D22D-62A9-4E33-B1C7-00C4A03C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C1640-9FC2-410F-AE4E-D31BCD82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20591-3BCC-4A11-9AF2-6F9733EF3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75892-E92A-44AE-A937-47BB1CD7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E18E-9A98-44EB-89C1-10ECA750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513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495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观课</a:t>
            </a:r>
            <a:r>
              <a:rPr sz="4950">
                <a:solidFill>
                  <a:srgbClr val="C9B67E"/>
                </a:solidFill>
                <a:latin typeface="KFEESK+MS-UIGothic"/>
                <a:cs typeface="KFEES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7535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JKUDK+BHGSSC+ArialMT"/>
                <a:cs typeface="DJKUDK+BHGSSC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观现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3313620"/>
            <a:ext cx="4089341" cy="19036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JKUDK+BHGSSC+ArialMT"/>
                <a:cs typeface="DJKUDK+BHGSSC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培养正确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的方法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JKUDK+BHGSSC+ArialMT"/>
                <a:cs typeface="DJKUDK+BHGSSC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的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DJKUDK+BHGSSC+ArialMT"/>
                <a:cs typeface="DJKUDK+BHGSSC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C9B67E"/>
                </a:solidFill>
                <a:latin typeface="KFEESK+MS-UIGothic"/>
                <a:cs typeface="KFEESK+MS-UIGothic"/>
              </a:rPr>
              <a:t>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HNEDKG+JEWPHM+MicrosoftYaHei-Bold"/>
                <a:cs typeface="HNEDKG+JEWPHM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HNEDKG+JEWPHM+MicrosoftYaHei-Bold"/>
                <a:cs typeface="HNEDKG+JEWPH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7250" y="387792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的定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DFD"/>
                </a:solidFill>
                <a:latin typeface="KFEESK+MS-UIGothic"/>
                <a:cs typeface="KFEESK+MS-UIGothic"/>
              </a:rPr>
              <a:t>的定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DFD"/>
                </a:solidFill>
                <a:latin typeface="KFEESK+MS-UIGothic"/>
                <a:cs typeface="KFEESK+MS-UIGothic"/>
              </a:rPr>
              <a:t>的特征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是指人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们对财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和价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，它影响着人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决策。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具有个体差异性，不同的人会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有不同的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；同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也具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定性，一旦形成，不易改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2000" spc="23">
                <a:solidFill>
                  <a:srgbClr val="FFFDFD"/>
                </a:solidFill>
                <a:latin typeface="KFEESK+MS-UIGothic"/>
                <a:cs typeface="KFEESK+MS-UIGothic"/>
              </a:rPr>
              <a:t>的构成要素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度、价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等多个方面，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些要素相互作用，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共同构成了一个人的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FEESK+MS-UIGothic"/>
                <a:cs typeface="KFEES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的形成因素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C9B67E"/>
                </a:solidFill>
                <a:latin typeface="KFEESK+MS-UIGothic"/>
                <a:cs typeface="KFEESK+MS-UIGothic"/>
              </a:rPr>
              <a:t>个人</a:t>
            </a:r>
            <a:r>
              <a:rPr sz="1600">
                <a:solidFill>
                  <a:srgbClr val="C9B67E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NEDKG+JEWPHM+MicrosoftYaHei-Bold"/>
                <a:cs typeface="HNEDKG+JEWPHM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NEDKG+JEWPHM+MicrosoftYaHei-Bold"/>
                <a:cs typeface="HNEDKG+JEWPHM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NEDKG+JEWPHM+MicrosoftYaHei-Bold"/>
                <a:cs typeface="HNEDKG+JEWPHM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个人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是影响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形成的重要因素，包括家庭背景、教育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展等。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C9B67E"/>
                </a:solidFill>
                <a:latin typeface="KFEESK+MS-UIGothic"/>
                <a:cs typeface="KFEESK+MS-UIGothic"/>
              </a:rPr>
              <a:t>社会</a:t>
            </a:r>
            <a:r>
              <a:rPr sz="1600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C9B67E"/>
                </a:solidFill>
                <a:latin typeface="KFEESK+MS-UIGothic"/>
                <a:cs typeface="KFEESK+MS-UIGothic"/>
              </a:rPr>
              <a:t>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社会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境也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的形成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生影响，包括文化背景、社会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、媒体影响等。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C9B67E"/>
                </a:solidFill>
                <a:latin typeface="KFEESK+MS-UIGothic"/>
                <a:cs typeface="KFEESK+MS-UIGothic"/>
              </a:rPr>
              <a:t>个人性格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个人性格也会影响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的形成，例如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偏好、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节俭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程度等。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EDKG+JEWPHM+MicrosoftYaHei-Bold"/>
                <a:cs typeface="HNEDKG+JEWPH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EDKG+JEWPHM+MicrosoftYaHei-Bold"/>
                <a:cs typeface="HNEDKG+JEWPH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EDKG+JEWPHM+MicrosoftYaHei-Bold"/>
                <a:cs typeface="HNEDKG+JEWPH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KFEESK+MS-UIGothic"/>
                <a:cs typeface="KFEESK+MS-UIGothic"/>
              </a:rPr>
              <a:t>指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导经济</a:t>
            </a:r>
            <a:r>
              <a:rPr sz="2000" spc="25">
                <a:solidFill>
                  <a:srgbClr val="C9B67E"/>
                </a:solidFill>
                <a:latin typeface="KFEESK+MS-UIGothic"/>
                <a:cs typeface="KFEESK+MS-UIGothic"/>
              </a:rPr>
              <a:t>行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KFEESK+MS-UIGothic"/>
                <a:cs typeface="KFEESK+MS-UIGothic"/>
              </a:rPr>
              <a:t>影响生活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C9B67E"/>
                </a:solidFill>
                <a:latin typeface="KFEESK+MS-UIGothic"/>
                <a:cs typeface="KFEESK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KFEESK+MS-UIGothic"/>
                <a:cs typeface="KFEESK+MS-UIGothic"/>
              </a:rPr>
              <a:t>影响社会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经济发</a:t>
            </a:r>
            <a:r>
              <a:rPr sz="2000">
                <a:solidFill>
                  <a:srgbClr val="C9B67E"/>
                </a:solidFill>
                <a:latin typeface="KFEESK+MS-UIGothic"/>
                <a:cs typeface="KFEESK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指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着人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决策，影响人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消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蓄、投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等方面。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影响人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们对财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度和追求，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而影响人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的生活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量和幸福感。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个人的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也会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社会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生影响，正确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有助于促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社会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的健康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896076"/>
            <a:ext cx="6720110" cy="3875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HNEDKG+JEWPHM+MicrosoftYaHei-Bold"/>
                <a:cs typeface="HNEDKG+JEWPHM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35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HNEDKG+JEWPHM+MicrosoftYaHei-Bold"/>
                <a:cs typeface="HNEDKG+JEWPH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观现</a:t>
            </a: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储</a:t>
            </a: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蓄型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消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费</a:t>
            </a:r>
            <a:r>
              <a:rPr sz="2300">
                <a:solidFill>
                  <a:srgbClr val="C9B67E"/>
                </a:solidFill>
                <a:latin typeface="KFEESK+MS-UIGothic"/>
                <a:cs typeface="KFEESK+MS-UIGothic"/>
              </a:rPr>
              <a:t>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投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C9B67E"/>
                </a:solidFill>
                <a:latin typeface="KFEESK+MS-UIGothic"/>
                <a:cs typeface="KFEESK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注重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蓄，以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追求当前享受，愿意花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大部分收入或甚至借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贷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物品或体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注重通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资实现财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，愿意承担一定的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取更高的回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之需或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未来的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目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忽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视储</a:t>
            </a:r>
            <a:r>
              <a:rPr sz="2300">
                <a:solidFill>
                  <a:srgbClr val="C9B67E"/>
                </a:solidFill>
                <a:latin typeface="KFEESK+MS-UIGothic"/>
                <a:cs typeface="KFEESK+MS-UIGothic"/>
              </a:rPr>
              <a:t>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没有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未来做好准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，一旦遇到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急情况或需要大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支出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，无法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度消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盲目追求品牌或高档商品，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致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累累。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忽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视</a:t>
            </a:r>
            <a:r>
              <a:rPr sz="2300" spc="25">
                <a:solidFill>
                  <a:srgbClr val="C9B67E"/>
                </a:solidFill>
                <a:latin typeface="KFEESK+MS-UIGothic"/>
                <a:cs typeface="KFEESK+MS-UIGothic"/>
              </a:rPr>
              <a:t>投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没有充分利用手中的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行有效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的投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致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富增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长缓</a:t>
            </a:r>
            <a:r>
              <a:rPr sz="1500">
                <a:solidFill>
                  <a:srgbClr val="C9B44B"/>
                </a:solidFill>
                <a:latin typeface="KFEESK+MS-UIGothic"/>
                <a:cs typeface="KFEESK+MS-UIGothic"/>
              </a:rPr>
              <a:t>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大学生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C9B67E"/>
                </a:solidFill>
                <a:latin typeface="KFEESK+MS-UIGothic"/>
                <a:cs typeface="KFEESK+MS-UIGothic"/>
              </a:rPr>
              <a:t>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5025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3EADA"/>
                </a:solidFill>
                <a:latin typeface="HNEDKG+JEWPHM+MicrosoftYaHei-Bold"/>
                <a:cs typeface="HNEDKG+JEWPH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06284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3EADA"/>
                </a:solidFill>
                <a:latin typeface="HNEDKG+JEWPHM+MicrosoftYaHei-Bold"/>
                <a:cs typeface="HNEDKG+JEWPH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52430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3EADA"/>
                </a:solidFill>
                <a:latin typeface="HNEDKG+JEWPHM+MicrosoftYaHei-Bold"/>
                <a:cs typeface="HNEDKG+JEWPH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4130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FEESK+MS-UIGothic"/>
                <a:cs typeface="KFEESK+MS-UIGothic"/>
              </a:rPr>
              <a:t>社会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FFFFFF"/>
                </a:solidFill>
                <a:latin typeface="KFEESK+MS-UIGothic"/>
                <a:cs typeface="KFEESK+MS-UIGothic"/>
              </a:rPr>
              <a:t>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31079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36230"/>
                </a:solidFill>
                <a:latin typeface="KFEESK+MS-UIGothic"/>
                <a:cs typeface="KFEESK+MS-UIGothic"/>
              </a:rPr>
              <a:t>教育背景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0884" y="269664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FEESK+MS-UIGothic"/>
                <a:cs typeface="KFEESK+MS-UIGothic"/>
              </a:rPr>
              <a:t>个人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94130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对财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富的看法、媒体宣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家庭背景等都会影响大学生的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31079" y="374877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KFEESK+MS-UIGothic"/>
                <a:cs typeface="KFEESK+MS-UIGothic"/>
              </a:rPr>
              <a:t>大学教育中的金融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736230"/>
                </a:solidFill>
                <a:latin typeface="KFEESK+MS-UIGothic"/>
                <a:cs typeface="KFEESK+MS-UIGothic"/>
              </a:rPr>
              <a:t>程、家庭理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0884" y="3748778"/>
            <a:ext cx="3138933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个人的生活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、家庭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状况、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划等也会影响大学生的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KFEESK+MS-UIGothic"/>
                <a:cs typeface="KFEESK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831079" y="4068818"/>
            <a:ext cx="3067050" cy="79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736230"/>
                </a:solidFill>
                <a:latin typeface="KFEESK+MS-UIGothic"/>
                <a:cs typeface="KFEESK+MS-UIGothic"/>
              </a:rPr>
              <a:t>教育等都会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736230"/>
                </a:solidFill>
                <a:latin typeface="KFEESK+MS-UIGothic"/>
                <a:cs typeface="KFEESK+MS-UIGothic"/>
              </a:rPr>
              <a:t>大学生的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736230"/>
                </a:solidFill>
                <a:latin typeface="KFEESK+MS-UIGothic"/>
                <a:cs typeface="KFEESK+MS-UIGothic"/>
              </a:rPr>
              <a:t>富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736230"/>
                </a:solidFill>
                <a:latin typeface="KFEESK+MS-UIGothic"/>
                <a:cs typeface="KFEESK+MS-UIGothic"/>
              </a:rPr>
              <a:t>生影响。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HNEDKG+JEWPHM+MicrosoftYaHei-Bold"/>
                <a:cs typeface="HNEDKG+JEWPHM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HNEDKG+JEWPHM+MicrosoftYaHei-Bold"/>
                <a:cs typeface="HNEDKG+JEWPH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87792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培养正确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财</a:t>
            </a: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富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观</a:t>
            </a:r>
            <a:r>
              <a:rPr sz="4500">
                <a:solidFill>
                  <a:srgbClr val="C9B67E"/>
                </a:solidFill>
                <a:latin typeface="KFEESK+MS-UIGothic"/>
                <a:cs typeface="KFEESK+MS-UIGothic"/>
              </a:rPr>
              <a:t>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https://d.book118.com/328125132074006030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KFEESK+MS-UIGothic</vt:lpstr>
      <vt:lpstr>SimSun</vt:lpstr>
      <vt:lpstr>DJKUDK+BHGSSC+ArialMT</vt:lpstr>
      <vt:lpstr>Times New Roman</vt:lpstr>
      <vt:lpstr>HNEDKG+JEWPHM+MicrosoftYaHei-Bold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2024-09-07T02:42:21.540</cp:lastPrinted>
  <dcterms:created xsi:type="dcterms:W3CDTF">2024-09-06T18:42:21Z</dcterms:created>
  <dcterms:modified xsi:type="dcterms:W3CDTF">2024-09-06T18:42:22Z</dcterms:modified>
</cp:coreProperties>
</file>