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1374A-9644-47B4-9349-91BD3DE44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CDB2B-B6F9-44E8-8FFC-12E7D11F1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FE9DF-8C6D-445A-ACE0-B03B9DD15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C6ACE2-38F3-4725-8A43-ADC734AC5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F0848E-C0BB-4AC2-9E1C-039FE4AB8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B0AFD60-F1DA-4306-B87C-31A790256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02C78-356D-48E8-925B-FCE0E6F92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90E20-84E1-4D0B-B43B-149E2224C4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90FD8-9FBE-43E0-9473-9BB27CF71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F30362-AAF6-4B95-B7DD-E7FC194FF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29C60-F88A-4963-BF05-45316D0C8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Relationship Id="rId3" Type="http://schemas.openxmlformats.org/officeDocument/2006/relationships/image" Target="../media/image16.png" /><Relationship Id="rId4" Type="http://schemas.openxmlformats.org/officeDocument/2006/relationships/image" Target="../media/image17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3602603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4547451" y="2998504"/>
            <a:ext cx="3104514" cy="5861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758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4000" spc="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店长见习</a:t>
            </a:r>
            <a:r>
              <a:rPr sz="40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</a:t>
            </a:r>
            <a:r>
              <a:rPr sz="40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4000"/>
          </a:p>
        </p:txBody>
      </p:sp>
      <p:sp>
        <p:nvSpPr>
          <p:cNvPr id="3" name="path"/>
          <p:cNvSpPr/>
          <p:nvPr/>
        </p:nvSpPr>
        <p:spPr>
          <a:xfrm>
            <a:off x="2182462" y="3818717"/>
            <a:ext cx="7827076" cy="9525"/>
          </a:xfrm>
          <a:custGeom>
            <a:rect l="0" t="0" r="0" b="0"/>
            <a:pathLst>
              <a:path w="12326" h="15">
                <a:moveTo>
                  <a:pt x="0" y="7"/>
                </a:moveTo>
                <a:lnTo>
                  <a:pt x="12326" y="7"/>
                </a:lnTo>
              </a:path>
            </a:pathLst>
          </a:custGeom>
          <a:noFill/>
          <a:ln w="9525" cap="flat">
            <a:solidFill>
              <a:srgbClr val="FFFFFF">
                <a:alpha val="100000"/>
              </a:srgbClr>
            </a:solidFill>
            <a:prstDash val="solid"/>
            <a:round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5141078" y="1900503"/>
            <a:ext cx="2614929" cy="31959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9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店长职责与角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7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见习经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41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店铺运营与管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100"/>
          </a:p>
          <a:p>
            <a:pPr algn="l" rtl="0" eaLnBrk="0">
              <a:lnSpc>
                <a:spcPct val="135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40"/>
              </a:spcBef>
            </a:pPr>
            <a:r>
              <a:rPr sz="2100" spc="3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与沟通</a:t>
            </a:r>
            <a:endParaRPr lang="Microsoft YaHei" altLang="Microsoft YaHei" sz="2100"/>
          </a:p>
          <a:p>
            <a:pPr algn="l" rtl="0" eaLnBrk="0">
              <a:lnSpc>
                <a:spcPct val="134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631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解决问题与应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对挑战</a:t>
            </a:r>
            <a:endParaRPr lang="Microsoft YaHei" altLang="Microsoft YaHei" sz="2100"/>
          </a:p>
          <a:p>
            <a:pPr algn="l" rtl="0" eaLnBrk="0">
              <a:lnSpc>
                <a:spcPct val="133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5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2100" spc="20">
                <a:solidFill>
                  <a:srgbClr val="000000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1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见习总结与反</a:t>
            </a:r>
            <a:r>
              <a:rPr sz="21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</a:t>
            </a:r>
            <a:endParaRPr lang="Microsoft YaHei" altLang="Microsoft YaHei" sz="2100"/>
          </a:p>
        </p:txBody>
      </p:sp>
      <p:sp>
        <p:nvSpPr>
          <p:cNvPr id="6" name="textbox 6"/>
          <p:cNvSpPr/>
          <p:nvPr/>
        </p:nvSpPr>
        <p:spPr>
          <a:xfrm>
            <a:off x="1961558" y="3010609"/>
            <a:ext cx="1605914" cy="9131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940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6600" spc="-380">
                <a:ln w="190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4484018" y="1233487"/>
            <a:ext cx="3225164" cy="23660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100"/>
          </a:p>
          <a:p>
            <a:pPr marL="1118669" algn="l" rtl="0" eaLnBrk="0">
              <a:lnSpc>
                <a:spcPct val="85000"/>
              </a:lnSpc>
              <a:spcBef>
                <a:spcPts val="1"/>
              </a:spcBef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长职责与角色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705450" y="1879600"/>
            <a:ext cx="10845800" cy="4430183"/>
          </a:xfrm>
          <a:prstGeom prst="rect">
            <a:avLst/>
          </a:prstGeom>
        </p:spPr>
      </p:pic>
      <p:sp>
        <p:nvSpPr>
          <p:cNvPr id="11" name="textbox 11"/>
          <p:cNvSpPr/>
          <p:nvPr/>
        </p:nvSpPr>
        <p:spPr>
          <a:xfrm>
            <a:off x="1315625" y="3707876"/>
            <a:ext cx="9610725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89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销售管理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团队领导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r>
              <a:rPr sz="20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</a:t>
            </a:r>
            <a:endParaRPr lang="Microsoft YaHei" altLang="Microsoft YaHei" sz="2000"/>
          </a:p>
        </p:txBody>
      </p:sp>
      <p:sp>
        <p:nvSpPr>
          <p:cNvPr id="12" name="textbox 12"/>
          <p:cNvSpPr/>
          <p:nvPr/>
        </p:nvSpPr>
        <p:spPr>
          <a:xfrm>
            <a:off x="780762" y="5000052"/>
            <a:ext cx="2082800" cy="5765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3"/>
              </a:lnSpc>
            </a:pPr>
            <a:endParaRPr lang="Arial" altLang="Arial" sz="100"/>
          </a:p>
          <a:p>
            <a:pPr marL="108521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负责制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定并执行销售计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划，确保店铺业绩达标</a:t>
            </a:r>
            <a:r>
              <a:rPr sz="1500" spc="-6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3653065" y="5000814"/>
            <a:ext cx="2082164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0"/>
              </a:lnSpc>
            </a:pPr>
            <a:endParaRPr lang="Arial" altLang="Arial" sz="100"/>
          </a:p>
          <a:p>
            <a:pPr marL="108140" algn="l" rtl="0" eaLnBrk="0">
              <a:lnSpc>
                <a:spcPct val="91000"/>
              </a:lnSpc>
            </a:pPr>
            <a:r>
              <a:rPr sz="1500" spc="-1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指导和评估员工绩效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提供必要的培训和反馈</a:t>
            </a:r>
            <a:r>
              <a:rPr sz="1500" spc="-7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" name="textbox 14"/>
          <p:cNvSpPr/>
          <p:nvPr/>
        </p:nvSpPr>
        <p:spPr>
          <a:xfrm>
            <a:off x="6585016" y="4999671"/>
            <a:ext cx="1929764" cy="5772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5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保提供优质的客户服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0795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务，满足客户需求</a:t>
            </a:r>
            <a:r>
              <a:rPr sz="15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" name="textbox 15"/>
          <p:cNvSpPr/>
          <p:nvPr/>
        </p:nvSpPr>
        <p:spPr>
          <a:xfrm>
            <a:off x="9438120" y="4999480"/>
            <a:ext cx="1928495" cy="575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1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盘点，确保库存充</a:t>
            </a:r>
            <a:endParaRPr lang="Microsoft YaHei" altLang="Microsoft YaHei" sz="1500"/>
          </a:p>
          <a:p>
            <a:pPr algn="l" rtl="0" eaLnBrk="0">
              <a:lnSpc>
                <a:spcPct val="105000"/>
              </a:lnSpc>
            </a:pPr>
            <a:endParaRPr lang="Arial" altLang="Arial" sz="900"/>
          </a:p>
          <a:p>
            <a:pPr algn="l" rtl="0" eaLnBrk="0">
              <a:lnSpc>
                <a:spcPct val="8642"/>
              </a:lnSpc>
            </a:pPr>
            <a:endParaRPr lang="Arial" altLang="Arial" sz="100"/>
          </a:p>
          <a:p>
            <a:pPr marL="392176" algn="l" rtl="0" eaLnBrk="0">
              <a:lnSpc>
                <a:spcPct val="92000"/>
              </a:lnSpc>
            </a:pPr>
            <a:r>
              <a:rPr sz="1400" spc="-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足且无积压</a:t>
            </a:r>
            <a:r>
              <a:rPr sz="1400" spc="-3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6" name="textbox 16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店长职责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889000" y="1333500"/>
            <a:ext cx="2465519" cy="3206265"/>
            <a:chExt cx="2465519" cy="3206265"/>
          </a:xfrm>
        </p:grpSpPr>
        <p:pic>
          <p:nvPicPr>
            <p:cNvPr id="38" name="picture 38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39" name="textbox 39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1001046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36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3568700" y="1333500"/>
            <a:ext cx="2465519" cy="3206265"/>
            <a:chExt cx="2465519" cy="3206265"/>
          </a:xfrm>
        </p:grpSpPr>
        <p:pic>
          <p:nvPicPr>
            <p:cNvPr id="40" name="picture 40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1" name="textbox 41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9543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3600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6248400" y="1333500"/>
            <a:ext cx="2465519" cy="3206265"/>
            <a:chExt cx="2465519" cy="3206265"/>
          </a:xfrm>
        </p:grpSpPr>
        <p:pic>
          <p:nvPicPr>
            <p:cNvPr id="42" name="picture 42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3" name="textbox 43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8039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36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8928100" y="1333500"/>
            <a:ext cx="2465519" cy="3206265"/>
            <a:chExt cx="2465519" cy="3206265"/>
          </a:xfrm>
        </p:grpSpPr>
        <p:pic>
          <p:nvPicPr>
            <p:cNvPr id="44" name="picture 4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2465519" cy="3206265"/>
            </a:xfrm>
            <a:prstGeom prst="rect">
              <a:avLst/>
            </a:prstGeom>
          </p:spPr>
        </p:pic>
        <p:sp>
          <p:nvSpPr>
            <p:cNvPr id="45" name="textbox 45"/>
            <p:cNvSpPr/>
            <p:nvPr/>
          </p:nvSpPr>
          <p:spPr>
            <a:xfrm>
              <a:off x="-12700" y="-12700"/>
              <a:ext cx="2491104" cy="333565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6427"/>
                </a:lnSpc>
              </a:pPr>
              <a:endParaRPr lang="Arial" altLang="Arial" sz="100"/>
            </a:p>
            <a:p>
              <a:pPr marL="996537" algn="l" rtl="0" eaLnBrk="0">
                <a:lnSpc>
                  <a:spcPct val="85000"/>
                </a:lnSpc>
              </a:pPr>
              <a:r>
                <a:rPr sz="36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36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3600"/>
            </a:p>
          </p:txBody>
        </p:sp>
      </p:grpSp>
      <p:sp>
        <p:nvSpPr>
          <p:cNvPr id="46" name="textbox 46"/>
          <p:cNvSpPr/>
          <p:nvPr/>
        </p:nvSpPr>
        <p:spPr>
          <a:xfrm>
            <a:off x="1001304" y="4775817"/>
            <a:ext cx="2251710" cy="988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376"/>
              </a:lnSpc>
            </a:pPr>
            <a:endParaRPr lang="Arial" altLang="Arial" sz="100"/>
          </a:p>
          <a:p>
            <a:pPr marL="585476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战略规划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913"/>
              </a:lnSpc>
            </a:pPr>
            <a:endParaRPr lang="Arial" altLang="Arial" sz="100"/>
          </a:p>
          <a:p>
            <a:pPr marL="697299" indent="-684599" algn="l" rtl="0" eaLnBrk="0">
              <a:lnSpc>
                <a:spcPct val="14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制定店铺长期发展计划，并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保其执行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7" name="textbox 47"/>
          <p:cNvSpPr/>
          <p:nvPr/>
        </p:nvSpPr>
        <p:spPr>
          <a:xfrm>
            <a:off x="9035722" y="4776616"/>
            <a:ext cx="2251710" cy="9867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401"/>
              </a:lnSpc>
            </a:pPr>
            <a:endParaRPr lang="Arial" altLang="Arial" sz="100"/>
          </a:p>
          <a:p>
            <a:pPr marL="701637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沟通桥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梁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7838"/>
              </a:lnSpc>
            </a:pPr>
            <a:endParaRPr lang="Arial" altLang="Arial" sz="100"/>
          </a:p>
          <a:p>
            <a:pPr marL="354742" indent="-342042" algn="l" rtl="0" eaLnBrk="0">
              <a:lnSpc>
                <a:spcPct val="147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与上级和其他部门保持良好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通，确保信息畅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48" name="textbox 48"/>
          <p:cNvSpPr/>
          <p:nvPr/>
        </p:nvSpPr>
        <p:spPr>
          <a:xfrm>
            <a:off x="3680016" y="4776017"/>
            <a:ext cx="2251075" cy="9874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01"/>
              </a:lnSpc>
            </a:pPr>
            <a:endParaRPr lang="Arial" altLang="Arial" sz="100"/>
          </a:p>
          <a:p>
            <a:pPr marL="606401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文化塑造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15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706043" indent="-693343" algn="l" rtl="0" eaLnBrk="0">
              <a:lnSpc>
                <a:spcPct val="147000"/>
              </a:lnSpc>
              <a:spcBef>
                <a:spcPts val="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塑造和维护店铺文化，增强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队凝聚力。</a:t>
            </a:r>
            <a:endParaRPr lang="Microsoft YaHei" altLang="Microsoft YaHei" sz="1300"/>
          </a:p>
        </p:txBody>
      </p:sp>
      <p:sp>
        <p:nvSpPr>
          <p:cNvPr id="49" name="textbox 49"/>
          <p:cNvSpPr/>
          <p:nvPr/>
        </p:nvSpPr>
        <p:spPr>
          <a:xfrm>
            <a:off x="6357354" y="4775817"/>
            <a:ext cx="2218054" cy="9880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27"/>
              </a:lnSpc>
            </a:pPr>
            <a:endParaRPr lang="Arial" altLang="Arial" sz="100"/>
          </a:p>
          <a:p>
            <a:pPr marL="582355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问题解决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endParaRPr lang="Microsoft YaHei" altLang="Microsoft YaHei" sz="1500"/>
          </a:p>
          <a:p>
            <a:pPr algn="l" rtl="0" eaLnBrk="0">
              <a:lnSpc>
                <a:spcPct val="144000"/>
              </a:lnSpc>
            </a:pPr>
            <a:endParaRPr lang="Arial" altLang="Arial" sz="1000"/>
          </a:p>
          <a:p>
            <a:pPr marL="12700" algn="l" rtl="0" eaLnBrk="0">
              <a:lnSpc>
                <a:spcPct val="94000"/>
              </a:lnSpc>
              <a:spcBef>
                <a:spcPts val="399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及时解决员工和客户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问题，</a:t>
            </a:r>
            <a:endParaRPr lang="Microsoft YaHei" altLang="Microsoft YaHei" sz="1300"/>
          </a:p>
          <a:p>
            <a:pPr algn="l" rtl="0" eaLnBrk="0">
              <a:lnSpc>
                <a:spcPct val="111000"/>
              </a:lnSpc>
            </a:pPr>
            <a:endParaRPr lang="Arial" altLang="Arial" sz="600"/>
          </a:p>
          <a:p>
            <a:pPr marL="525163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确保运营顺畅</a:t>
            </a: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0" name="textbox 50"/>
          <p:cNvSpPr/>
          <p:nvPr/>
        </p:nvSpPr>
        <p:spPr>
          <a:xfrm>
            <a:off x="442263" y="318468"/>
            <a:ext cx="231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店长角色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352800" y="2032000"/>
            <a:ext cx="5488119" cy="2826376"/>
          </a:xfrm>
          <a:prstGeom prst="rect">
            <a:avLst/>
          </a:prstGeom>
        </p:spPr>
      </p:pic>
      <p:sp>
        <p:nvSpPr>
          <p:cNvPr id="73" name="textbox 73"/>
          <p:cNvSpPr/>
          <p:nvPr/>
        </p:nvSpPr>
        <p:spPr>
          <a:xfrm>
            <a:off x="8953029" y="2127490"/>
            <a:ext cx="2391410" cy="6121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61"/>
              </a:lnSpc>
            </a:pPr>
            <a:endParaRPr lang="Arial" altLang="Arial" sz="100"/>
          </a:p>
          <a:p>
            <a:pPr marL="12844" algn="l" rtl="0" eaLnBrk="0">
              <a:lnSpc>
                <a:spcPct val="95000"/>
              </a:lnSpc>
            </a:pPr>
            <a:r>
              <a:rPr sz="1500" spc="8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决策能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algn="l" rtl="0" eaLnBrk="0">
              <a:lnSpc>
                <a:spcPct val="814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在复杂情况下做出明智的决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策。</a:t>
            </a:r>
            <a:endParaRPr lang="Microsoft YaHei" altLang="Microsoft YaHei" sz="1300"/>
          </a:p>
        </p:txBody>
      </p:sp>
      <p:sp>
        <p:nvSpPr>
          <p:cNvPr id="74" name="textbox 74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店长能力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7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95" name="textbox 95"/>
          <p:cNvSpPr/>
          <p:nvPr/>
        </p:nvSpPr>
        <p:spPr>
          <a:xfrm>
            <a:off x="971303" y="2526640"/>
            <a:ext cx="2390139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073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能够激励和指导团队，发挥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endParaRPr lang="Microsoft YaHei" altLang="Microsoft YaHei" sz="1300"/>
          </a:p>
          <a:p>
            <a:pPr algn="r" rtl="0" eaLnBrk="0">
              <a:lnSpc>
                <a:spcPts val="2412"/>
              </a:lnSpc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工潜力</a:t>
            </a:r>
            <a:r>
              <a:rPr sz="12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96" name="textbox 96"/>
          <p:cNvSpPr/>
          <p:nvPr/>
        </p:nvSpPr>
        <p:spPr>
          <a:xfrm>
            <a:off x="8036135" y="5238491"/>
            <a:ext cx="2390775" cy="21145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8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持续学习，提升自身专业素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养。</a:t>
            </a:r>
            <a:endParaRPr lang="Microsoft YaHei" altLang="Microsoft YaHei" sz="1300"/>
          </a:p>
        </p:txBody>
      </p:sp>
      <p:sp>
        <p:nvSpPr>
          <p:cNvPr id="97" name="textbox 97"/>
          <p:cNvSpPr/>
          <p:nvPr/>
        </p:nvSpPr>
        <p:spPr>
          <a:xfrm>
            <a:off x="2020982" y="5173367"/>
            <a:ext cx="2048510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67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有效沟通，协调各方资</a:t>
            </a: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98" name="textbox 98"/>
          <p:cNvSpPr/>
          <p:nvPr/>
        </p:nvSpPr>
        <p:spPr>
          <a:xfrm>
            <a:off x="9500174" y="4750557"/>
            <a:ext cx="820419" cy="2463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903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</a:t>
            </a: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</p:txBody>
      </p:sp>
      <p:sp>
        <p:nvSpPr>
          <p:cNvPr id="99" name="textbox 99"/>
          <p:cNvSpPr/>
          <p:nvPr/>
        </p:nvSpPr>
        <p:spPr>
          <a:xfrm>
            <a:off x="2021868" y="4751757"/>
            <a:ext cx="822960" cy="2444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4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沟通能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</p:txBody>
      </p:sp>
      <p:sp>
        <p:nvSpPr>
          <p:cNvPr id="100" name="textbox 100"/>
          <p:cNvSpPr/>
          <p:nvPr/>
        </p:nvSpPr>
        <p:spPr>
          <a:xfrm>
            <a:off x="2599592" y="2094714"/>
            <a:ext cx="622934" cy="2419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2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1" name="picture 10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2" name="textbox 102"/>
          <p:cNvSpPr/>
          <p:nvPr/>
        </p:nvSpPr>
        <p:spPr>
          <a:xfrm>
            <a:off x="4721305" y="1237297"/>
            <a:ext cx="2759075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881382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0000"/>
              </a:lnSpc>
            </a:pPr>
            <a:endParaRPr lang="Arial" altLang="Arial" sz="900"/>
          </a:p>
          <a:p>
            <a:pPr algn="l" rtl="0" eaLnBrk="0">
              <a:lnSpc>
                <a:spcPct val="88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6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见习经</a:t>
            </a: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概述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04" name="picture 10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1435100" y="2628900"/>
            <a:ext cx="2231507" cy="2231506"/>
          </a:xfrm>
          <a:prstGeom prst="rect">
            <a:avLst/>
          </a:prstGeom>
        </p:spPr>
      </p:pic>
      <p:pic>
        <p:nvPicPr>
          <p:cNvPr id="105" name="picture 10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927600" y="2628900"/>
            <a:ext cx="2231507" cy="2231506"/>
          </a:xfrm>
          <a:prstGeom prst="rect">
            <a:avLst/>
          </a:prstGeom>
        </p:spPr>
      </p:pic>
      <p:pic>
        <p:nvPicPr>
          <p:cNvPr id="106" name="picture 10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8407400" y="2628900"/>
            <a:ext cx="2231507" cy="2231506"/>
          </a:xfrm>
          <a:prstGeom prst="rect">
            <a:avLst/>
          </a:prstGeom>
        </p:spPr>
      </p:pic>
      <p:sp>
        <p:nvSpPr>
          <p:cNvPr id="107" name="textbox 107"/>
          <p:cNvSpPr/>
          <p:nvPr/>
        </p:nvSpPr>
        <p:spPr>
          <a:xfrm>
            <a:off x="1210158" y="381314"/>
            <a:ext cx="2301239" cy="13493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90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见习目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</a:t>
            </a:r>
            <a:endParaRPr lang="Microsoft YaHei" altLang="Microsoft YaHei" sz="3000"/>
          </a:p>
          <a:p>
            <a:pPr algn="l" rtl="0" eaLnBrk="0">
              <a:lnSpc>
                <a:spcPct val="194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576187" indent="7429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了解店长职责和工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程</a:t>
            </a:r>
            <a:endParaRPr lang="Microsoft YaHei" altLang="Microsoft YaHei" sz="1500"/>
          </a:p>
        </p:txBody>
      </p:sp>
      <p:sp>
        <p:nvSpPr>
          <p:cNvPr id="108" name="textbox 108"/>
          <p:cNvSpPr/>
          <p:nvPr/>
        </p:nvSpPr>
        <p:spPr>
          <a:xfrm>
            <a:off x="5272211" y="5188844"/>
            <a:ext cx="1737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13"/>
              </a:lnSpc>
            </a:pPr>
            <a:endParaRPr lang="Arial" altLang="Arial" sz="100"/>
          </a:p>
          <a:p>
            <a:pPr marL="12700" indent="1904" algn="l" rtl="0" eaLnBrk="0">
              <a:lnSpc>
                <a:spcPct val="106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学习门店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运营和管理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巧</a:t>
            </a:r>
            <a:endParaRPr lang="Microsoft YaHei" altLang="Microsoft YaHei" sz="1500"/>
          </a:p>
        </p:txBody>
      </p:sp>
      <p:sp>
        <p:nvSpPr>
          <p:cNvPr id="109" name="textbox 109"/>
          <p:cNvSpPr/>
          <p:nvPr/>
        </p:nvSpPr>
        <p:spPr>
          <a:xfrm>
            <a:off x="8752928" y="1223808"/>
            <a:ext cx="1737995" cy="5067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749"/>
              </a:lnSpc>
            </a:pPr>
            <a:endParaRPr lang="Arial" altLang="Arial" sz="100"/>
          </a:p>
          <a:p>
            <a:pPr marL="13652" indent="-952" algn="l" rtl="0" eaLnBrk="0">
              <a:lnSpc>
                <a:spcPct val="10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团队协作和沟通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</a:t>
            </a:r>
            <a:endParaRPr lang="Microsoft YaHei" altLang="Microsoft YaHei" sz="1500"/>
          </a:p>
        </p:txBody>
      </p:sp>
      <p:sp>
        <p:nvSpPr>
          <p:cNvPr id="110" name="rect"/>
          <p:cNvSpPr/>
          <p:nvPr/>
        </p:nvSpPr>
        <p:spPr>
          <a:xfrm>
            <a:off x="4925813" y="2623346"/>
            <a:ext cx="97536" cy="3792082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1" name="rect"/>
          <p:cNvSpPr/>
          <p:nvPr/>
        </p:nvSpPr>
        <p:spPr>
          <a:xfrm>
            <a:off x="1395306" y="1069846"/>
            <a:ext cx="97536" cy="3792082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2" name="rect"/>
          <p:cNvSpPr/>
          <p:nvPr/>
        </p:nvSpPr>
        <p:spPr>
          <a:xfrm>
            <a:off x="8394148" y="1069846"/>
            <a:ext cx="97535" cy="3792082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5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6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7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0" name="group 2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2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2" name="group 2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2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34" name="picture 13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35" name="textbox 135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7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见习时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3000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3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56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7" name="textbox 157"/>
          <p:cNvSpPr/>
          <p:nvPr/>
        </p:nvSpPr>
        <p:spPr>
          <a:xfrm>
            <a:off x="4868234" y="2344182"/>
            <a:ext cx="299275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494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日至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</a:t>
            </a:r>
            <a:endParaRPr lang="Microsoft YaHei" altLang="Microsoft YaHei" sz="1300"/>
          </a:p>
        </p:txBody>
      </p:sp>
      <p:grpSp>
        <p:nvGrpSpPr>
          <p:cNvPr id="26" name="group 26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158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FF9000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FF9000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FF9000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FF9000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3" name="textbox 163"/>
          <p:cNvSpPr/>
          <p:nvPr/>
        </p:nvSpPr>
        <p:spPr>
          <a:xfrm>
            <a:off x="4869091" y="4329421"/>
            <a:ext cx="929639" cy="21018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116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30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共计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月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4" name="picture 1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5" name="textbox 165"/>
          <p:cNvSpPr/>
          <p:nvPr/>
        </p:nvSpPr>
        <p:spPr>
          <a:xfrm>
            <a:off x="442263" y="318468"/>
            <a:ext cx="2313304" cy="5054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0415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见习地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6" name="textbox 186"/>
          <p:cNvSpPr/>
          <p:nvPr/>
        </p:nvSpPr>
        <p:spPr>
          <a:xfrm>
            <a:off x="1345429" y="4574655"/>
            <a:ext cx="3195954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203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6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门店面积约为</a:t>
            </a:r>
            <a:r>
              <a:rPr sz="13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6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平方米，员工人</a:t>
            </a:r>
            <a:r>
              <a:rPr sz="1300" spc="2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</a:t>
            </a:r>
            <a:r>
              <a:rPr sz="13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为XX人</a:t>
            </a:r>
            <a:endParaRPr lang="Microsoft YaHei" altLang="Microsoft YaHei" sz="1300"/>
          </a:p>
        </p:txBody>
      </p:sp>
      <p:sp>
        <p:nvSpPr>
          <p:cNvPr id="187" name="textbox 187"/>
          <p:cNvSpPr/>
          <p:nvPr/>
        </p:nvSpPr>
        <p:spPr>
          <a:xfrm>
            <a:off x="1417900" y="1990449"/>
            <a:ext cx="2143125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486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</a:t>
            </a:r>
            <a:r>
              <a:rPr sz="1300" spc="1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门店(位于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sz="1300" spc="1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</a:t>
            </a:r>
            <a:r>
              <a:rPr sz="1300" spc="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)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picture 18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89" name="textbox 189"/>
          <p:cNvSpPr/>
          <p:nvPr/>
        </p:nvSpPr>
        <p:spPr>
          <a:xfrm>
            <a:off x="4484018" y="1237297"/>
            <a:ext cx="3225164" cy="23622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708"/>
              </a:lnSpc>
            </a:pPr>
            <a:endParaRPr lang="Arial" altLang="Arial" sz="100"/>
          </a:p>
          <a:p>
            <a:pPr marL="1118669" algn="l" rtl="0" eaLnBrk="0">
              <a:lnSpc>
                <a:spcPct val="85000"/>
              </a:lnSpc>
            </a:pPr>
            <a:r>
              <a:rPr sz="7500" spc="8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500" spc="7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marL="12700" algn="l" rtl="0" eaLnBrk="0">
              <a:lnSpc>
                <a:spcPct val="91000"/>
              </a:lnSpc>
            </a:pPr>
            <a:r>
              <a:rPr sz="36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</a:t>
            </a:r>
            <a:r>
              <a:rPr sz="3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铺运营与管理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0" name="group 30"/>
          <p:cNvGrpSpPr/>
          <p:nvPr/>
        </p:nvGrpSpPr>
        <p:grpSpPr>
          <a:xfrm rot="21600000">
            <a:off x="4671294" y="1393185"/>
            <a:ext cx="2600148" cy="2231507"/>
            <a:chExt cx="2600148" cy="2231507"/>
          </a:xfrm>
        </p:grpSpPr>
        <p:pic>
          <p:nvPicPr>
            <p:cNvPr id="191" name="picture 19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92" name="textbox 192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617"/>
                </a:lnSpc>
              </a:pPr>
              <a:endParaRPr lang="Arial" altLang="Arial" sz="100"/>
            </a:p>
            <a:p>
              <a:pPr marL="172074" algn="l" rtl="0" eaLnBrk="0">
                <a:lnSpc>
                  <a:spcPct val="86000"/>
                </a:lnSpc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0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8373011" y="1393185"/>
            <a:ext cx="2600148" cy="2231507"/>
            <a:chExt cx="2600148" cy="2231507"/>
          </a:xfrm>
        </p:grpSpPr>
        <p:pic>
          <p:nvPicPr>
            <p:cNvPr id="193" name="picture 193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600148" cy="2231507"/>
            </a:xfrm>
            <a:prstGeom prst="rect">
              <a:avLst/>
            </a:prstGeom>
          </p:spPr>
        </p:pic>
        <p:sp>
          <p:nvSpPr>
            <p:cNvPr id="194" name="textbox 194"/>
            <p:cNvSpPr/>
            <p:nvPr/>
          </p:nvSpPr>
          <p:spPr>
            <a:xfrm>
              <a:off x="-12700" y="-12700"/>
              <a:ext cx="2625725" cy="23152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algn="l" rtl="0" eaLnBrk="0">
                <a:lnSpc>
                  <a:spcPct val="113000"/>
                </a:lnSpc>
              </a:pPr>
              <a:endParaRPr lang="Arial" altLang="Arial" sz="1000"/>
            </a:p>
            <a:p>
              <a:pPr marL="173439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000" spc="4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000"/>
            </a:p>
          </p:txBody>
        </p:sp>
      </p:grpSp>
      <p:sp>
        <p:nvSpPr>
          <p:cNvPr id="195" name="path"/>
          <p:cNvSpPr/>
          <p:nvPr/>
        </p:nvSpPr>
        <p:spPr>
          <a:xfrm>
            <a:off x="990088" y="1514980"/>
            <a:ext cx="932010" cy="932011"/>
          </a:xfrm>
          <a:custGeom>
            <a:rect l="0" t="0" r="0" b="0"/>
            <a:pathLst>
              <a:path w="1467" h="1467">
                <a:moveTo>
                  <a:pt x="0" y="733"/>
                </a:moveTo>
                <a:cubicBezTo>
                  <a:pt x="0" y="328"/>
                  <a:pt x="328" y="0"/>
                  <a:pt x="733" y="0"/>
                </a:cubicBezTo>
                <a:lnTo>
                  <a:pt x="733" y="0"/>
                </a:lnTo>
                <a:lnTo>
                  <a:pt x="733" y="0"/>
                </a:lnTo>
                <a:lnTo>
                  <a:pt x="733" y="0"/>
                </a:lnTo>
                <a:cubicBezTo>
                  <a:pt x="1139" y="0"/>
                  <a:pt x="1467" y="328"/>
                  <a:pt x="1467" y="733"/>
                </a:cubicBezTo>
                <a:lnTo>
                  <a:pt x="1467" y="733"/>
                </a:lnTo>
                <a:cubicBezTo>
                  <a:pt x="1467" y="733"/>
                  <a:pt x="1467" y="733"/>
                  <a:pt x="1467" y="733"/>
                </a:cubicBezTo>
                <a:lnTo>
                  <a:pt x="1467" y="733"/>
                </a:lnTo>
                <a:lnTo>
                  <a:pt x="1467" y="733"/>
                </a:lnTo>
                <a:lnTo>
                  <a:pt x="1467" y="733"/>
                </a:lnTo>
                <a:cubicBezTo>
                  <a:pt x="1467" y="1139"/>
                  <a:pt x="1139" y="1467"/>
                  <a:pt x="733" y="1467"/>
                </a:cubicBezTo>
                <a:lnTo>
                  <a:pt x="733" y="1467"/>
                </a:lnTo>
                <a:lnTo>
                  <a:pt x="733" y="1467"/>
                </a:lnTo>
                <a:lnTo>
                  <a:pt x="733" y="1467"/>
                </a:lnTo>
                <a:cubicBezTo>
                  <a:pt x="328" y="1467"/>
                  <a:pt x="0" y="1139"/>
                  <a:pt x="0" y="733"/>
                </a:cubicBezTo>
                <a:lnTo>
                  <a:pt x="0" y="733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96" name="picture 19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358556" y="1454146"/>
            <a:ext cx="2231507" cy="2231507"/>
          </a:xfrm>
          <a:prstGeom prst="rect">
            <a:avLst/>
          </a:prstGeom>
        </p:spPr>
      </p:pic>
      <p:sp>
        <p:nvSpPr>
          <p:cNvPr id="197" name="textbox 197"/>
          <p:cNvSpPr/>
          <p:nvPr/>
        </p:nvSpPr>
        <p:spPr>
          <a:xfrm>
            <a:off x="4774039" y="4735681"/>
            <a:ext cx="2120264" cy="8921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725"/>
              </a:lnSpc>
            </a:pPr>
            <a:endParaRPr lang="Arial" altLang="Arial" sz="100"/>
          </a:p>
          <a:p>
            <a:pPr marL="12700" indent="1904" algn="l" rtl="0" eaLnBrk="0">
              <a:lnSpc>
                <a:spcPct val="95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间、色彩、灯光等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素，营造出吸引顾客的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列氛围，提高商品的销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售潜力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8" name="textbox 198"/>
          <p:cNvSpPr/>
          <p:nvPr/>
        </p:nvSpPr>
        <p:spPr>
          <a:xfrm>
            <a:off x="1093784" y="4735300"/>
            <a:ext cx="2272029" cy="673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2000"/>
              </a:lnSpc>
            </a:pPr>
            <a:endParaRPr lang="Arial" altLang="Arial" sz="100"/>
          </a:p>
          <a:p>
            <a:pPr marL="14224" indent="-1524" algn="l" rtl="0" eaLnBrk="0">
              <a:lnSpc>
                <a:spcPct val="94000"/>
              </a:lnSpc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保持商品陈列整齐、美观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点商品，定期更新 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陈列方式，保持新鲜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9" name="textbox 199"/>
          <p:cNvSpPr/>
          <p:nvPr/>
        </p:nvSpPr>
        <p:spPr>
          <a:xfrm>
            <a:off x="8477092" y="4736443"/>
            <a:ext cx="2118995" cy="6718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94"/>
              </a:lnSpc>
            </a:pPr>
            <a:endParaRPr lang="Arial" altLang="Arial" sz="100"/>
          </a:p>
          <a:p>
            <a:pPr marL="13271" indent="-571" algn="l" rtl="0" eaLnBrk="0">
              <a:lnSpc>
                <a:spcPct val="94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对商品陈列效果进行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收集顾客反馈，不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断优化陈列方式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00" name="textbox 200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9940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商品陈列</a:t>
            </a:r>
            <a:endParaRPr lang="Microsoft YaHei" altLang="Microsoft YaHei" sz="30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21" name="rect"/>
          <p:cNvSpPr/>
          <p:nvPr/>
        </p:nvSpPr>
        <p:spPr>
          <a:xfrm>
            <a:off x="3569917" y="4022473"/>
            <a:ext cx="207264" cy="3810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2" name="textbox 222"/>
          <p:cNvSpPr/>
          <p:nvPr/>
        </p:nvSpPr>
        <p:spPr>
          <a:xfrm>
            <a:off x="1101204" y="3893972"/>
            <a:ext cx="275145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421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商品陈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r>
              <a:rPr sz="2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223" name="path"/>
          <p:cNvSpPr/>
          <p:nvPr/>
        </p:nvSpPr>
        <p:spPr>
          <a:xfrm>
            <a:off x="3687772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4" name="rect"/>
          <p:cNvSpPr/>
          <p:nvPr/>
        </p:nvSpPr>
        <p:spPr>
          <a:xfrm>
            <a:off x="10952843" y="4022473"/>
            <a:ext cx="207263" cy="38100"/>
          </a:xfrm>
          <a:prstGeom prst="rect">
            <a:avLst/>
          </a:pr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5" name="textbox 225"/>
          <p:cNvSpPr/>
          <p:nvPr/>
        </p:nvSpPr>
        <p:spPr>
          <a:xfrm>
            <a:off x="8487988" y="3893972"/>
            <a:ext cx="2747645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陈列效果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</a:t>
            </a:r>
            <a:r>
              <a:rPr sz="2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</a:t>
            </a:r>
            <a:endParaRPr lang="Microsoft YaHei" altLang="Microsoft YaHei" sz="2000"/>
          </a:p>
        </p:txBody>
      </p:sp>
      <p:sp>
        <p:nvSpPr>
          <p:cNvPr id="226" name="path"/>
          <p:cNvSpPr/>
          <p:nvPr/>
        </p:nvSpPr>
        <p:spPr>
          <a:xfrm>
            <a:off x="11070698" y="3947811"/>
            <a:ext cx="151722" cy="187422"/>
          </a:xfrm>
          <a:custGeom>
            <a:rect l="0" t="0" r="0" b="0"/>
            <a:pathLst>
              <a:path w="238" h="295">
                <a:moveTo>
                  <a:pt x="0" y="0"/>
                </a:moveTo>
                <a:lnTo>
                  <a:pt x="95" y="0"/>
                </a:lnTo>
                <a:lnTo>
                  <a:pt x="238" y="147"/>
                </a:lnTo>
                <a:lnTo>
                  <a:pt x="95" y="295"/>
                </a:lnTo>
                <a:lnTo>
                  <a:pt x="0" y="295"/>
                </a:lnTo>
                <a:lnTo>
                  <a:pt x="143" y="147"/>
                </a:lnTo>
                <a:lnTo>
                  <a:pt x="0" y="0"/>
                </a:lnTo>
                <a:close/>
              </a:path>
            </a:pathLst>
          </a:custGeom>
          <a:solidFill>
            <a:srgbClr val="FF6D1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7" name="textbox 227"/>
          <p:cNvSpPr/>
          <p:nvPr/>
        </p:nvSpPr>
        <p:spPr>
          <a:xfrm>
            <a:off x="4786270" y="3893972"/>
            <a:ext cx="1040764" cy="3054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列技巧</a:t>
            </a:r>
            <a:endParaRPr lang="Microsoft YaHei" altLang="Microsoft YaHei" sz="2000"/>
          </a:p>
        </p:txBody>
      </p:sp>
      <p:sp>
        <p:nvSpPr>
          <p:cNvPr id="228" name="textbox 228"/>
          <p:cNvSpPr/>
          <p:nvPr/>
        </p:nvSpPr>
        <p:spPr>
          <a:xfrm>
            <a:off x="1109549" y="1712020"/>
            <a:ext cx="332740" cy="28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46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20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20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2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7251124" y="3947811"/>
            <a:ext cx="269578" cy="187422"/>
            <a:chExt cx="269578" cy="187422"/>
          </a:xfrm>
        </p:grpSpPr>
        <p:sp>
          <p:nvSpPr>
            <p:cNvPr id="229" name="path"/>
            <p:cNvSpPr/>
            <p:nvPr/>
          </p:nvSpPr>
          <p:spPr>
            <a:xfrm>
              <a:off x="0" y="74661"/>
              <a:ext cx="207264" cy="38100"/>
            </a:xfrm>
            <a:custGeom>
              <a:rect l="0" t="0" r="0" b="0"/>
              <a:pathLst>
                <a:path w="326" h="60">
                  <a:moveTo>
                    <a:pt x="0" y="30"/>
                  </a:moveTo>
                  <a:lnTo>
                    <a:pt x="326" y="30"/>
                  </a:lnTo>
                </a:path>
              </a:pathLst>
            </a:custGeom>
            <a:noFill/>
            <a:ln w="38100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17857" y="0"/>
              <a:ext cx="151720" cy="187422"/>
            </a:xfrm>
            <a:custGeom>
              <a:rect l="0" t="0" r="0" b="0"/>
              <a:pathLst>
                <a:path w="238" h="295">
                  <a:moveTo>
                    <a:pt x="0" y="0"/>
                  </a:moveTo>
                  <a:lnTo>
                    <a:pt x="95" y="0"/>
                  </a:lnTo>
                  <a:lnTo>
                    <a:pt x="238" y="147"/>
                  </a:lnTo>
                  <a:lnTo>
                    <a:pt x="95" y="295"/>
                  </a:lnTo>
                  <a:lnTo>
                    <a:pt x="0" y="295"/>
                  </a:lnTo>
                  <a:lnTo>
                    <a:pt x="143" y="14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1095002" y="4502406"/>
            <a:ext cx="2676820" cy="9525"/>
            <a:chExt cx="2676820" cy="9525"/>
          </a:xfrm>
        </p:grpSpPr>
        <p:sp>
          <p:nvSpPr>
            <p:cNvPr id="231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776211" y="4441572"/>
            <a:ext cx="2676820" cy="9525"/>
            <a:chExt cx="2676820" cy="9525"/>
          </a:xfrm>
        </p:grpSpPr>
        <p:sp>
          <p:nvSpPr>
            <p:cNvPr id="233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BF6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8477928" y="4441572"/>
            <a:ext cx="2676820" cy="9525"/>
            <a:chExt cx="2676820" cy="9525"/>
          </a:xfrm>
        </p:grpSpPr>
        <p:sp>
          <p:nvSpPr>
            <p:cNvPr id="235" name="path"/>
            <p:cNvSpPr/>
            <p:nvPr/>
          </p:nvSpPr>
          <p:spPr>
            <a:xfrm>
              <a:off x="0" y="4762"/>
              <a:ext cx="2676820" cy="0"/>
            </a:xfrm>
            <a:custGeom>
              <a:rect l="0" t="0" r="0" b="0"/>
              <a:pathLst>
                <a:path w="4215">
                  <a:moveTo>
                    <a:pt x="0" y="0"/>
                  </a:moveTo>
                  <a:lnTo>
                    <a:pt x="4215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0" y="0"/>
              <a:ext cx="2676820" cy="9525"/>
            </a:xfrm>
            <a:custGeom>
              <a:rect l="0" t="0" r="0" b="0"/>
              <a:pathLst>
                <a:path w="4215" h="15">
                  <a:moveTo>
                    <a:pt x="0" y="7"/>
                  </a:moveTo>
                  <a:lnTo>
                    <a:pt x="4215" y="7"/>
                  </a:lnTo>
                </a:path>
              </a:pathLst>
            </a:custGeom>
            <a:noFill/>
            <a:ln w="9525" cap="flat">
              <a:solidFill>
                <a:srgbClr val="D44C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7" name="rect"/>
          <p:cNvSpPr/>
          <p:nvPr/>
        </p:nvSpPr>
        <p:spPr>
          <a:xfrm>
            <a:off x="7251124" y="4041523"/>
            <a:ext cx="207264" cy="0"/>
          </a:xfrm>
          <a:prstGeom prst="rect">
            <a:avLst/>
          </a:prstGeom>
          <a:solidFill>
            <a:srgbClr val="FF9000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8309742" y="1097033"/>
            <a:ext cx="2912678" cy="3021342"/>
            <a:chExt cx="2912678" cy="3021342"/>
          </a:xfrm>
        </p:grpSpPr>
        <p:pic>
          <p:nvPicPr>
            <p:cNvPr id="239" name="picture 239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912678" cy="2862086"/>
            </a:xfrm>
            <a:prstGeom prst="rect">
              <a:avLst/>
            </a:prstGeom>
          </p:spPr>
        </p:pic>
        <p:sp>
          <p:nvSpPr>
            <p:cNvPr id="240" name="textbox 240"/>
            <p:cNvSpPr/>
            <p:nvPr/>
          </p:nvSpPr>
          <p:spPr>
            <a:xfrm>
              <a:off x="108084" y="2716910"/>
              <a:ext cx="1794510" cy="346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2407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顾客关系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</a:t>
              </a:r>
              <a:endParaRPr lang="Microsoft YaHei" altLang="Microsoft YaHei" sz="23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639659" y="1134964"/>
            <a:ext cx="2912679" cy="2982229"/>
            <a:chExt cx="2912679" cy="2982229"/>
          </a:xfrm>
        </p:grpSpPr>
        <p:pic>
          <p:nvPicPr>
            <p:cNvPr id="241" name="picture 24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2912679" cy="2862086"/>
            </a:xfrm>
            <a:prstGeom prst="rect">
              <a:avLst/>
            </a:prstGeom>
          </p:spPr>
        </p:pic>
        <p:sp>
          <p:nvSpPr>
            <p:cNvPr id="242" name="textbox 242"/>
            <p:cNvSpPr/>
            <p:nvPr/>
          </p:nvSpPr>
          <p:spPr>
            <a:xfrm>
              <a:off x="108971" y="2677798"/>
              <a:ext cx="1793239" cy="3454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6792"/>
                </a:lnSpc>
              </a:pPr>
              <a:endParaRPr lang="Arial" altLang="Arial" sz="100"/>
            </a:p>
            <a:p>
              <a:pPr marL="12700" algn="l" rtl="0" eaLnBrk="0">
                <a:lnSpc>
                  <a:spcPct val="91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销售数据分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6D1B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析</a:t>
              </a:r>
              <a:endParaRPr lang="Microsoft YaHei" altLang="Microsoft YaHei" sz="2300"/>
            </a:p>
          </p:txBody>
        </p:sp>
      </p:grpSp>
      <p:pic>
        <p:nvPicPr>
          <p:cNvPr id="243" name="picture 24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125500" y="1147154"/>
            <a:ext cx="2912680" cy="2862087"/>
          </a:xfrm>
          <a:prstGeom prst="rect">
            <a:avLst/>
          </a:prstGeom>
        </p:spPr>
      </p:pic>
      <p:sp>
        <p:nvSpPr>
          <p:cNvPr id="244" name="textbox 244"/>
          <p:cNvSpPr/>
          <p:nvPr/>
        </p:nvSpPr>
        <p:spPr>
          <a:xfrm>
            <a:off x="8515340" y="4687594"/>
            <a:ext cx="2120264" cy="1057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415"/>
              </a:lnSpc>
            </a:pPr>
            <a:endParaRPr lang="Arial" altLang="Arial" sz="100"/>
          </a:p>
          <a:p>
            <a:pPr marL="12700" indent="1713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建立顾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客档案，了解顾客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求和购物习惯，提供个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化服务，提高顾客满意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度和忠诚度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45" name="textbox 245"/>
          <p:cNvSpPr/>
          <p:nvPr/>
        </p:nvSpPr>
        <p:spPr>
          <a:xfrm>
            <a:off x="4846401" y="4687975"/>
            <a:ext cx="2118995" cy="1056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9827"/>
              </a:lnSpc>
            </a:pPr>
            <a:endParaRPr lang="Arial" altLang="Arial" sz="100"/>
          </a:p>
          <a:p>
            <a:pPr marL="12700" indent="190" algn="l" rtl="0" eaLnBrk="0">
              <a:lnSpc>
                <a:spcPct val="11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分析销售数据，了解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销售情况，找出畅销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销商品，制定相应的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销售策略。</a:t>
            </a:r>
            <a:endParaRPr lang="Microsoft YaHei" altLang="Microsoft YaHei" sz="1500"/>
          </a:p>
        </p:txBody>
      </p:sp>
      <p:sp>
        <p:nvSpPr>
          <p:cNvPr id="246" name="textbox 246"/>
          <p:cNvSpPr/>
          <p:nvPr/>
        </p:nvSpPr>
        <p:spPr>
          <a:xfrm>
            <a:off x="1441970" y="4687785"/>
            <a:ext cx="2118995" cy="7829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10000"/>
              </a:lnSpc>
              <a:spcBef>
                <a:spcPts val="1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根据市场需求和节假日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策划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各种促销活动，如打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折、满减、赠品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等。</a:t>
            </a:r>
            <a:endParaRPr lang="Microsoft YaHei" altLang="Microsoft YaHei" sz="1500"/>
          </a:p>
        </p:txBody>
      </p:sp>
      <p:sp>
        <p:nvSpPr>
          <p:cNvPr id="247" name="textbox 247"/>
          <p:cNvSpPr/>
          <p:nvPr/>
        </p:nvSpPr>
        <p:spPr>
          <a:xfrm>
            <a:off x="1210920" y="376742"/>
            <a:ext cx="1544955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29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销售策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</a:t>
            </a:r>
            <a:endParaRPr lang="Microsoft YaHei" altLang="Microsoft YaHei" sz="3000"/>
          </a:p>
        </p:txBody>
      </p:sp>
      <p:sp>
        <p:nvSpPr>
          <p:cNvPr id="248" name="textbox 248"/>
          <p:cNvSpPr/>
          <p:nvPr/>
        </p:nvSpPr>
        <p:spPr>
          <a:xfrm>
            <a:off x="1345380" y="3814238"/>
            <a:ext cx="1202055" cy="346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1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促销活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2300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8309735" y="4350851"/>
            <a:ext cx="2651085" cy="97536"/>
            <a:chExt cx="2651085" cy="97536"/>
          </a:xfrm>
        </p:grpSpPr>
        <p:sp>
          <p:nvSpPr>
            <p:cNvPr id="249" name="path"/>
            <p:cNvSpPr/>
            <p:nvPr/>
          </p:nvSpPr>
          <p:spPr>
            <a:xfrm>
              <a:off x="61193" y="48768"/>
              <a:ext cx="2492360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61183" y="44006"/>
              <a:ext cx="2492378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0" y="0"/>
              <a:ext cx="2651085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lnTo>
                    <a:pt x="76" y="153"/>
                  </a:ln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1235228" y="4350851"/>
            <a:ext cx="2651081" cy="97536"/>
            <a:chExt cx="2651081" cy="97536"/>
          </a:xfrm>
        </p:grpSpPr>
        <p:sp>
          <p:nvSpPr>
            <p:cNvPr id="252" name="path"/>
            <p:cNvSpPr/>
            <p:nvPr/>
          </p:nvSpPr>
          <p:spPr>
            <a:xfrm>
              <a:off x="61187" y="48768"/>
              <a:ext cx="2492358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61178" y="44006"/>
              <a:ext cx="2492376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6D1B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639658" y="4350851"/>
            <a:ext cx="2651081" cy="97536"/>
            <a:chExt cx="2651081" cy="97536"/>
          </a:xfrm>
        </p:grpSpPr>
        <p:sp>
          <p:nvSpPr>
            <p:cNvPr id="255" name="path"/>
            <p:cNvSpPr/>
            <p:nvPr/>
          </p:nvSpPr>
          <p:spPr>
            <a:xfrm>
              <a:off x="61188" y="48768"/>
              <a:ext cx="2492359" cy="4740"/>
            </a:xfrm>
            <a:custGeom>
              <a:rect l="0" t="0" r="0" b="0"/>
              <a:pathLst>
                <a:path w="3924" h="7">
                  <a:moveTo>
                    <a:pt x="0" y="7"/>
                  </a:moveTo>
                  <a:lnTo>
                    <a:pt x="3924" y="0"/>
                  </a:lnTo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61179" y="44006"/>
              <a:ext cx="2492377" cy="14265"/>
            </a:xfrm>
            <a:custGeom>
              <a:rect l="0" t="0" r="0" b="0"/>
              <a:pathLst>
                <a:path w="3925" h="22">
                  <a:moveTo>
                    <a:pt x="0" y="14"/>
                  </a:moveTo>
                  <a:lnTo>
                    <a:pt x="3924" y="7"/>
                  </a:lnTo>
                </a:path>
              </a:pathLst>
            </a:custGeom>
            <a:noFill/>
            <a:ln w="9525" cap="flat">
              <a:solidFill>
                <a:srgbClr val="FF9000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0" y="0"/>
              <a:ext cx="2651081" cy="97536"/>
            </a:xfrm>
            <a:custGeom>
              <a:rect l="0" t="0" r="0" b="0"/>
              <a:pathLst>
                <a:path w="4174" h="153">
                  <a:moveTo>
                    <a:pt x="0" y="76"/>
                  </a:moveTo>
                  <a:cubicBezTo>
                    <a:pt x="0" y="34"/>
                    <a:pt x="34" y="0"/>
                    <a:pt x="76" y="0"/>
                  </a:cubicBezTo>
                  <a:lnTo>
                    <a:pt x="76" y="0"/>
                  </a:lnTo>
                  <a:lnTo>
                    <a:pt x="76" y="0"/>
                  </a:lnTo>
                  <a:lnTo>
                    <a:pt x="76" y="0"/>
                  </a:lnTo>
                  <a:cubicBezTo>
                    <a:pt x="119" y="0"/>
                    <a:pt x="153" y="34"/>
                    <a:pt x="153" y="76"/>
                  </a:cubicBezTo>
                  <a:lnTo>
                    <a:pt x="153" y="76"/>
                  </a:lnTo>
                  <a:cubicBezTo>
                    <a:pt x="153" y="76"/>
                    <a:pt x="153" y="76"/>
                    <a:pt x="153" y="76"/>
                  </a:cubicBezTo>
                  <a:lnTo>
                    <a:pt x="153" y="76"/>
                  </a:lnTo>
                  <a:lnTo>
                    <a:pt x="153" y="76"/>
                  </a:lnTo>
                  <a:lnTo>
                    <a:pt x="153" y="76"/>
                  </a:lnTo>
                  <a:cubicBezTo>
                    <a:pt x="153" y="119"/>
                    <a:pt x="119" y="153"/>
                    <a:pt x="76" y="153"/>
                  </a:cubicBezTo>
                  <a:lnTo>
                    <a:pt x="76" y="153"/>
                  </a:lnTo>
                  <a:cubicBezTo>
                    <a:pt x="34" y="153"/>
                    <a:pt x="0" y="119"/>
                    <a:pt x="0" y="76"/>
                  </a:cubicBezTo>
                  <a:lnTo>
                    <a:pt x="0" y="76"/>
                  </a:lnTo>
                  <a:close/>
                </a:path>
                <a:path w="4174" h="153">
                  <a:moveTo>
                    <a:pt x="4021" y="76"/>
                  </a:moveTo>
                  <a:cubicBezTo>
                    <a:pt x="4021" y="34"/>
                    <a:pt x="4055" y="0"/>
                    <a:pt x="4098" y="0"/>
                  </a:cubicBezTo>
                  <a:lnTo>
                    <a:pt x="4098" y="0"/>
                  </a:lnTo>
                  <a:lnTo>
                    <a:pt x="4098" y="0"/>
                  </a:lnTo>
                  <a:lnTo>
                    <a:pt x="4098" y="0"/>
                  </a:lnTo>
                  <a:cubicBezTo>
                    <a:pt x="4140" y="0"/>
                    <a:pt x="4174" y="34"/>
                    <a:pt x="4174" y="76"/>
                  </a:cubicBezTo>
                  <a:lnTo>
                    <a:pt x="4174" y="76"/>
                  </a:lnTo>
                  <a:cubicBezTo>
                    <a:pt x="4174" y="76"/>
                    <a:pt x="4174" y="76"/>
                    <a:pt x="4174" y="76"/>
                  </a:cubicBezTo>
                  <a:lnTo>
                    <a:pt x="4174" y="76"/>
                  </a:lnTo>
                  <a:lnTo>
                    <a:pt x="4174" y="76"/>
                  </a:lnTo>
                  <a:lnTo>
                    <a:pt x="4174" y="76"/>
                  </a:lnTo>
                  <a:cubicBezTo>
                    <a:pt x="4174" y="119"/>
                    <a:pt x="4140" y="153"/>
                    <a:pt x="4098" y="153"/>
                  </a:cubicBezTo>
                  <a:lnTo>
                    <a:pt x="4098" y="153"/>
                  </a:lnTo>
                  <a:lnTo>
                    <a:pt x="4098" y="153"/>
                  </a:lnTo>
                  <a:lnTo>
                    <a:pt x="4098" y="153"/>
                  </a:lnTo>
                  <a:cubicBezTo>
                    <a:pt x="4055" y="153"/>
                    <a:pt x="4021" y="119"/>
                    <a:pt x="4021" y="76"/>
                  </a:cubicBezTo>
                  <a:lnTo>
                    <a:pt x="4021" y="76"/>
                  </a:lnTo>
                  <a:close/>
                </a:path>
              </a:pathLst>
            </a:custGeom>
            <a:solidFill>
              <a:srgbClr val="FF90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58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6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8" name="group 5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6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60" name="group 6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7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5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6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7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8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DF9EB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79" name="picture 2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77900" y="1574799"/>
            <a:ext cx="10189442" cy="4290164"/>
          </a:xfrm>
          <a:prstGeom prst="rect">
            <a:avLst/>
          </a:prstGeom>
        </p:spPr>
      </p:pic>
      <p:graphicFrame>
        <p:nvGraphicFramePr>
          <p:cNvPr id="280" name="table 280"/>
          <p:cNvGraphicFramePr>
            <a:graphicFrameLocks noGrp="1"/>
          </p:cNvGraphicFramePr>
          <p:nvPr/>
        </p:nvGraphicFramePr>
        <p:xfrm>
          <a:off x="977900" y="1574799"/>
          <a:ext cx="10189209" cy="4290060"/>
        </p:xfrm>
        <a:graphic>
          <a:graphicData uri="http://schemas.openxmlformats.org/drawingml/2006/table">
            <a:tbl>
              <a:tblPr/>
              <a:tblGrid>
                <a:gridCol w="3387725"/>
                <a:gridCol w="3387725"/>
                <a:gridCol w="3413759"/>
              </a:tblGrid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6863"/>
                        </a:lnSpc>
                      </a:pPr>
                      <a:endParaRPr lang="Arial" altLang="Arial" sz="100"/>
                    </a:p>
                    <a:p>
                      <a:pPr marL="1190942" algn="l" rtl="0" eaLnBrk="0">
                        <a:lnSpc>
                          <a:spcPct val="92000"/>
                        </a:lnSpc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接待流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10000"/>
                        </a:lnSpc>
                      </a:pPr>
                      <a:endParaRPr lang="Arial" altLang="Arial" sz="800"/>
                    </a:p>
                    <a:p>
                      <a:pPr algn="l" rtl="0" eaLnBrk="0">
                        <a:lnSpc>
                          <a:spcPct val="7283"/>
                        </a:lnSpc>
                      </a:pPr>
                      <a:endParaRPr lang="Arial" altLang="Arial" sz="100"/>
                    </a:p>
                    <a:p>
                      <a:pPr marL="946928" algn="l" rtl="0" eaLnBrk="0">
                        <a:lnSpc>
                          <a:spcPct val="92000"/>
                        </a:lnSpc>
                      </a:pPr>
                      <a:r>
                        <a:rPr sz="2000" spc="3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顾客反馈</a:t>
                      </a:r>
                      <a:r>
                        <a:rPr sz="2000" spc="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处理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5398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800"/>
                    </a:p>
                    <a:p>
                      <a:pPr marL="234273" indent="-1524" algn="l" rtl="0" eaLnBrk="0">
                        <a:lnSpc>
                          <a:spcPct val="15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确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保顾客进店时得到热情接待，了解  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顾客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需求，为顾客提供专业的建议和  </a:t>
                      </a:r>
                      <a:r>
                        <a:rPr sz="1500" spc="-7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帮助。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6D1B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94000"/>
                        </a:lnSpc>
                      </a:pPr>
                      <a:endParaRPr lang="Arial" altLang="Arial" sz="1000"/>
                    </a:p>
                    <a:p>
                      <a:pPr marL="248530" indent="761" algn="l" rtl="0" eaLnBrk="0">
                        <a:lnSpc>
                          <a:spcPct val="151000"/>
                        </a:lnSpc>
                        <a:spcBef>
                          <a:spcPts val="4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及时处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理顾客的投诉和建议，积极改  </a:t>
                      </a:r>
                      <a:r>
                        <a:rPr sz="1500" spc="-3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进服务质量和商品质</a:t>
                      </a: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量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159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1000"/>
                        </a:lnSpc>
                      </a:pPr>
                      <a:endParaRPr lang="Arial" altLang="Arial" sz="800"/>
                    </a:p>
                    <a:p>
                      <a:pPr marL="1197698" algn="l" rtl="0" eaLnBrk="0">
                        <a:lnSpc>
                          <a:spcPct val="92000"/>
                        </a:lnSpc>
                        <a:spcBef>
                          <a:spcPts val="1"/>
                        </a:spcBef>
                      </a:pPr>
                      <a:r>
                        <a:rPr sz="2000" spc="2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售后服</a:t>
                      </a:r>
                      <a:r>
                        <a:rPr sz="2000" spc="10">
                          <a:ln w="3175" cap="flat" cmpd="sng">
                            <a:solidFill>
                              <a:srgbClr val="000000">
                                <a:alpha val="100000"/>
                              </a:srgbClr>
                            </a:solidFill>
                            <a:miter lim="0"/>
                          </a:ln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务</a:t>
                      </a:r>
                      <a:endParaRPr lang="Microsoft YaHei" altLang="Microsoft YaHei" sz="2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1308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65000"/>
                        </a:lnSpc>
                      </a:pPr>
                      <a:endParaRPr lang="Arial" altLang="Arial" sz="1000"/>
                    </a:p>
                    <a:p>
                      <a:pPr marL="241544" algn="l" rtl="0" eaLnBrk="0">
                        <a:lnSpc>
                          <a:spcPct val="91000"/>
                        </a:lnSpc>
                        <a:spcBef>
                          <a:spcPts val="6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提供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完善的售后服务，解决顾客在使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79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7000"/>
                        </a:lnSpc>
                      </a:pPr>
                      <a:endParaRPr lang="Arial" altLang="Arial" sz="500"/>
                    </a:p>
                    <a:p>
                      <a:pPr marL="243259" algn="l" rtl="0" eaLnBrk="0">
                        <a:lnSpc>
                          <a:spcPct val="91000"/>
                        </a:lnSpc>
                        <a:spcBef>
                          <a:spcPts val="3"/>
                        </a:spcBef>
                      </a:pPr>
                      <a:r>
                        <a:rPr sz="1500" spc="-1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用商品过</a:t>
                      </a:r>
                      <a:r>
                        <a:rPr sz="1500" spc="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程中遇到的问题，提高顾客</a:t>
                      </a:r>
                      <a:endParaRPr lang="Microsoft YaHei" altLang="Microsoft YaHei" sz="15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7229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9000"/>
                        </a:lnSpc>
                      </a:pPr>
                      <a:endParaRPr lang="Arial" altLang="Arial" sz="700"/>
                    </a:p>
                    <a:p>
                      <a:pPr marL="240401" algn="l" rtl="0" eaLnBrk="0">
                        <a:lnSpc>
                          <a:spcPct val="97000"/>
                        </a:lnSpc>
                        <a:spcBef>
                          <a:spcPts val="3"/>
                        </a:spcBef>
                      </a:pPr>
                      <a:r>
                        <a:rPr sz="1400" spc="-10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满意度</a:t>
                      </a:r>
                      <a:r>
                        <a:rPr sz="1400" spc="-90">
                          <a:solidFill>
                            <a:srgbClr val="FFFDFD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。</a:t>
                      </a:r>
                      <a:endParaRPr lang="Microsoft YaHei" altLang="Microsoft YaHei" sz="14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281" name="textbox 281"/>
          <p:cNvSpPr/>
          <p:nvPr/>
        </p:nvSpPr>
        <p:spPr>
          <a:xfrm>
            <a:off x="442263" y="318468"/>
            <a:ext cx="2313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6D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客户服务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8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FF6D1B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FF6D1B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FF6D1B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FF6D1B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FF6D1B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https://d.book118.com/328136026031006045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2024-09-25T15:50:39.999</cp:lastPrinted>
  <dcterms:created xsi:type="dcterms:W3CDTF">2024-09-25T07:50:40Z</dcterms:created>
  <dcterms:modified xsi:type="dcterms:W3CDTF">2024-09-25T07:50:41Z</dcterms:modified>
</cp:coreProperties>
</file>