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7" r:id="rId16"/>
  </p:sldIdLst>
  <p:sldSz cx="12192000" cy="6858000"/>
  <p:notesSz cx="6858000" cy="9144000"/>
  <p:custDataLst>
    <p:tags r:id="rId17"/>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tags" Target="tags/tag1.xml" /><Relationship Id="rId18" Type="http://schemas.openxmlformats.org/officeDocument/2006/relationships/presProps" Target="presProps.xml" /><Relationship Id="rId19" Type="http://schemas.openxmlformats.org/officeDocument/2006/relationships/viewProps" Target="viewProps.xml" /><Relationship Id="rId2" Type="http://schemas.openxmlformats.org/officeDocument/2006/relationships/slideMaster" Target="slideMasters/slideMaster2.xml" /><Relationship Id="rId20" Type="http://schemas.openxmlformats.org/officeDocument/2006/relationships/theme" Target="theme/theme1.xml" /><Relationship Id="rId21"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AA2097B1-1C95-4336-A94D-C557DB278C88}"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5134D3AF-664A-43EC-A324-BF7260E9564C}"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591EE2CE-7A80-4FD1-A8D4-724EC786EFD2}"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A0FB8A82-ED72-400B-A4F9-AB7B406C3A5C}"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7754A26B-F9EF-4423-9784-2B419408C077}"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132DFC8C-131D-4691-B9E9-4AFFAFEF7B73}"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87AC3FF4-F39B-4CAB-A4F3-9023871AD085}"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F666D7DD-3411-4DCC-955D-C21E6843D8C5}"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D9C6D356-AFB2-4BD2-93BD-44247D80C962}"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EEDA68DF-E63F-4E22-B374-0D3B1FF25D66}"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C2F17082-19DE-47E1-85BF-9FA30E5CBF10}"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jpe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 Id="rId3" Type="http://schemas.openxmlformats.org/officeDocument/2006/relationships/image" Target="../media/image5.jpeg" /><Relationship Id="rId4" Type="http://schemas.openxmlformats.org/officeDocument/2006/relationships/image" Target="../media/image6.jpeg" /><Relationship Id="rId5" Type="http://schemas.openxmlformats.org/officeDocument/2006/relationships/image" Target="../media/image2.jpe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7.jpeg" /><Relationship Id="rId3" Type="http://schemas.openxmlformats.org/officeDocument/2006/relationships/image" Target="../media/image2.jpe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8.jpeg" /><Relationship Id="rId3" Type="http://schemas.openxmlformats.org/officeDocument/2006/relationships/image" Target="../media/image9.jpeg" /><Relationship Id="rId4" Type="http://schemas.openxmlformats.org/officeDocument/2006/relationships/image" Target="../media/image10.jpeg" /><Relationship Id="rId5" Type="http://schemas.openxmlformats.org/officeDocument/2006/relationships/image" Target="../media/image2.jpe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1.jpeg" /><Relationship Id="rId3" Type="http://schemas.openxmlformats.org/officeDocument/2006/relationships/image" Target="../media/image2.jpe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2.jpeg" /><Relationship Id="rId3" Type="http://schemas.openxmlformats.org/officeDocument/2006/relationships/image" Target="../media/image13.jpeg" /><Relationship Id="rId4" Type="http://schemas.openxmlformats.org/officeDocument/2006/relationships/image" Target="../media/image14.jpeg" /><Relationship Id="rId5" Type="http://schemas.openxmlformats.org/officeDocument/2006/relationships/image" Target="../media/image2.jpe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5.jpeg" /><Relationship Id="rId3" Type="http://schemas.openxmlformats.org/officeDocument/2006/relationships/image" Target="../media/image16.jpeg" /><Relationship Id="rId4" Type="http://schemas.openxmlformats.org/officeDocument/2006/relationships/image" Target="../media/image17.jpeg" /><Relationship Id="rId5" Type="http://schemas.openxmlformats.org/officeDocument/2006/relationships/image" Target="../media/image2.jpe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8.jpeg" /><Relationship Id="rId3" Type="http://schemas.openxmlformats.org/officeDocument/2006/relationships/image" Target="../media/image2.jpe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9.jpeg" /><Relationship Id="rId3" Type="http://schemas.openxmlformats.org/officeDocument/2006/relationships/image" Target="../media/image20.jpeg" /><Relationship Id="rId4" Type="http://schemas.openxmlformats.org/officeDocument/2006/relationships/image" Target="../media/image21.jpeg" /><Relationship Id="rId5" Type="http://schemas.openxmlformats.org/officeDocument/2006/relationships/image" Target="../media/image2.jpe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328142000051006036"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424273" y="2083443"/>
            <a:ext cx="9343454" cy="64350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64000"/>
              </a:lnSpc>
              <a:spcBef>
                <a:spcPts val="450"/>
              </a:spcBef>
            </a:pPr>
            <a:r>
              <a:rPr lang="en-US" sz="5175" b="1">
                <a:solidFill>
                  <a:srgbClr val="000000">
                    <a:alpha val="100000"/>
                  </a:srgbClr>
                </a:solidFill>
                <a:latin typeface="Microsoft Yahei"/>
                <a:ea typeface="Microsoft Yahei"/>
                <a:cs typeface="Microsoft Yahei"/>
              </a:rPr>
              <a:t>神经科护理中的药物管理与监测</a:t>
            </a:r>
          </a:p>
        </p:txBody>
      </p:sp>
      <p:sp>
        <p:nvSpPr>
          <p:cNvPr id="3" name="AutoShape 3"/>
          <p:cNvSpPr/>
          <p:nvPr/>
        </p:nvSpPr>
        <p:spPr>
          <a:xfrm>
            <a:off x="4341788" y="3875459"/>
            <a:ext cx="3508424" cy="721527"/>
          </a:xfrm>
          <a:prstGeom prst="roundRect">
            <a:avLst>
              <a:gd name="adj" fmla="val 12500"/>
            </a:avLst>
          </a:prstGeom>
          <a:solidFill>
            <a:srgbClr val="FFC12A">
              <a:alpha val="100000"/>
            </a:srgbClr>
          </a:solidFill>
          <a:ln w="28575">
            <a:solidFill>
              <a:srgbClr val="000000">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4779214" y="4075345"/>
            <a:ext cx="2633573" cy="32175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64000"/>
              </a:lnSpc>
              <a:spcBef>
                <a:spcPts val="450"/>
              </a:spcBef>
            </a:pPr>
            <a:r>
              <a:rPr lang="en-US" sz="2025" b="1">
                <a:solidFill>
                  <a:srgbClr val="000000">
                    <a:alpha val="100000"/>
                  </a:srgbClr>
                </a:solidFill>
                <a:latin typeface="Microsoft Yahei"/>
                <a:ea typeface="Microsoft Yahei"/>
                <a:cs typeface="Microsoft Yahei"/>
              </a:rPr>
              <a:t>汇报人：XX</a:t>
            </a:r>
          </a:p>
        </p:txBody>
      </p:sp>
      <p:sp>
        <p:nvSpPr>
          <p:cNvPr id="5" name="AutoShape 5"/>
          <p:cNvSpPr/>
          <p:nvPr/>
        </p:nvSpPr>
        <p:spPr>
          <a:xfrm>
            <a:off x="4341788" y="4791058"/>
            <a:ext cx="3508424" cy="721527"/>
          </a:xfrm>
          <a:prstGeom prst="roundRect">
            <a:avLst>
              <a:gd name="adj" fmla="val 12500"/>
            </a:avLst>
          </a:prstGeom>
          <a:solidFill>
            <a:srgbClr val="FFC12A">
              <a:alpha val="100000"/>
            </a:srgbClr>
          </a:solidFill>
          <a:ln w="28575">
            <a:solidFill>
              <a:srgbClr val="000000">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4560501" y="4990945"/>
            <a:ext cx="3070999" cy="32175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64000"/>
              </a:lnSpc>
              <a:spcBef>
                <a:spcPts val="450"/>
              </a:spcBef>
            </a:pPr>
            <a:r>
              <a:rPr lang="en-US" sz="2025" b="1">
                <a:solidFill>
                  <a:srgbClr val="000000">
                    <a:alpha val="100000"/>
                  </a:srgbClr>
                </a:solidFill>
                <a:latin typeface="Microsoft Yahei"/>
                <a:ea typeface="Microsoft Yahei"/>
                <a:cs typeface="Microsoft Yahei"/>
              </a:rPr>
              <a:t>2024-01-26</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297491" y="810388"/>
            <a:ext cx="5298183" cy="5298183"/>
          </a:xfrm>
          <a:prstGeom prst="ellipse">
            <a:avLst/>
          </a:prstGeom>
          <a:solidFill>
            <a:schemeClr val="accent1">
              <a:alpha val="14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938400" y="1451298"/>
            <a:ext cx="4016365" cy="4016365"/>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1231235" y="2407957"/>
            <a:ext cx="3626990" cy="252374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7650" b="1">
                <a:solidFill>
                  <a:srgbClr val="FFFFFF">
                    <a:alpha val="100000"/>
                  </a:srgbClr>
                </a:solidFill>
                <a:latin typeface="Microsoft Yahei"/>
                <a:ea typeface="Microsoft Yahei"/>
                <a:cs typeface="Microsoft Yahei"/>
              </a:rPr>
              <a:t>目录</a:t>
            </a:r>
          </a:p>
        </p:txBody>
      </p:sp>
      <p:sp>
        <p:nvSpPr>
          <p:cNvPr id="5" name="TextBox 5"/>
          <p:cNvSpPr txBox="1"/>
          <p:nvPr/>
        </p:nvSpPr>
        <p:spPr>
          <a:xfrm>
            <a:off x="1401923" y="2066581"/>
            <a:ext cx="3089320" cy="104165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700">
                <a:solidFill>
                  <a:srgbClr val="FFFFFF">
                    <a:alpha val="100000"/>
                  </a:srgbClr>
                </a:solidFill>
                <a:latin typeface="Microsoft Yahei"/>
                <a:ea typeface="Microsoft Yahei"/>
                <a:cs typeface="Microsoft Yahei"/>
              </a:rPr>
              <a:t>contents</a:t>
            </a:r>
          </a:p>
        </p:txBody>
      </p:sp>
      <p:sp>
        <p:nvSpPr>
          <p:cNvPr id="6" name="TextBox 6"/>
          <p:cNvSpPr txBox="1"/>
          <p:nvPr/>
        </p:nvSpPr>
        <p:spPr>
          <a:xfrm>
            <a:off x="5922569" y="1019175"/>
            <a:ext cx="5810250" cy="4819650"/>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引言</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神经科常用药物概述</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药物管理策略与实践</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药物监测方法与技巧</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药物管理与监测中的挑战与对策</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总结与展望</a:t>
            </a:r>
          </a:p>
        </p:txBody>
      </p:sp>
      <p:sp>
        <p:nvSpPr>
          <p:cNvPr id="7" name="AutoShape 7"/>
          <p:cNvSpPr/>
          <p:nvPr/>
        </p:nvSpPr>
        <p:spPr>
          <a:xfrm>
            <a:off x="11307391" y="332232"/>
            <a:ext cx="89762" cy="8643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1736478" y="332232"/>
            <a:ext cx="89762" cy="8643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11346376" y="332232"/>
            <a:ext cx="436199" cy="86430"/>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11307391" y="508550"/>
            <a:ext cx="89762" cy="8643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11736478" y="508550"/>
            <a:ext cx="89762" cy="8643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11346376" y="508550"/>
            <a:ext cx="436199" cy="86430"/>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11307391" y="684869"/>
            <a:ext cx="89762" cy="8643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11736478" y="684869"/>
            <a:ext cx="89762" cy="8643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11346376" y="684869"/>
            <a:ext cx="436199" cy="86430"/>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3315455" y="1885076"/>
            <a:ext cx="5561091"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64000"/>
              </a:lnSpc>
              <a:spcBef>
                <a:spcPts val="450"/>
              </a:spcBef>
            </a:pPr>
            <a:r>
              <a:rPr lang="en-US" sz="5775" b="1">
                <a:solidFill>
                  <a:srgbClr val="72349D">
                    <a:alpha val="100000"/>
                  </a:srgbClr>
                </a:solidFill>
                <a:latin typeface="Microsoft Yahei"/>
                <a:ea typeface="Microsoft Yahei"/>
                <a:cs typeface="Microsoft Yahei"/>
              </a:rPr>
              <a:t>01</a:t>
            </a:r>
          </a:p>
        </p:txBody>
      </p:sp>
      <p:sp>
        <p:nvSpPr>
          <p:cNvPr id="3" name="TextBox 3"/>
          <p:cNvSpPr txBox="1"/>
          <p:nvPr/>
        </p:nvSpPr>
        <p:spPr>
          <a:xfrm>
            <a:off x="2874534" y="3154336"/>
            <a:ext cx="6438900" cy="17145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450"/>
              </a:spcBef>
            </a:pPr>
            <a:r>
              <a:rPr lang="en-US" sz="4200" b="1">
                <a:solidFill>
                  <a:srgbClr val="000000">
                    <a:alpha val="100000"/>
                  </a:srgbClr>
                </a:solidFill>
                <a:latin typeface="Microsoft Yahei"/>
                <a:ea typeface="Microsoft Yahei"/>
                <a:cs typeface="Microsoft Yahei"/>
              </a:rPr>
              <a:t>引言</a:t>
            </a:r>
          </a:p>
        </p:txBody>
      </p:sp>
      <p:cxnSp>
        <p:nvCxnSpPr>
          <p:cNvPr id="4" name="Connector 4"/>
          <p:cNvCxnSpPr/>
          <p:nvPr/>
        </p:nvCxnSpPr>
        <p:spPr>
          <a:xfrm>
            <a:off x="3315455" y="3043316"/>
            <a:ext cx="5663417" cy="0"/>
          </a:xfrm>
          <a:prstGeom prst="line">
            <a:avLst/>
          </a:prstGeom>
          <a:ln w="19050">
            <a:solidFill>
              <a:srgbClr val="72349D">
                <a:alpha val="100000"/>
              </a:srgbClr>
            </a:solidFill>
            <a:prstDash val="solid"/>
            <a:headEnd type="none"/>
            <a:tailEnd type="none"/>
          </a:ln>
        </p:spPr>
      </p:cxn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16675" r="16675"/>
          <a:stretch>
            <a:fillRect/>
          </a:stretch>
        </p:blipFill>
        <p:spPr>
          <a:xfrm>
            <a:off x="4925814" y="2630423"/>
            <a:ext cx="2231507" cy="2231507"/>
          </a:xfrm>
          <a:prstGeom prst="rect">
            <a:avLst/>
          </a:prstGeom>
        </p:spPr>
      </p:pic>
      <p:pic>
        <p:nvPicPr>
          <p:cNvPr id="3" name="Picture 3"/>
          <p:cNvPicPr>
            <a:picLocks noChangeAspect="1"/>
          </p:cNvPicPr>
          <p:nvPr/>
        </p:nvPicPr>
        <p:blipFill>
          <a:blip r:embed="rId3"/>
          <a:srcRect l="16667" r="16667"/>
          <a:stretch>
            <a:fillRect/>
          </a:stretch>
        </p:blipFill>
        <p:spPr>
          <a:xfrm>
            <a:off x="1438585" y="2630423"/>
            <a:ext cx="2231507" cy="2231507"/>
          </a:xfrm>
          <a:prstGeom prst="rect">
            <a:avLst/>
          </a:prstGeom>
        </p:spPr>
      </p:pic>
      <p:sp>
        <p:nvSpPr>
          <p:cNvPr id="4" name="TextBox 4"/>
          <p:cNvSpPr txBox="1"/>
          <p:nvPr/>
        </p:nvSpPr>
        <p:spPr>
          <a:xfrm>
            <a:off x="1669569" y="1125085"/>
            <a:ext cx="1988995"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探讨神经科护理中药物管理与监测的目的和重要性。</a:t>
            </a:r>
          </a:p>
        </p:txBody>
      </p:sp>
      <p:pic>
        <p:nvPicPr>
          <p:cNvPr id="5" name="Picture 5"/>
          <p:cNvPicPr>
            <a:picLocks noChangeAspect="1"/>
          </p:cNvPicPr>
          <p:nvPr/>
        </p:nvPicPr>
        <p:blipFill>
          <a:blip r:embed="rId4"/>
          <a:srcRect l="16667" r="16667"/>
          <a:stretch>
            <a:fillRect/>
          </a:stretch>
        </p:blipFill>
        <p:spPr>
          <a:xfrm>
            <a:off x="8413042" y="2630423"/>
            <a:ext cx="2231507" cy="2231507"/>
          </a:xfrm>
          <a:prstGeom prst="rect">
            <a:avLst/>
          </a:prstGeom>
        </p:spPr>
      </p:pic>
      <p:sp>
        <p:nvSpPr>
          <p:cNvPr id="6" name="AutoShape 6"/>
          <p:cNvSpPr/>
          <p:nvPr/>
        </p:nvSpPr>
        <p:spPr>
          <a:xfrm>
            <a:off x="4925814" y="2623346"/>
            <a:ext cx="97536" cy="3792083"/>
          </a:xfrm>
          <a:prstGeom prst="roundRect">
            <a:avLst>
              <a:gd name="adj" fmla="val 0"/>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394148" y="1069847"/>
            <a:ext cx="97536" cy="3792083"/>
          </a:xfrm>
          <a:prstGeom prst="roundRect">
            <a:avLst>
              <a:gd name="adj" fmla="val 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395307" y="1069847"/>
            <a:ext cx="97536" cy="3792083"/>
          </a:xfrm>
          <a:prstGeom prst="roundRect">
            <a:avLst>
              <a:gd name="adj" fmla="val 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TextBox 9"/>
          <p:cNvSpPr txBox="1"/>
          <p:nvPr/>
        </p:nvSpPr>
        <p:spPr>
          <a:xfrm>
            <a:off x="5168326" y="5091454"/>
            <a:ext cx="1988995"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分析当前神经科药物管理与监测的现状和挑战。</a:t>
            </a:r>
          </a:p>
        </p:txBody>
      </p:sp>
      <p:sp>
        <p:nvSpPr>
          <p:cNvPr id="10" name="TextBox 10"/>
          <p:cNvSpPr txBox="1"/>
          <p:nvPr/>
        </p:nvSpPr>
        <p:spPr>
          <a:xfrm>
            <a:off x="8648852" y="1125085"/>
            <a:ext cx="1988995"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提出改进神经科药物管理与监测的建议和措施。</a:t>
            </a:r>
          </a:p>
        </p:txBody>
      </p:sp>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目的和背景</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blip>
          <a:srcRect l="25690" r="25690"/>
          <a:stretch>
            <a:fillRect/>
          </a:stretch>
        </p:blipFill>
        <p:spPr>
          <a:xfrm>
            <a:off x="8422415" y="1165018"/>
            <a:ext cx="3769585" cy="5168746"/>
          </a:xfrm>
          <a:prstGeom prst="ellipse">
            <a:avLst/>
          </a:prstGeom>
        </p:spPr>
      </p:pic>
      <p:sp>
        <p:nvSpPr>
          <p:cNvPr id="3" name="AutoShape 3"/>
          <p:cNvSpPr/>
          <p:nvPr/>
        </p:nvSpPr>
        <p:spPr>
          <a:xfrm>
            <a:off x="1049459" y="1392873"/>
            <a:ext cx="2537366" cy="971419"/>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39110" y="1390903"/>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601242" y="2481101"/>
            <a:ext cx="343379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通过规范的药物管理和监测，确保患者用药的正确性、安全性和有效性，减少用药错误和不良反应的发生。</a:t>
            </a:r>
          </a:p>
        </p:txBody>
      </p:sp>
      <p:sp>
        <p:nvSpPr>
          <p:cNvPr id="6" name="AutoShape 6"/>
          <p:cNvSpPr/>
          <p:nvPr/>
        </p:nvSpPr>
        <p:spPr>
          <a:xfrm>
            <a:off x="3099145" y="1390903"/>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TextBox 7"/>
          <p:cNvSpPr txBox="1"/>
          <p:nvPr/>
        </p:nvSpPr>
        <p:spPr>
          <a:xfrm>
            <a:off x="784885" y="1602358"/>
            <a:ext cx="3048000" cy="5524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606" b="1">
                <a:solidFill>
                  <a:srgbClr val="FFFFFF">
                    <a:alpha val="100000"/>
                  </a:srgbClr>
                </a:solidFill>
                <a:latin typeface="Microsoft Yahei"/>
                <a:ea typeface="Microsoft Yahei"/>
                <a:cs typeface="Microsoft Yahei"/>
              </a:rPr>
              <a:t>保障患者用药安全</a:t>
            </a:r>
          </a:p>
        </p:txBody>
      </p:sp>
      <p:sp>
        <p:nvSpPr>
          <p:cNvPr id="8" name="TextBox 8"/>
          <p:cNvSpPr txBox="1"/>
          <p:nvPr/>
        </p:nvSpPr>
        <p:spPr>
          <a:xfrm>
            <a:off x="4405571" y="2481101"/>
            <a:ext cx="343379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根据患者的病情和药物特点，制定个性化的用药方案，及时调整药物剂量和用法，提高治疗效果和患者的生活质量。</a:t>
            </a:r>
          </a:p>
        </p:txBody>
      </p:sp>
      <p:grpSp>
        <p:nvGrpSpPr>
          <p:cNvPr id="9" name="Group 9"/>
          <p:cNvGrpSpPr/>
          <p:nvPr/>
        </p:nvGrpSpPr>
        <p:grpSpPr>
          <a:xfrm>
            <a:off x="4343439" y="1390903"/>
            <a:ext cx="3535395" cy="975360"/>
            <a:chOff x="4343439" y="1390903"/>
            <a:chExt cx="3535395" cy="975360"/>
          </a:xfrm>
        </p:grpSpPr>
        <p:sp>
          <p:nvSpPr>
            <p:cNvPr id="10" name="AutoShape 10"/>
            <p:cNvSpPr/>
            <p:nvPr/>
          </p:nvSpPr>
          <p:spPr>
            <a:xfrm>
              <a:off x="4854091" y="1391888"/>
              <a:ext cx="2537366" cy="971419"/>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4343439" y="1390903"/>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6903474" y="1390903"/>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13" name="TextBox 13"/>
          <p:cNvSpPr txBox="1"/>
          <p:nvPr/>
        </p:nvSpPr>
        <p:spPr>
          <a:xfrm>
            <a:off x="4587137" y="1601372"/>
            <a:ext cx="3048000" cy="552450"/>
          </a:xfrm>
          <a:prstGeom prst="rect">
            <a:avLst/>
          </a:prstGeom>
        </p:spPr>
        <p:txBody>
          <a:bodyPr vert="horz" wrap="square" lIns="123825" tIns="123825" rIns="57150" bIns="1238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606" b="1">
                <a:solidFill>
                  <a:srgbClr val="FFFFFF">
                    <a:alpha val="100000"/>
                  </a:srgbClr>
                </a:solidFill>
                <a:latin typeface="Microsoft Yahei"/>
                <a:ea typeface="Microsoft Yahei"/>
                <a:cs typeface="Microsoft Yahei"/>
              </a:rPr>
              <a:t>提高治疗效果</a:t>
            </a:r>
          </a:p>
        </p:txBody>
      </p:sp>
      <p:sp>
        <p:nvSpPr>
          <p:cNvPr id="14" name="AutoShape 14"/>
          <p:cNvSpPr/>
          <p:nvPr/>
        </p:nvSpPr>
        <p:spPr>
          <a:xfrm>
            <a:off x="1049459" y="3941002"/>
            <a:ext cx="2537366" cy="971419"/>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539110" y="3939031"/>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TextBox 16"/>
          <p:cNvSpPr txBox="1"/>
          <p:nvPr/>
        </p:nvSpPr>
        <p:spPr>
          <a:xfrm>
            <a:off x="601242" y="5041421"/>
            <a:ext cx="343379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加强医护之间的沟通和协作，共同关注患者的用药情况，及时调整治疗方案，提高医疗质量和患者满意度。</a:t>
            </a:r>
          </a:p>
        </p:txBody>
      </p:sp>
      <p:sp>
        <p:nvSpPr>
          <p:cNvPr id="17" name="AutoShape 17"/>
          <p:cNvSpPr/>
          <p:nvPr/>
        </p:nvSpPr>
        <p:spPr>
          <a:xfrm>
            <a:off x="3099145" y="3939031"/>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TextBox 18"/>
          <p:cNvSpPr txBox="1"/>
          <p:nvPr/>
        </p:nvSpPr>
        <p:spPr>
          <a:xfrm>
            <a:off x="784885" y="4150486"/>
            <a:ext cx="3066513" cy="552450"/>
          </a:xfrm>
          <a:prstGeom prst="rect">
            <a:avLst/>
          </a:prstGeom>
        </p:spPr>
        <p:txBody>
          <a:bodyPr vert="horz" wrap="square" lIns="123825" tIns="123825" rIns="57150" bIns="123825"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606" b="1">
                <a:solidFill>
                  <a:srgbClr val="FFFFFF">
                    <a:alpha val="100000"/>
                  </a:srgbClr>
                </a:solidFill>
                <a:latin typeface="Microsoft Yahei"/>
                <a:ea typeface="Microsoft Yahei"/>
                <a:cs typeface="Microsoft Yahei"/>
              </a:rPr>
              <a:t>促进医护合作</a:t>
            </a:r>
          </a:p>
        </p:txBody>
      </p:sp>
      <p:sp>
        <p:nvSpPr>
          <p:cNvPr id="19" name="AutoShape 19"/>
          <p:cNvSpPr/>
          <p:nvPr/>
        </p:nvSpPr>
        <p:spPr>
          <a:xfrm>
            <a:off x="4853788" y="3941002"/>
            <a:ext cx="2537366" cy="971419"/>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343439" y="3939031"/>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TextBox 21"/>
          <p:cNvSpPr txBox="1"/>
          <p:nvPr/>
        </p:nvSpPr>
        <p:spPr>
          <a:xfrm>
            <a:off x="4405571" y="5041421"/>
            <a:ext cx="343379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通过合理的药物管理和监测，减少不必要的用药和浪费，降低医疗成本，提高医疗资源的利用效率。</a:t>
            </a:r>
          </a:p>
        </p:txBody>
      </p:sp>
      <p:sp>
        <p:nvSpPr>
          <p:cNvPr id="22" name="AutoShape 22"/>
          <p:cNvSpPr/>
          <p:nvPr/>
        </p:nvSpPr>
        <p:spPr>
          <a:xfrm>
            <a:off x="6903474" y="3939031"/>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TextBox 23"/>
          <p:cNvSpPr txBox="1"/>
          <p:nvPr/>
        </p:nvSpPr>
        <p:spPr>
          <a:xfrm>
            <a:off x="4587137" y="4150486"/>
            <a:ext cx="3048000" cy="552450"/>
          </a:xfrm>
          <a:prstGeom prst="rect">
            <a:avLst/>
          </a:prstGeom>
        </p:spPr>
        <p:txBody>
          <a:bodyPr vert="horz" wrap="square" lIns="123825" tIns="123825" rIns="57150" bIns="123825"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606" b="1">
                <a:solidFill>
                  <a:srgbClr val="FFFFFF">
                    <a:alpha val="100000"/>
                  </a:srgbClr>
                </a:solidFill>
                <a:latin typeface="Microsoft Yahei"/>
                <a:ea typeface="Microsoft Yahei"/>
                <a:cs typeface="Microsoft Yahei"/>
              </a:rPr>
              <a:t>降低医疗成本</a:t>
            </a:r>
          </a:p>
        </p:txBody>
      </p:sp>
      <p:grpSp>
        <p:nvGrpSpPr>
          <p:cNvPr id="24" name="Group 24"/>
          <p:cNvGrpSpPr/>
          <p:nvPr/>
        </p:nvGrpSpPr>
        <p:grpSpPr>
          <a:xfrm>
            <a:off x="454963" y="93878"/>
            <a:ext cx="10641129" cy="914400"/>
            <a:chOff x="454963" y="93878"/>
            <a:chExt cx="10641129" cy="914400"/>
          </a:xfrm>
        </p:grpSpPr>
        <p:sp>
          <p:nvSpPr>
            <p:cNvPr id="25" name="AutoShape 2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TextBox 4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药物管理与监测在神经科护理中的重要性</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3315455" y="1885076"/>
            <a:ext cx="5561091"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64000"/>
              </a:lnSpc>
              <a:spcBef>
                <a:spcPts val="450"/>
              </a:spcBef>
            </a:pPr>
            <a:r>
              <a:rPr lang="en-US" sz="5775" b="1">
                <a:solidFill>
                  <a:srgbClr val="72349D">
                    <a:alpha val="100000"/>
                  </a:srgbClr>
                </a:solidFill>
                <a:latin typeface="Microsoft Yahei"/>
                <a:ea typeface="Microsoft Yahei"/>
                <a:cs typeface="Microsoft Yahei"/>
              </a:rPr>
              <a:t>02</a:t>
            </a:r>
          </a:p>
        </p:txBody>
      </p:sp>
      <p:sp>
        <p:nvSpPr>
          <p:cNvPr id="3" name="TextBox 3"/>
          <p:cNvSpPr txBox="1"/>
          <p:nvPr/>
        </p:nvSpPr>
        <p:spPr>
          <a:xfrm>
            <a:off x="2874534" y="3154336"/>
            <a:ext cx="6438900" cy="17145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450"/>
              </a:spcBef>
            </a:pPr>
            <a:r>
              <a:rPr lang="en-US" sz="4200" b="1">
                <a:solidFill>
                  <a:srgbClr val="000000">
                    <a:alpha val="100000"/>
                  </a:srgbClr>
                </a:solidFill>
                <a:latin typeface="Microsoft Yahei"/>
                <a:ea typeface="Microsoft Yahei"/>
                <a:cs typeface="Microsoft Yahei"/>
              </a:rPr>
              <a:t>神经科常用药物概述</a:t>
            </a:r>
          </a:p>
        </p:txBody>
      </p:sp>
      <p:cxnSp>
        <p:nvCxnSpPr>
          <p:cNvPr id="4" name="Connector 4"/>
          <p:cNvCxnSpPr/>
          <p:nvPr/>
        </p:nvCxnSpPr>
        <p:spPr>
          <a:xfrm>
            <a:off x="3315455" y="3043316"/>
            <a:ext cx="5663417" cy="0"/>
          </a:xfrm>
          <a:prstGeom prst="line">
            <a:avLst/>
          </a:prstGeom>
          <a:ln w="19050">
            <a:solidFill>
              <a:srgbClr val="72349D">
                <a:alpha val="100000"/>
              </a:srgbClr>
            </a:solidFill>
            <a:prstDash val="solid"/>
            <a:headEnd type="none"/>
            <a:tailEnd type="none"/>
          </a:ln>
        </p:spPr>
      </p:cxn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990089" y="1514981"/>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990089"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通过减少神经元放电来抑制癫痫发作。</a:t>
            </a:r>
          </a:p>
        </p:txBody>
      </p:sp>
      <p:sp>
        <p:nvSpPr>
          <p:cNvPr id="4" name="TextBox 4"/>
          <p:cNvSpPr txBox="1"/>
          <p:nvPr/>
        </p:nvSpPr>
        <p:spPr>
          <a:xfrm>
            <a:off x="990089"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苯妥英钠</a:t>
            </a:r>
          </a:p>
        </p:txBody>
      </p:sp>
      <p:cxnSp>
        <p:nvCxnSpPr>
          <p:cNvPr id="5" name="Connector 5"/>
          <p:cNvCxnSpPr/>
          <p:nvPr/>
        </p:nvCxnSpPr>
        <p:spPr>
          <a:xfrm>
            <a:off x="1095003" y="4507169"/>
            <a:ext cx="2676821" cy="0"/>
          </a:xfrm>
          <a:prstGeom prst="line">
            <a:avLst/>
          </a:prstGeom>
          <a:ln w="9525">
            <a:solidFill>
              <a:schemeClr val="accent1">
                <a:lumMod val="75000"/>
              </a:schemeClr>
            </a:solidFill>
            <a:prstDash val="solid"/>
            <a:headEnd type="none"/>
            <a:tailEnd type="none"/>
          </a:ln>
        </p:spPr>
        <p:style>
          <a:lnRef idx="0">
            <a:schemeClr val="accent1"/>
          </a:lnRef>
          <a:fillRef idx="1">
            <a:schemeClr val="accent1"/>
          </a:fillRef>
          <a:effectRef idx="0">
            <a:schemeClr val="accent1"/>
          </a:effectRef>
          <a:fontRef idx="minor">
            <a:schemeClr val="lt1"/>
          </a:fontRef>
        </p:style>
      </p:cxnSp>
      <p:cxnSp>
        <p:nvCxnSpPr>
          <p:cNvPr id="6" name="Connector 6"/>
          <p:cNvCxnSpPr/>
          <p:nvPr/>
        </p:nvCxnSpPr>
        <p:spPr>
          <a:xfrm>
            <a:off x="3569918" y="4041523"/>
            <a:ext cx="207264" cy="0"/>
          </a:xfrm>
          <a:prstGeom prst="line">
            <a:avLst/>
          </a:prstGeom>
          <a:ln w="38100">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7" name="Freeform 7"/>
          <p:cNvSpPr/>
          <p:nvPr/>
        </p:nvSpPr>
        <p:spPr>
          <a:xfrm>
            <a:off x="3687773"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4671297" y="1454147"/>
            <a:ext cx="932011" cy="932011"/>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9" name="Picture 9"/>
          <p:cNvPicPr>
            <a:picLocks noChangeAspect="1"/>
          </p:cNvPicPr>
          <p:nvPr/>
        </p:nvPicPr>
        <p:blipFill>
          <a:blip r:embed="rId2"/>
          <a:srcRect l="17458" r="17458"/>
          <a:stretch>
            <a:fillRect/>
          </a:stretch>
        </p:blipFill>
        <p:spPr>
          <a:xfrm>
            <a:off x="5039938" y="1393187"/>
            <a:ext cx="2231507" cy="2231507"/>
          </a:xfrm>
          <a:prstGeom prst="ellipse">
            <a:avLst/>
          </a:prstGeom>
        </p:spPr>
      </p:pic>
      <p:sp>
        <p:nvSpPr>
          <p:cNvPr id="10" name="TextBox 10"/>
          <p:cNvSpPr txBox="1"/>
          <p:nvPr/>
        </p:nvSpPr>
        <p:spPr>
          <a:xfrm>
            <a:off x="4671297"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卡马西平</a:t>
            </a:r>
          </a:p>
        </p:txBody>
      </p:sp>
      <p:cxnSp>
        <p:nvCxnSpPr>
          <p:cNvPr id="11" name="Connector 11"/>
          <p:cNvCxnSpPr/>
          <p:nvPr/>
        </p:nvCxnSpPr>
        <p:spPr>
          <a:xfrm>
            <a:off x="4776211" y="4446335"/>
            <a:ext cx="2676821" cy="0"/>
          </a:xfrm>
          <a:prstGeom prst="line">
            <a:avLst/>
          </a:prstGeom>
          <a:ln w="9525">
            <a:solidFill>
              <a:schemeClr val="accent2">
                <a:lumMod val="75000"/>
              </a:schemeClr>
            </a:solidFill>
            <a:prstDash val="solid"/>
            <a:headEnd type="none"/>
            <a:tailEnd type="none"/>
          </a:ln>
        </p:spPr>
        <p:style>
          <a:lnRef idx="0">
            <a:schemeClr val="accent2"/>
          </a:lnRef>
          <a:fillRef idx="1">
            <a:schemeClr val="accent2"/>
          </a:fillRef>
          <a:effectRef idx="0">
            <a:schemeClr val="accent2"/>
          </a:effectRef>
          <a:fontRef idx="minor">
            <a:schemeClr val="lt1"/>
          </a:fontRef>
        </p:style>
      </p:cxnSp>
      <p:cxnSp>
        <p:nvCxnSpPr>
          <p:cNvPr id="12" name="Connector 12"/>
          <p:cNvCxnSpPr/>
          <p:nvPr/>
        </p:nvCxnSpPr>
        <p:spPr>
          <a:xfrm>
            <a:off x="7251125" y="4041523"/>
            <a:ext cx="207264" cy="0"/>
          </a:xfrm>
          <a:prstGeom prst="line">
            <a:avLst/>
          </a:prstGeom>
          <a:ln w="38100">
            <a:solidFill>
              <a:schemeClr val="accent2"/>
            </a:solidFill>
            <a:prstDash val="solid"/>
            <a:headEnd type="none"/>
            <a:tailEnd type="none"/>
          </a:ln>
        </p:spPr>
        <p:style>
          <a:lnRef idx="0">
            <a:schemeClr val="accent2"/>
          </a:lnRef>
          <a:fillRef idx="1">
            <a:schemeClr val="accent2"/>
          </a:fillRef>
          <a:effectRef idx="0">
            <a:schemeClr val="accent2"/>
          </a:effectRef>
          <a:fontRef idx="minor">
            <a:schemeClr val="lt1"/>
          </a:fontRef>
        </p:style>
      </p:cxnSp>
      <p:sp>
        <p:nvSpPr>
          <p:cNvPr id="13" name="Freeform 13"/>
          <p:cNvSpPr/>
          <p:nvPr/>
        </p:nvSpPr>
        <p:spPr>
          <a:xfrm>
            <a:off x="7368981"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8373015" y="1454147"/>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15" name="Picture 15"/>
          <p:cNvPicPr>
            <a:picLocks noChangeAspect="1"/>
          </p:cNvPicPr>
          <p:nvPr/>
        </p:nvPicPr>
        <p:blipFill>
          <a:blip r:embed="rId3"/>
          <a:stretch>
            <a:fillRect/>
          </a:stretch>
        </p:blipFill>
        <p:spPr>
          <a:xfrm>
            <a:off x="8741656" y="1393187"/>
            <a:ext cx="2231507" cy="2231507"/>
          </a:xfrm>
          <a:prstGeom prst="ellipse">
            <a:avLst/>
          </a:prstGeom>
        </p:spPr>
      </p:pic>
      <p:sp>
        <p:nvSpPr>
          <p:cNvPr id="16" name="TextBox 16"/>
          <p:cNvSpPr txBox="1"/>
          <p:nvPr/>
        </p:nvSpPr>
        <p:spPr>
          <a:xfrm>
            <a:off x="8373015"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丙戊酸钠</a:t>
            </a:r>
          </a:p>
        </p:txBody>
      </p:sp>
      <p:cxnSp>
        <p:nvCxnSpPr>
          <p:cNvPr id="17" name="Connector 17"/>
          <p:cNvCxnSpPr/>
          <p:nvPr/>
        </p:nvCxnSpPr>
        <p:spPr>
          <a:xfrm>
            <a:off x="8477928" y="4446335"/>
            <a:ext cx="2676821" cy="0"/>
          </a:xfrm>
          <a:prstGeom prst="line">
            <a:avLst/>
          </a:prstGeom>
          <a:ln w="9525">
            <a:solidFill>
              <a:schemeClr val="accent1">
                <a:lumMod val="75000"/>
              </a:schemeClr>
            </a:solidFill>
            <a:prstDash val="solid"/>
            <a:headEnd type="none"/>
            <a:tailEnd type="none"/>
          </a:ln>
        </p:spPr>
        <p:style>
          <a:lnRef idx="0">
            <a:schemeClr val="accent1"/>
          </a:lnRef>
          <a:fillRef idx="1">
            <a:schemeClr val="accent1"/>
          </a:fillRef>
          <a:effectRef idx="0">
            <a:schemeClr val="accent1"/>
          </a:effectRef>
          <a:fontRef idx="minor">
            <a:schemeClr val="lt1"/>
          </a:fontRef>
        </p:style>
      </p:cxnSp>
      <p:cxnSp>
        <p:nvCxnSpPr>
          <p:cNvPr id="18" name="Connector 18"/>
          <p:cNvCxnSpPr/>
          <p:nvPr/>
        </p:nvCxnSpPr>
        <p:spPr>
          <a:xfrm>
            <a:off x="10952843" y="4041523"/>
            <a:ext cx="207264" cy="0"/>
          </a:xfrm>
          <a:prstGeom prst="line">
            <a:avLst/>
          </a:prstGeom>
          <a:ln w="38100">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19" name="Freeform 19"/>
          <p:cNvSpPr/>
          <p:nvPr/>
        </p:nvSpPr>
        <p:spPr>
          <a:xfrm>
            <a:off x="11070699"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20" name="Picture 20"/>
          <p:cNvPicPr>
            <a:picLocks noChangeAspect="1"/>
          </p:cNvPicPr>
          <p:nvPr/>
        </p:nvPicPr>
        <p:blipFill>
          <a:blip r:embed="rId4"/>
          <a:srcRect l="11542" r="11542"/>
          <a:stretch>
            <a:fillRect/>
          </a:stretch>
        </p:blipFill>
        <p:spPr>
          <a:xfrm>
            <a:off x="1358558" y="1454147"/>
            <a:ext cx="2231507" cy="2231507"/>
          </a:xfrm>
          <a:prstGeom prst="ellipse">
            <a:avLst/>
          </a:prstGeom>
        </p:spPr>
      </p:pic>
      <p:sp>
        <p:nvSpPr>
          <p:cNvPr id="21" name="TextBox 21"/>
          <p:cNvSpPr txBox="1"/>
          <p:nvPr/>
        </p:nvSpPr>
        <p:spPr>
          <a:xfrm>
            <a:off x="4671297"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通过阻断电压依赖性钠通道来减少神经元放电。</a:t>
            </a:r>
          </a:p>
        </p:txBody>
      </p:sp>
      <p:sp>
        <p:nvSpPr>
          <p:cNvPr id="22" name="TextBox 22"/>
          <p:cNvSpPr txBox="1"/>
          <p:nvPr/>
        </p:nvSpPr>
        <p:spPr>
          <a:xfrm>
            <a:off x="8373015"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通过增强γ-氨基丁酸（GABA）的抑制作用来减少癫痫发作。</a:t>
            </a:r>
          </a:p>
        </p:txBody>
      </p:sp>
      <p:sp>
        <p:nvSpPr>
          <p:cNvPr id="23" name="TextBox 23"/>
          <p:cNvSpPr txBox="1"/>
          <p:nvPr/>
        </p:nvSpPr>
        <p:spPr>
          <a:xfrm>
            <a:off x="8392065"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alpha val="100000"/>
                  </a:srgbClr>
                </a:solidFill>
                <a:latin typeface="Microsoft Yahei"/>
                <a:ea typeface="Microsoft Yahei"/>
                <a:cs typeface="Microsoft Yahei"/>
              </a:rPr>
              <a:t>03</a:t>
            </a:r>
          </a:p>
        </p:txBody>
      </p:sp>
      <p:sp>
        <p:nvSpPr>
          <p:cNvPr id="24" name="TextBox 24"/>
          <p:cNvSpPr txBox="1"/>
          <p:nvPr/>
        </p:nvSpPr>
        <p:spPr>
          <a:xfrm>
            <a:off x="4690347" y="1604894"/>
            <a:ext cx="578298" cy="437007"/>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450"/>
              </a:spcBef>
            </a:pPr>
            <a:r>
              <a:rPr lang="en-US" sz="2025" b="1">
                <a:solidFill>
                  <a:srgbClr val="FFFFFF">
                    <a:alpha val="100000"/>
                  </a:srgbClr>
                </a:solidFill>
                <a:latin typeface="Microsoft Yahei"/>
                <a:ea typeface="Microsoft Yahei"/>
                <a:cs typeface="Microsoft Yahei"/>
              </a:rPr>
              <a:t>02</a:t>
            </a:r>
          </a:p>
        </p:txBody>
      </p:sp>
      <p:sp>
        <p:nvSpPr>
          <p:cNvPr id="25" name="TextBox 25"/>
          <p:cNvSpPr txBox="1"/>
          <p:nvPr/>
        </p:nvSpPr>
        <p:spPr>
          <a:xfrm>
            <a:off x="980564"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alpha val="100000"/>
                  </a:srgbClr>
                </a:solidFill>
                <a:latin typeface="Microsoft Yahei"/>
                <a:ea typeface="Microsoft Yahei"/>
                <a:cs typeface="Microsoft Yahei"/>
              </a:rPr>
              <a:t>01</a:t>
            </a:r>
          </a:p>
        </p:txBody>
      </p:sp>
      <p:grpSp>
        <p:nvGrpSpPr>
          <p:cNvPr id="26" name="Group 26"/>
          <p:cNvGrpSpPr/>
          <p:nvPr/>
        </p:nvGrpSpPr>
        <p:grpSpPr>
          <a:xfrm>
            <a:off x="454963" y="93878"/>
            <a:ext cx="10641129" cy="914400"/>
            <a:chOff x="454963" y="93878"/>
            <a:chExt cx="10641129" cy="914400"/>
          </a:xfrm>
        </p:grpSpPr>
        <p:sp>
          <p:nvSpPr>
            <p:cNvPr id="27" name="AutoShape 2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AutoShape 4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AutoShape 4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TextBox 4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抗癫痫药物</a:t>
              </a:r>
            </a:p>
          </p:txBody>
        </p:sp>
      </p:gr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3629637" y="1434871"/>
            <a:ext cx="638131" cy="63813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3764381" y="1569615"/>
            <a:ext cx="368642" cy="368642"/>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4" name="Connector 4"/>
          <p:cNvCxnSpPr/>
          <p:nvPr/>
        </p:nvCxnSpPr>
        <p:spPr>
          <a:xfrm flipH="1">
            <a:off x="3948703" y="2073002"/>
            <a:ext cx="0" cy="872548"/>
          </a:xfrm>
          <a:prstGeom prst="line">
            <a:avLst/>
          </a:prstGeom>
          <a:ln w="9525">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sp>
        <p:nvSpPr>
          <p:cNvPr id="5" name="TextBox 5"/>
          <p:cNvSpPr txBox="1"/>
          <p:nvPr/>
        </p:nvSpPr>
        <p:spPr>
          <a:xfrm>
            <a:off x="4406789" y="1220516"/>
            <a:ext cx="6891292"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选择性5-羟色胺再摄取抑制剂（SSRIs）</a:t>
            </a:r>
          </a:p>
        </p:txBody>
      </p:sp>
      <p:sp>
        <p:nvSpPr>
          <p:cNvPr id="6" name="TextBox 6"/>
          <p:cNvSpPr txBox="1"/>
          <p:nvPr/>
        </p:nvSpPr>
        <p:spPr>
          <a:xfrm>
            <a:off x="4406789" y="1769156"/>
            <a:ext cx="6891292"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如氟西汀、舍曲林等，通过增加5-羟色胺在神经元突触间隙的浓度来改善抑郁症状。</a:t>
            </a:r>
          </a:p>
        </p:txBody>
      </p:sp>
      <p:sp>
        <p:nvSpPr>
          <p:cNvPr id="7" name="AutoShape 7"/>
          <p:cNvSpPr/>
          <p:nvPr/>
        </p:nvSpPr>
        <p:spPr>
          <a:xfrm>
            <a:off x="-545608" y="2453663"/>
            <a:ext cx="3870955" cy="3870955"/>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8" name="Picture 8"/>
          <p:cNvPicPr>
            <a:picLocks noChangeAspect="1"/>
          </p:cNvPicPr>
          <p:nvPr/>
        </p:nvPicPr>
        <p:blipFill>
          <a:blip r:embed="rId2">
            <a:alphaModFix/>
          </a:blip>
          <a:srcRect l="14000" r="14000"/>
          <a:stretch>
            <a:fillRect/>
          </a:stretch>
        </p:blipFill>
        <p:spPr>
          <a:xfrm>
            <a:off x="-344549" y="2654723"/>
            <a:ext cx="3468836" cy="3468836"/>
          </a:xfrm>
          <a:prstGeom prst="ellipse">
            <a:avLst/>
          </a:prstGeom>
        </p:spPr>
      </p:pic>
      <p:sp>
        <p:nvSpPr>
          <p:cNvPr id="9" name="AutoShape 9"/>
          <p:cNvSpPr/>
          <p:nvPr/>
        </p:nvSpPr>
        <p:spPr>
          <a:xfrm>
            <a:off x="3629637" y="3155196"/>
            <a:ext cx="638131" cy="63813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3764381" y="3289940"/>
            <a:ext cx="368642" cy="368642"/>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1" name="Connector 11"/>
          <p:cNvCxnSpPr/>
          <p:nvPr/>
        </p:nvCxnSpPr>
        <p:spPr>
          <a:xfrm flipH="1">
            <a:off x="3948703" y="3793327"/>
            <a:ext cx="0" cy="872548"/>
          </a:xfrm>
          <a:prstGeom prst="line">
            <a:avLst/>
          </a:prstGeom>
          <a:ln w="9525">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sp>
        <p:nvSpPr>
          <p:cNvPr id="12" name="TextBox 12"/>
          <p:cNvSpPr txBox="1"/>
          <p:nvPr/>
        </p:nvSpPr>
        <p:spPr>
          <a:xfrm>
            <a:off x="4406789" y="2940841"/>
            <a:ext cx="6891292"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三环类抗抑郁药（TCAs）</a:t>
            </a:r>
          </a:p>
        </p:txBody>
      </p:sp>
      <p:sp>
        <p:nvSpPr>
          <p:cNvPr id="13" name="TextBox 13"/>
          <p:cNvSpPr txBox="1"/>
          <p:nvPr/>
        </p:nvSpPr>
        <p:spPr>
          <a:xfrm>
            <a:off x="4406789" y="3489481"/>
            <a:ext cx="6891292"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如阿米替林、多塞平等，通过抑制去甲肾上腺素和5-羟色胺的再摄取来改善抑郁症状。</a:t>
            </a:r>
          </a:p>
        </p:txBody>
      </p:sp>
      <p:sp>
        <p:nvSpPr>
          <p:cNvPr id="14" name="AutoShape 14"/>
          <p:cNvSpPr/>
          <p:nvPr/>
        </p:nvSpPr>
        <p:spPr>
          <a:xfrm>
            <a:off x="3629637" y="4875521"/>
            <a:ext cx="638131" cy="63813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3764381" y="5010265"/>
            <a:ext cx="368642" cy="368642"/>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6" name="Connector 16"/>
          <p:cNvCxnSpPr/>
          <p:nvPr/>
        </p:nvCxnSpPr>
        <p:spPr>
          <a:xfrm flipH="1">
            <a:off x="3948703" y="5513651"/>
            <a:ext cx="0" cy="872548"/>
          </a:xfrm>
          <a:prstGeom prst="line">
            <a:avLst/>
          </a:prstGeom>
          <a:ln w="9525">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sp>
        <p:nvSpPr>
          <p:cNvPr id="17" name="TextBox 17"/>
          <p:cNvSpPr txBox="1"/>
          <p:nvPr/>
        </p:nvSpPr>
        <p:spPr>
          <a:xfrm>
            <a:off x="4406789" y="4661166"/>
            <a:ext cx="6891292"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单胺氧化酶抑制剂（MAOIs）</a:t>
            </a:r>
          </a:p>
        </p:txBody>
      </p:sp>
      <p:sp>
        <p:nvSpPr>
          <p:cNvPr id="18" name="TextBox 18"/>
          <p:cNvSpPr txBox="1"/>
          <p:nvPr/>
        </p:nvSpPr>
        <p:spPr>
          <a:xfrm>
            <a:off x="4406789" y="5209806"/>
            <a:ext cx="6891292"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如异卡波肼、反苯环丙胺等，通过抑制单胺氧化酶的活性来增加去甲肾上腺素、多巴胺和5-羟色胺的浓度。</a:t>
            </a:r>
          </a:p>
        </p:txBody>
      </p:sp>
      <p:grpSp>
        <p:nvGrpSpPr>
          <p:cNvPr id="19" name="Group 19"/>
          <p:cNvGrpSpPr/>
          <p:nvPr/>
        </p:nvGrpSpPr>
        <p:grpSpPr>
          <a:xfrm>
            <a:off x="454963" y="93878"/>
            <a:ext cx="10641129" cy="914400"/>
            <a:chOff x="454963" y="93878"/>
            <a:chExt cx="10641129" cy="914400"/>
          </a:xfrm>
        </p:grpSpPr>
        <p:sp>
          <p:nvSpPr>
            <p:cNvPr id="20" name="AutoShape 2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TextBox 4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抗抑郁药物</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32546" r="32546"/>
          <a:stretch>
            <a:fillRect/>
          </a:stretch>
        </p:blipFill>
        <p:spPr>
          <a:xfrm>
            <a:off x="875314" y="1869245"/>
            <a:ext cx="2050689" cy="3916435"/>
          </a:xfrm>
          <a:prstGeom prst="rect">
            <a:avLst/>
          </a:prstGeom>
        </p:spPr>
      </p:pic>
      <p:pic>
        <p:nvPicPr>
          <p:cNvPr id="3" name="Picture 3"/>
          <p:cNvPicPr>
            <a:picLocks noChangeAspect="1"/>
          </p:cNvPicPr>
          <p:nvPr/>
        </p:nvPicPr>
        <p:blipFill>
          <a:blip r:embed="rId3"/>
          <a:srcRect l="20295" r="20295"/>
          <a:stretch>
            <a:fillRect/>
          </a:stretch>
        </p:blipFill>
        <p:spPr>
          <a:xfrm>
            <a:off x="5906740" y="1869245"/>
            <a:ext cx="2050689" cy="3916435"/>
          </a:xfrm>
          <a:prstGeom prst="rect">
            <a:avLst/>
          </a:prstGeom>
        </p:spPr>
      </p:pic>
      <p:pic>
        <p:nvPicPr>
          <p:cNvPr id="4" name="Picture 4"/>
          <p:cNvPicPr>
            <a:picLocks noChangeAspect="1"/>
          </p:cNvPicPr>
          <p:nvPr/>
        </p:nvPicPr>
        <p:blipFill>
          <a:blip r:embed="rId4"/>
          <a:srcRect l="26299" r="26299"/>
          <a:stretch>
            <a:fillRect/>
          </a:stretch>
        </p:blipFill>
        <p:spPr>
          <a:xfrm>
            <a:off x="3391027" y="1869245"/>
            <a:ext cx="2050689" cy="3916435"/>
          </a:xfrm>
          <a:prstGeom prst="rect">
            <a:avLst/>
          </a:prstGeom>
        </p:spPr>
      </p:pic>
      <p:sp>
        <p:nvSpPr>
          <p:cNvPr id="5" name="Freeform 5"/>
          <p:cNvSpPr/>
          <p:nvPr/>
        </p:nvSpPr>
        <p:spPr>
          <a:xfrm>
            <a:off x="8503615" y="1869245"/>
            <a:ext cx="300899" cy="495300"/>
          </a:xfrm>
          <a:custGeom>
            <a:rect l="l" t="t" r="r" b="b"/>
            <a:pathLst>
              <a:path w="369275" h="607851">
                <a:moveTo>
                  <a:pt x="139276" y="570066"/>
                </a:moveTo>
                <a:cubicBezTo>
                  <a:pt x="144275" y="565371"/>
                  <a:pt x="152183" y="565744"/>
                  <a:pt x="156809" y="570811"/>
                </a:cubicBezTo>
                <a:cubicBezTo>
                  <a:pt x="171730" y="587133"/>
                  <a:pt x="197544" y="587133"/>
                  <a:pt x="212465" y="570811"/>
                </a:cubicBezTo>
                <a:cubicBezTo>
                  <a:pt x="217091" y="565744"/>
                  <a:pt x="224999" y="565371"/>
                  <a:pt x="229998" y="570066"/>
                </a:cubicBezTo>
                <a:cubicBezTo>
                  <a:pt x="235071" y="574687"/>
                  <a:pt x="235444" y="582512"/>
                  <a:pt x="230818" y="587580"/>
                </a:cubicBezTo>
                <a:cubicBezTo>
                  <a:pt x="218956" y="600473"/>
                  <a:pt x="202170" y="607851"/>
                  <a:pt x="184637" y="607851"/>
                </a:cubicBezTo>
                <a:cubicBezTo>
                  <a:pt x="167105" y="607851"/>
                  <a:pt x="150318" y="600473"/>
                  <a:pt x="138456" y="587580"/>
                </a:cubicBezTo>
                <a:cubicBezTo>
                  <a:pt x="133830" y="582512"/>
                  <a:pt x="134203" y="574687"/>
                  <a:pt x="139276" y="570066"/>
                </a:cubicBezTo>
                <a:close/>
                <a:moveTo>
                  <a:pt x="273919" y="497785"/>
                </a:moveTo>
                <a:cubicBezTo>
                  <a:pt x="280558" y="496146"/>
                  <a:pt x="287345" y="500169"/>
                  <a:pt x="288986" y="506874"/>
                </a:cubicBezTo>
                <a:cubicBezTo>
                  <a:pt x="290627" y="513505"/>
                  <a:pt x="286599" y="520210"/>
                  <a:pt x="279961" y="521849"/>
                </a:cubicBezTo>
                <a:cubicBezTo>
                  <a:pt x="218426" y="537271"/>
                  <a:pt x="156891" y="552619"/>
                  <a:pt x="95356" y="567966"/>
                </a:cubicBezTo>
                <a:cubicBezTo>
                  <a:pt x="88717" y="569605"/>
                  <a:pt x="81930" y="565582"/>
                  <a:pt x="80289" y="558951"/>
                </a:cubicBezTo>
                <a:cubicBezTo>
                  <a:pt x="78648" y="552321"/>
                  <a:pt x="82676" y="545541"/>
                  <a:pt x="89314" y="543902"/>
                </a:cubicBezTo>
                <a:cubicBezTo>
                  <a:pt x="150849" y="528554"/>
                  <a:pt x="212384" y="513207"/>
                  <a:pt x="273919" y="497785"/>
                </a:cubicBezTo>
                <a:close/>
                <a:moveTo>
                  <a:pt x="273919" y="452696"/>
                </a:moveTo>
                <a:cubicBezTo>
                  <a:pt x="280558" y="450984"/>
                  <a:pt x="287345" y="455003"/>
                  <a:pt x="288986" y="461701"/>
                </a:cubicBezTo>
                <a:cubicBezTo>
                  <a:pt x="290627" y="468325"/>
                  <a:pt x="286599" y="475024"/>
                  <a:pt x="279961" y="476736"/>
                </a:cubicBezTo>
                <a:cubicBezTo>
                  <a:pt x="218426" y="492067"/>
                  <a:pt x="156891" y="507399"/>
                  <a:pt x="95356" y="522731"/>
                </a:cubicBezTo>
                <a:cubicBezTo>
                  <a:pt x="88717" y="524443"/>
                  <a:pt x="81930" y="520350"/>
                  <a:pt x="80289" y="513726"/>
                </a:cubicBezTo>
                <a:cubicBezTo>
                  <a:pt x="78648" y="507102"/>
                  <a:pt x="82676" y="500403"/>
                  <a:pt x="89314" y="498691"/>
                </a:cubicBezTo>
                <a:cubicBezTo>
                  <a:pt x="150849" y="483360"/>
                  <a:pt x="212384" y="468028"/>
                  <a:pt x="273919" y="452696"/>
                </a:cubicBezTo>
                <a:close/>
                <a:moveTo>
                  <a:pt x="184673" y="227009"/>
                </a:moveTo>
                <a:cubicBezTo>
                  <a:pt x="189222" y="227009"/>
                  <a:pt x="193698" y="227158"/>
                  <a:pt x="198173" y="227456"/>
                </a:cubicBezTo>
                <a:cubicBezTo>
                  <a:pt x="202723" y="227829"/>
                  <a:pt x="207273" y="228276"/>
                  <a:pt x="211748" y="228947"/>
                </a:cubicBezTo>
                <a:cubicBezTo>
                  <a:pt x="216223" y="229617"/>
                  <a:pt x="220773" y="230437"/>
                  <a:pt x="225248" y="231406"/>
                </a:cubicBezTo>
                <a:cubicBezTo>
                  <a:pt x="229723" y="232449"/>
                  <a:pt x="234199" y="233567"/>
                  <a:pt x="238674" y="234908"/>
                </a:cubicBezTo>
                <a:cubicBezTo>
                  <a:pt x="248370" y="237740"/>
                  <a:pt x="250757" y="250408"/>
                  <a:pt x="242776" y="256593"/>
                </a:cubicBezTo>
                <a:cubicBezTo>
                  <a:pt x="242403" y="256891"/>
                  <a:pt x="242030" y="257190"/>
                  <a:pt x="241657" y="257562"/>
                </a:cubicBezTo>
                <a:cubicBezTo>
                  <a:pt x="241284" y="257935"/>
                  <a:pt x="240837" y="258307"/>
                  <a:pt x="240464" y="258680"/>
                </a:cubicBezTo>
                <a:cubicBezTo>
                  <a:pt x="240091" y="259127"/>
                  <a:pt x="239644" y="259574"/>
                  <a:pt x="239271" y="260021"/>
                </a:cubicBezTo>
                <a:cubicBezTo>
                  <a:pt x="238823" y="260543"/>
                  <a:pt x="238450" y="261065"/>
                  <a:pt x="238003" y="261586"/>
                </a:cubicBezTo>
                <a:cubicBezTo>
                  <a:pt x="237555" y="262182"/>
                  <a:pt x="237182" y="262779"/>
                  <a:pt x="236735" y="263449"/>
                </a:cubicBezTo>
                <a:cubicBezTo>
                  <a:pt x="236287" y="264120"/>
                  <a:pt x="235914" y="264791"/>
                  <a:pt x="235467" y="265461"/>
                </a:cubicBezTo>
                <a:cubicBezTo>
                  <a:pt x="235019" y="266206"/>
                  <a:pt x="234646" y="266952"/>
                  <a:pt x="234199" y="267697"/>
                </a:cubicBezTo>
                <a:cubicBezTo>
                  <a:pt x="233826" y="268442"/>
                  <a:pt x="233453" y="269187"/>
                  <a:pt x="233080" y="269932"/>
                </a:cubicBezTo>
                <a:cubicBezTo>
                  <a:pt x="232632" y="270827"/>
                  <a:pt x="232259" y="271721"/>
                  <a:pt x="231812" y="272615"/>
                </a:cubicBezTo>
                <a:cubicBezTo>
                  <a:pt x="231439" y="273584"/>
                  <a:pt x="230991" y="274553"/>
                  <a:pt x="230618" y="275521"/>
                </a:cubicBezTo>
                <a:cubicBezTo>
                  <a:pt x="230171" y="276565"/>
                  <a:pt x="229798" y="277608"/>
                  <a:pt x="229425" y="278726"/>
                </a:cubicBezTo>
                <a:cubicBezTo>
                  <a:pt x="228978" y="279844"/>
                  <a:pt x="228605" y="280961"/>
                  <a:pt x="228232" y="282079"/>
                </a:cubicBezTo>
                <a:cubicBezTo>
                  <a:pt x="227859" y="283271"/>
                  <a:pt x="227486" y="284464"/>
                  <a:pt x="227113" y="285656"/>
                </a:cubicBezTo>
                <a:cubicBezTo>
                  <a:pt x="226740" y="286923"/>
                  <a:pt x="226367" y="288190"/>
                  <a:pt x="225994" y="289457"/>
                </a:cubicBezTo>
                <a:cubicBezTo>
                  <a:pt x="225621" y="290798"/>
                  <a:pt x="225248" y="292214"/>
                  <a:pt x="224950" y="293555"/>
                </a:cubicBezTo>
                <a:cubicBezTo>
                  <a:pt x="224577" y="294971"/>
                  <a:pt x="224204" y="296387"/>
                  <a:pt x="223906" y="297803"/>
                </a:cubicBezTo>
                <a:cubicBezTo>
                  <a:pt x="223533" y="299293"/>
                  <a:pt x="223234" y="300784"/>
                  <a:pt x="222936" y="302274"/>
                </a:cubicBezTo>
                <a:cubicBezTo>
                  <a:pt x="222265" y="305478"/>
                  <a:pt x="221593" y="308608"/>
                  <a:pt x="221071" y="311813"/>
                </a:cubicBezTo>
                <a:cubicBezTo>
                  <a:pt x="220475" y="315315"/>
                  <a:pt x="219878" y="318817"/>
                  <a:pt x="219430" y="322245"/>
                </a:cubicBezTo>
                <a:cubicBezTo>
                  <a:pt x="218983" y="325152"/>
                  <a:pt x="218610" y="328058"/>
                  <a:pt x="218237" y="330964"/>
                </a:cubicBezTo>
                <a:cubicBezTo>
                  <a:pt x="217789" y="334914"/>
                  <a:pt x="217342" y="338938"/>
                  <a:pt x="216969" y="342887"/>
                </a:cubicBezTo>
                <a:cubicBezTo>
                  <a:pt x="216521" y="347135"/>
                  <a:pt x="216148" y="351383"/>
                  <a:pt x="215776" y="355630"/>
                </a:cubicBezTo>
                <a:cubicBezTo>
                  <a:pt x="215477" y="360101"/>
                  <a:pt x="215179" y="364647"/>
                  <a:pt x="214880" y="369193"/>
                </a:cubicBezTo>
                <a:cubicBezTo>
                  <a:pt x="214508" y="376049"/>
                  <a:pt x="208615" y="381265"/>
                  <a:pt x="201753" y="380818"/>
                </a:cubicBezTo>
                <a:cubicBezTo>
                  <a:pt x="194891" y="380445"/>
                  <a:pt x="189670" y="374558"/>
                  <a:pt x="190117" y="367702"/>
                </a:cubicBezTo>
                <a:cubicBezTo>
                  <a:pt x="190490" y="361517"/>
                  <a:pt x="190863" y="355332"/>
                  <a:pt x="191385" y="349221"/>
                </a:cubicBezTo>
                <a:cubicBezTo>
                  <a:pt x="191684" y="346241"/>
                  <a:pt x="191908" y="343334"/>
                  <a:pt x="192206" y="340428"/>
                </a:cubicBezTo>
                <a:cubicBezTo>
                  <a:pt x="192504" y="337596"/>
                  <a:pt x="192803" y="334839"/>
                  <a:pt x="193101" y="332007"/>
                </a:cubicBezTo>
                <a:cubicBezTo>
                  <a:pt x="193399" y="329325"/>
                  <a:pt x="193772" y="326642"/>
                  <a:pt x="194071" y="323959"/>
                </a:cubicBezTo>
                <a:cubicBezTo>
                  <a:pt x="194294" y="322171"/>
                  <a:pt x="194593" y="320457"/>
                  <a:pt x="194816" y="318743"/>
                </a:cubicBezTo>
                <a:cubicBezTo>
                  <a:pt x="195189" y="316209"/>
                  <a:pt x="195562" y="313750"/>
                  <a:pt x="196010" y="311216"/>
                </a:cubicBezTo>
                <a:cubicBezTo>
                  <a:pt x="196383" y="308832"/>
                  <a:pt x="196756" y="306447"/>
                  <a:pt x="197203" y="303988"/>
                </a:cubicBezTo>
                <a:cubicBezTo>
                  <a:pt x="197651" y="301752"/>
                  <a:pt x="198098" y="299442"/>
                  <a:pt x="198620" y="297132"/>
                </a:cubicBezTo>
                <a:cubicBezTo>
                  <a:pt x="199068" y="294971"/>
                  <a:pt x="199515" y="292810"/>
                  <a:pt x="200038" y="290574"/>
                </a:cubicBezTo>
                <a:cubicBezTo>
                  <a:pt x="200560" y="288488"/>
                  <a:pt x="201082" y="286476"/>
                  <a:pt x="201604" y="284389"/>
                </a:cubicBezTo>
                <a:cubicBezTo>
                  <a:pt x="202126" y="282377"/>
                  <a:pt x="202723" y="280440"/>
                  <a:pt x="203319" y="278502"/>
                </a:cubicBezTo>
                <a:cubicBezTo>
                  <a:pt x="203916" y="276565"/>
                  <a:pt x="204513" y="274702"/>
                  <a:pt x="205110" y="272839"/>
                </a:cubicBezTo>
                <a:cubicBezTo>
                  <a:pt x="205706" y="271125"/>
                  <a:pt x="206378" y="269336"/>
                  <a:pt x="207049" y="267548"/>
                </a:cubicBezTo>
                <a:cubicBezTo>
                  <a:pt x="207720" y="265908"/>
                  <a:pt x="208391" y="264269"/>
                  <a:pt x="209137" y="262629"/>
                </a:cubicBezTo>
                <a:cubicBezTo>
                  <a:pt x="209809" y="260990"/>
                  <a:pt x="210554" y="259425"/>
                  <a:pt x="211300" y="257935"/>
                </a:cubicBezTo>
                <a:cubicBezTo>
                  <a:pt x="211673" y="257190"/>
                  <a:pt x="212046" y="256519"/>
                  <a:pt x="212419" y="255848"/>
                </a:cubicBezTo>
                <a:cubicBezTo>
                  <a:pt x="212643" y="255401"/>
                  <a:pt x="212941" y="254879"/>
                  <a:pt x="213240" y="254358"/>
                </a:cubicBezTo>
                <a:cubicBezTo>
                  <a:pt x="211524" y="254060"/>
                  <a:pt x="209809" y="253762"/>
                  <a:pt x="208093" y="253538"/>
                </a:cubicBezTo>
                <a:cubicBezTo>
                  <a:pt x="204214" y="252942"/>
                  <a:pt x="200336" y="252495"/>
                  <a:pt x="196383" y="252197"/>
                </a:cubicBezTo>
                <a:cubicBezTo>
                  <a:pt x="192504" y="251973"/>
                  <a:pt x="188551" y="251824"/>
                  <a:pt x="184673" y="251824"/>
                </a:cubicBezTo>
                <a:cubicBezTo>
                  <a:pt x="180794" y="251824"/>
                  <a:pt x="176841" y="251899"/>
                  <a:pt x="172962" y="252197"/>
                </a:cubicBezTo>
                <a:cubicBezTo>
                  <a:pt x="169009" y="252495"/>
                  <a:pt x="165131" y="252942"/>
                  <a:pt x="161252" y="253538"/>
                </a:cubicBezTo>
                <a:cubicBezTo>
                  <a:pt x="159537" y="253762"/>
                  <a:pt x="157821" y="254060"/>
                  <a:pt x="156106" y="254358"/>
                </a:cubicBezTo>
                <a:cubicBezTo>
                  <a:pt x="156404" y="254879"/>
                  <a:pt x="156702" y="255401"/>
                  <a:pt x="157001" y="255848"/>
                </a:cubicBezTo>
                <a:cubicBezTo>
                  <a:pt x="157299" y="256519"/>
                  <a:pt x="157672" y="257190"/>
                  <a:pt x="158045" y="257935"/>
                </a:cubicBezTo>
                <a:cubicBezTo>
                  <a:pt x="158791" y="259425"/>
                  <a:pt x="159537" y="260990"/>
                  <a:pt x="160208" y="262629"/>
                </a:cubicBezTo>
                <a:cubicBezTo>
                  <a:pt x="160954" y="264269"/>
                  <a:pt x="161625" y="265908"/>
                  <a:pt x="162296" y="267548"/>
                </a:cubicBezTo>
                <a:cubicBezTo>
                  <a:pt x="162968" y="269336"/>
                  <a:pt x="163639" y="271125"/>
                  <a:pt x="164236" y="272839"/>
                </a:cubicBezTo>
                <a:cubicBezTo>
                  <a:pt x="164832" y="274702"/>
                  <a:pt x="165429" y="276565"/>
                  <a:pt x="166026" y="278502"/>
                </a:cubicBezTo>
                <a:cubicBezTo>
                  <a:pt x="166622" y="280440"/>
                  <a:pt x="167219" y="282377"/>
                  <a:pt x="167741" y="284389"/>
                </a:cubicBezTo>
                <a:cubicBezTo>
                  <a:pt x="168263" y="286476"/>
                  <a:pt x="168785" y="288488"/>
                  <a:pt x="169308" y="290574"/>
                </a:cubicBezTo>
                <a:cubicBezTo>
                  <a:pt x="169830" y="292810"/>
                  <a:pt x="170277" y="294971"/>
                  <a:pt x="170725" y="297132"/>
                </a:cubicBezTo>
                <a:cubicBezTo>
                  <a:pt x="171247" y="299442"/>
                  <a:pt x="171694" y="301752"/>
                  <a:pt x="172142" y="303988"/>
                </a:cubicBezTo>
                <a:cubicBezTo>
                  <a:pt x="172589" y="306447"/>
                  <a:pt x="172962" y="308832"/>
                  <a:pt x="173410" y="311216"/>
                </a:cubicBezTo>
                <a:cubicBezTo>
                  <a:pt x="173783" y="313750"/>
                  <a:pt x="174156" y="316209"/>
                  <a:pt x="174529" y="318743"/>
                </a:cubicBezTo>
                <a:cubicBezTo>
                  <a:pt x="175200" y="323140"/>
                  <a:pt x="175722" y="327611"/>
                  <a:pt x="176244" y="332007"/>
                </a:cubicBezTo>
                <a:cubicBezTo>
                  <a:pt x="176915" y="337745"/>
                  <a:pt x="177438" y="343483"/>
                  <a:pt x="177960" y="349221"/>
                </a:cubicBezTo>
                <a:cubicBezTo>
                  <a:pt x="178482" y="355332"/>
                  <a:pt x="178929" y="361517"/>
                  <a:pt x="179228" y="367702"/>
                </a:cubicBezTo>
                <a:cubicBezTo>
                  <a:pt x="179675" y="374558"/>
                  <a:pt x="174454" y="380445"/>
                  <a:pt x="167592" y="380818"/>
                </a:cubicBezTo>
                <a:cubicBezTo>
                  <a:pt x="160730" y="381265"/>
                  <a:pt x="154838" y="376049"/>
                  <a:pt x="154465" y="369193"/>
                </a:cubicBezTo>
                <a:cubicBezTo>
                  <a:pt x="154166" y="364647"/>
                  <a:pt x="153868" y="360101"/>
                  <a:pt x="153570" y="355630"/>
                </a:cubicBezTo>
                <a:cubicBezTo>
                  <a:pt x="153197" y="351383"/>
                  <a:pt x="152824" y="347135"/>
                  <a:pt x="152451" y="342887"/>
                </a:cubicBezTo>
                <a:cubicBezTo>
                  <a:pt x="152003" y="338938"/>
                  <a:pt x="151556" y="334914"/>
                  <a:pt x="151108" y="330964"/>
                </a:cubicBezTo>
                <a:cubicBezTo>
                  <a:pt x="150735" y="328058"/>
                  <a:pt x="150362" y="325152"/>
                  <a:pt x="149915" y="322245"/>
                </a:cubicBezTo>
                <a:cubicBezTo>
                  <a:pt x="149467" y="318817"/>
                  <a:pt x="148871" y="315315"/>
                  <a:pt x="148274" y="311813"/>
                </a:cubicBezTo>
                <a:cubicBezTo>
                  <a:pt x="147752" y="308608"/>
                  <a:pt x="147080" y="305404"/>
                  <a:pt x="146409" y="302274"/>
                </a:cubicBezTo>
                <a:cubicBezTo>
                  <a:pt x="145812" y="299368"/>
                  <a:pt x="145141" y="296387"/>
                  <a:pt x="144395" y="293555"/>
                </a:cubicBezTo>
                <a:cubicBezTo>
                  <a:pt x="143799" y="290872"/>
                  <a:pt x="143053" y="288264"/>
                  <a:pt x="142232" y="285656"/>
                </a:cubicBezTo>
                <a:cubicBezTo>
                  <a:pt x="141859" y="284464"/>
                  <a:pt x="141486" y="283271"/>
                  <a:pt x="141113" y="282079"/>
                </a:cubicBezTo>
                <a:cubicBezTo>
                  <a:pt x="140741" y="280961"/>
                  <a:pt x="140368" y="279844"/>
                  <a:pt x="139920" y="278726"/>
                </a:cubicBezTo>
                <a:cubicBezTo>
                  <a:pt x="139547" y="277608"/>
                  <a:pt x="139174" y="276565"/>
                  <a:pt x="138727" y="275521"/>
                </a:cubicBezTo>
                <a:cubicBezTo>
                  <a:pt x="138354" y="274553"/>
                  <a:pt x="137906" y="273584"/>
                  <a:pt x="137533" y="272615"/>
                </a:cubicBezTo>
                <a:cubicBezTo>
                  <a:pt x="137086" y="271721"/>
                  <a:pt x="136713" y="270827"/>
                  <a:pt x="136265" y="269932"/>
                </a:cubicBezTo>
                <a:cubicBezTo>
                  <a:pt x="135892" y="269187"/>
                  <a:pt x="135519" y="268442"/>
                  <a:pt x="135146" y="267697"/>
                </a:cubicBezTo>
                <a:cubicBezTo>
                  <a:pt x="134699" y="266952"/>
                  <a:pt x="134326" y="266206"/>
                  <a:pt x="133878" y="265461"/>
                </a:cubicBezTo>
                <a:cubicBezTo>
                  <a:pt x="133431" y="264791"/>
                  <a:pt x="133058" y="264120"/>
                  <a:pt x="132611" y="263449"/>
                </a:cubicBezTo>
                <a:cubicBezTo>
                  <a:pt x="132163" y="262779"/>
                  <a:pt x="131790" y="262182"/>
                  <a:pt x="131343" y="261586"/>
                </a:cubicBezTo>
                <a:cubicBezTo>
                  <a:pt x="130895" y="261065"/>
                  <a:pt x="130522" y="260543"/>
                  <a:pt x="130075" y="260021"/>
                </a:cubicBezTo>
                <a:cubicBezTo>
                  <a:pt x="129702" y="259574"/>
                  <a:pt x="129254" y="259127"/>
                  <a:pt x="128881" y="258680"/>
                </a:cubicBezTo>
                <a:cubicBezTo>
                  <a:pt x="128508" y="258307"/>
                  <a:pt x="128061" y="257935"/>
                  <a:pt x="127688" y="257562"/>
                </a:cubicBezTo>
                <a:cubicBezTo>
                  <a:pt x="127315" y="257190"/>
                  <a:pt x="126942" y="256891"/>
                  <a:pt x="126569" y="256593"/>
                </a:cubicBezTo>
                <a:cubicBezTo>
                  <a:pt x="118588" y="250408"/>
                  <a:pt x="120975" y="237740"/>
                  <a:pt x="130671" y="234908"/>
                </a:cubicBezTo>
                <a:cubicBezTo>
                  <a:pt x="135146" y="233567"/>
                  <a:pt x="139622" y="232449"/>
                  <a:pt x="144097" y="231406"/>
                </a:cubicBezTo>
                <a:cubicBezTo>
                  <a:pt x="148572" y="230437"/>
                  <a:pt x="153122" y="229617"/>
                  <a:pt x="157597" y="228947"/>
                </a:cubicBezTo>
                <a:cubicBezTo>
                  <a:pt x="162147" y="228276"/>
                  <a:pt x="166622" y="227829"/>
                  <a:pt x="171172" y="227456"/>
                </a:cubicBezTo>
                <a:cubicBezTo>
                  <a:pt x="175647" y="227158"/>
                  <a:pt x="180123" y="227009"/>
                  <a:pt x="184673" y="227009"/>
                </a:cubicBezTo>
                <a:close/>
                <a:moveTo>
                  <a:pt x="184638" y="0"/>
                </a:moveTo>
                <a:cubicBezTo>
                  <a:pt x="244994" y="0"/>
                  <a:pt x="301546" y="29424"/>
                  <a:pt x="336088" y="78887"/>
                </a:cubicBezTo>
                <a:cubicBezTo>
                  <a:pt x="370631" y="128350"/>
                  <a:pt x="378763" y="191444"/>
                  <a:pt x="357873" y="248058"/>
                </a:cubicBezTo>
                <a:cubicBezTo>
                  <a:pt x="336461" y="306087"/>
                  <a:pt x="272822" y="336703"/>
                  <a:pt x="262900" y="410227"/>
                </a:cubicBezTo>
                <a:cubicBezTo>
                  <a:pt x="266555" y="409259"/>
                  <a:pt x="270286" y="408365"/>
                  <a:pt x="273941" y="407471"/>
                </a:cubicBezTo>
                <a:cubicBezTo>
                  <a:pt x="280581" y="405757"/>
                  <a:pt x="287370" y="409855"/>
                  <a:pt x="289012" y="416484"/>
                </a:cubicBezTo>
                <a:cubicBezTo>
                  <a:pt x="290653" y="423114"/>
                  <a:pt x="286624" y="429893"/>
                  <a:pt x="279984" y="431532"/>
                </a:cubicBezTo>
                <a:cubicBezTo>
                  <a:pt x="218434" y="446877"/>
                  <a:pt x="156884" y="462222"/>
                  <a:pt x="95334" y="477642"/>
                </a:cubicBezTo>
                <a:cubicBezTo>
                  <a:pt x="88694" y="479281"/>
                  <a:pt x="81905" y="475258"/>
                  <a:pt x="80263" y="468554"/>
                </a:cubicBezTo>
                <a:cubicBezTo>
                  <a:pt x="78622" y="461924"/>
                  <a:pt x="82651" y="455220"/>
                  <a:pt x="89291" y="453507"/>
                </a:cubicBezTo>
                <a:cubicBezTo>
                  <a:pt x="139575" y="440992"/>
                  <a:pt x="189860" y="428403"/>
                  <a:pt x="240145" y="415888"/>
                </a:cubicBezTo>
                <a:cubicBezTo>
                  <a:pt x="238354" y="413132"/>
                  <a:pt x="237757" y="410599"/>
                  <a:pt x="238205" y="407396"/>
                </a:cubicBezTo>
                <a:cubicBezTo>
                  <a:pt x="238876" y="402182"/>
                  <a:pt x="239772" y="397116"/>
                  <a:pt x="240965" y="392051"/>
                </a:cubicBezTo>
                <a:cubicBezTo>
                  <a:pt x="242084" y="387134"/>
                  <a:pt x="243427" y="382367"/>
                  <a:pt x="245069" y="377674"/>
                </a:cubicBezTo>
                <a:cubicBezTo>
                  <a:pt x="246561" y="373130"/>
                  <a:pt x="248277" y="368660"/>
                  <a:pt x="250216" y="364265"/>
                </a:cubicBezTo>
                <a:cubicBezTo>
                  <a:pt x="252007" y="360019"/>
                  <a:pt x="254021" y="355848"/>
                  <a:pt x="256185" y="351751"/>
                </a:cubicBezTo>
                <a:cubicBezTo>
                  <a:pt x="258274" y="347877"/>
                  <a:pt x="260587" y="344004"/>
                  <a:pt x="262900" y="340205"/>
                </a:cubicBezTo>
                <a:cubicBezTo>
                  <a:pt x="265212" y="336554"/>
                  <a:pt x="267600" y="332979"/>
                  <a:pt x="270062" y="329403"/>
                </a:cubicBezTo>
                <a:cubicBezTo>
                  <a:pt x="272449" y="325977"/>
                  <a:pt x="274986" y="322624"/>
                  <a:pt x="277522" y="319347"/>
                </a:cubicBezTo>
                <a:cubicBezTo>
                  <a:pt x="279984" y="316069"/>
                  <a:pt x="282521" y="312941"/>
                  <a:pt x="285058" y="309812"/>
                </a:cubicBezTo>
                <a:cubicBezTo>
                  <a:pt x="287594" y="306758"/>
                  <a:pt x="290056" y="303704"/>
                  <a:pt x="292593" y="300724"/>
                </a:cubicBezTo>
                <a:cubicBezTo>
                  <a:pt x="294906" y="297968"/>
                  <a:pt x="297218" y="295211"/>
                  <a:pt x="299531" y="292530"/>
                </a:cubicBezTo>
                <a:cubicBezTo>
                  <a:pt x="300725" y="291114"/>
                  <a:pt x="301919" y="289699"/>
                  <a:pt x="303038" y="288284"/>
                </a:cubicBezTo>
                <a:cubicBezTo>
                  <a:pt x="305351" y="285528"/>
                  <a:pt x="307663" y="282771"/>
                  <a:pt x="309827" y="279941"/>
                </a:cubicBezTo>
                <a:cubicBezTo>
                  <a:pt x="311990" y="277259"/>
                  <a:pt x="314079" y="274577"/>
                  <a:pt x="316168" y="271821"/>
                </a:cubicBezTo>
                <a:cubicBezTo>
                  <a:pt x="318108" y="269214"/>
                  <a:pt x="320048" y="266532"/>
                  <a:pt x="321838" y="263776"/>
                </a:cubicBezTo>
                <a:cubicBezTo>
                  <a:pt x="323554" y="261169"/>
                  <a:pt x="325270" y="258487"/>
                  <a:pt x="326837" y="255731"/>
                </a:cubicBezTo>
                <a:cubicBezTo>
                  <a:pt x="328329" y="253124"/>
                  <a:pt x="329747" y="250442"/>
                  <a:pt x="331090" y="247686"/>
                </a:cubicBezTo>
                <a:cubicBezTo>
                  <a:pt x="332358" y="245004"/>
                  <a:pt x="333552" y="242248"/>
                  <a:pt x="334596" y="239492"/>
                </a:cubicBezTo>
                <a:cubicBezTo>
                  <a:pt x="352651" y="190550"/>
                  <a:pt x="345563" y="135873"/>
                  <a:pt x="315721" y="93115"/>
                </a:cubicBezTo>
                <a:cubicBezTo>
                  <a:pt x="285804" y="50282"/>
                  <a:pt x="236862" y="24806"/>
                  <a:pt x="184638" y="24806"/>
                </a:cubicBezTo>
                <a:cubicBezTo>
                  <a:pt x="132413" y="24806"/>
                  <a:pt x="83471" y="50282"/>
                  <a:pt x="53554" y="93115"/>
                </a:cubicBezTo>
                <a:cubicBezTo>
                  <a:pt x="23712" y="135873"/>
                  <a:pt x="16624" y="190550"/>
                  <a:pt x="34679" y="239492"/>
                </a:cubicBezTo>
                <a:cubicBezTo>
                  <a:pt x="35425" y="241428"/>
                  <a:pt x="36246" y="243365"/>
                  <a:pt x="37066" y="245302"/>
                </a:cubicBezTo>
                <a:cubicBezTo>
                  <a:pt x="37962" y="247239"/>
                  <a:pt x="38857" y="249175"/>
                  <a:pt x="39827" y="251038"/>
                </a:cubicBezTo>
                <a:cubicBezTo>
                  <a:pt x="40871" y="252975"/>
                  <a:pt x="41916" y="254837"/>
                  <a:pt x="43035" y="256699"/>
                </a:cubicBezTo>
                <a:cubicBezTo>
                  <a:pt x="44154" y="258636"/>
                  <a:pt x="45273" y="260498"/>
                  <a:pt x="46541" y="262361"/>
                </a:cubicBezTo>
                <a:cubicBezTo>
                  <a:pt x="47810" y="264297"/>
                  <a:pt x="49078" y="266234"/>
                  <a:pt x="50421" y="268096"/>
                </a:cubicBezTo>
                <a:cubicBezTo>
                  <a:pt x="51241" y="269288"/>
                  <a:pt x="52062" y="270406"/>
                  <a:pt x="52957" y="271598"/>
                </a:cubicBezTo>
                <a:cubicBezTo>
                  <a:pt x="54375" y="273534"/>
                  <a:pt x="55867" y="275471"/>
                  <a:pt x="57359" y="277333"/>
                </a:cubicBezTo>
                <a:cubicBezTo>
                  <a:pt x="58851" y="279345"/>
                  <a:pt x="60418" y="281281"/>
                  <a:pt x="61985" y="283144"/>
                </a:cubicBezTo>
                <a:cubicBezTo>
                  <a:pt x="63626" y="285155"/>
                  <a:pt x="65267" y="287092"/>
                  <a:pt x="66909" y="289103"/>
                </a:cubicBezTo>
                <a:cubicBezTo>
                  <a:pt x="68774" y="291338"/>
                  <a:pt x="70714" y="293573"/>
                  <a:pt x="72579" y="295882"/>
                </a:cubicBezTo>
                <a:cubicBezTo>
                  <a:pt x="74593" y="298191"/>
                  <a:pt x="76608" y="300575"/>
                  <a:pt x="78547" y="302959"/>
                </a:cubicBezTo>
                <a:cubicBezTo>
                  <a:pt x="80338" y="305119"/>
                  <a:pt x="82128" y="307205"/>
                  <a:pt x="83844" y="309365"/>
                </a:cubicBezTo>
                <a:cubicBezTo>
                  <a:pt x="85635" y="311600"/>
                  <a:pt x="87425" y="313760"/>
                  <a:pt x="89216" y="315995"/>
                </a:cubicBezTo>
                <a:cubicBezTo>
                  <a:pt x="91007" y="318304"/>
                  <a:pt x="92797" y="320613"/>
                  <a:pt x="94513" y="322922"/>
                </a:cubicBezTo>
                <a:cubicBezTo>
                  <a:pt x="96304" y="325306"/>
                  <a:pt x="98020" y="327764"/>
                  <a:pt x="99736" y="330223"/>
                </a:cubicBezTo>
                <a:cubicBezTo>
                  <a:pt x="101526" y="332681"/>
                  <a:pt x="103167" y="335214"/>
                  <a:pt x="104883" y="337821"/>
                </a:cubicBezTo>
                <a:cubicBezTo>
                  <a:pt x="105928" y="339460"/>
                  <a:pt x="106898" y="341024"/>
                  <a:pt x="107868" y="342737"/>
                </a:cubicBezTo>
                <a:cubicBezTo>
                  <a:pt x="109509" y="345419"/>
                  <a:pt x="111076" y="348175"/>
                  <a:pt x="112642" y="350931"/>
                </a:cubicBezTo>
                <a:cubicBezTo>
                  <a:pt x="114135" y="353762"/>
                  <a:pt x="115627" y="356667"/>
                  <a:pt x="116970" y="359572"/>
                </a:cubicBezTo>
                <a:cubicBezTo>
                  <a:pt x="118387" y="362627"/>
                  <a:pt x="119730" y="365681"/>
                  <a:pt x="120998" y="368735"/>
                </a:cubicBezTo>
                <a:cubicBezTo>
                  <a:pt x="122267" y="371938"/>
                  <a:pt x="123386" y="375141"/>
                  <a:pt x="124505" y="378344"/>
                </a:cubicBezTo>
                <a:cubicBezTo>
                  <a:pt x="125549" y="381697"/>
                  <a:pt x="126519" y="385049"/>
                  <a:pt x="127415" y="388401"/>
                </a:cubicBezTo>
                <a:cubicBezTo>
                  <a:pt x="129131" y="395031"/>
                  <a:pt x="125102" y="401809"/>
                  <a:pt x="118462" y="403523"/>
                </a:cubicBezTo>
                <a:cubicBezTo>
                  <a:pt x="111822" y="405236"/>
                  <a:pt x="105033" y="401213"/>
                  <a:pt x="103391" y="394584"/>
                </a:cubicBezTo>
                <a:cubicBezTo>
                  <a:pt x="87276" y="332085"/>
                  <a:pt x="31247" y="301767"/>
                  <a:pt x="11402" y="248058"/>
                </a:cubicBezTo>
                <a:cubicBezTo>
                  <a:pt x="-9488" y="191444"/>
                  <a:pt x="-1356" y="128350"/>
                  <a:pt x="33187" y="78887"/>
                </a:cubicBezTo>
                <a:cubicBezTo>
                  <a:pt x="67729" y="29424"/>
                  <a:pt x="124281" y="0"/>
                  <a:pt x="184638" y="0"/>
                </a:cubicBez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8503615" y="4081478"/>
            <a:ext cx="334477" cy="307945"/>
          </a:xfrm>
          <a:custGeom>
            <a:rect l="l" t="t" r="r" b="b"/>
            <a:pathLst>
              <a:path w="580" h="535">
                <a:moveTo>
                  <a:pt x="164" y="525"/>
                </a:moveTo>
                <a:cubicBezTo>
                  <a:pt x="172" y="534"/>
                  <a:pt x="186" y="535"/>
                  <a:pt x="196" y="526"/>
                </a:cubicBezTo>
                <a:lnTo>
                  <a:pt x="570" y="187"/>
                </a:lnTo>
                <a:cubicBezTo>
                  <a:pt x="579" y="179"/>
                  <a:pt x="580" y="165"/>
                  <a:pt x="572" y="155"/>
                </a:cubicBezTo>
                <a:lnTo>
                  <a:pt x="475" y="49"/>
                </a:lnTo>
                <a:cubicBezTo>
                  <a:pt x="466" y="39"/>
                  <a:pt x="452" y="39"/>
                  <a:pt x="443" y="47"/>
                </a:cubicBezTo>
                <a:lnTo>
                  <a:pt x="124" y="335"/>
                </a:lnTo>
                <a:cubicBezTo>
                  <a:pt x="115" y="344"/>
                  <a:pt x="114" y="358"/>
                  <a:pt x="123" y="367"/>
                </a:cubicBezTo>
                <a:lnTo>
                  <a:pt x="175" y="425"/>
                </a:lnTo>
                <a:cubicBezTo>
                  <a:pt x="183" y="434"/>
                  <a:pt x="198" y="435"/>
                  <a:pt x="207" y="426"/>
                </a:cubicBezTo>
                <a:lnTo>
                  <a:pt x="341" y="305"/>
                </a:lnTo>
                <a:cubicBezTo>
                  <a:pt x="350" y="297"/>
                  <a:pt x="351" y="282"/>
                  <a:pt x="343" y="273"/>
                </a:cubicBezTo>
                <a:lnTo>
                  <a:pt x="327" y="256"/>
                </a:lnTo>
                <a:lnTo>
                  <a:pt x="193" y="378"/>
                </a:lnTo>
                <a:lnTo>
                  <a:pt x="172" y="354"/>
                </a:lnTo>
                <a:lnTo>
                  <a:pt x="457" y="96"/>
                </a:lnTo>
                <a:lnTo>
                  <a:pt x="523" y="169"/>
                </a:lnTo>
                <a:lnTo>
                  <a:pt x="182" y="478"/>
                </a:lnTo>
                <a:lnTo>
                  <a:pt x="58" y="340"/>
                </a:lnTo>
                <a:lnTo>
                  <a:pt x="404" y="26"/>
                </a:lnTo>
                <a:lnTo>
                  <a:pt x="389" y="10"/>
                </a:lnTo>
                <a:cubicBezTo>
                  <a:pt x="380" y="0"/>
                  <a:pt x="366" y="0"/>
                  <a:pt x="357" y="8"/>
                </a:cubicBezTo>
                <a:lnTo>
                  <a:pt x="10" y="322"/>
                </a:lnTo>
                <a:cubicBezTo>
                  <a:pt x="1" y="330"/>
                  <a:pt x="0" y="344"/>
                  <a:pt x="9" y="354"/>
                </a:cubicBezTo>
                <a:lnTo>
                  <a:pt x="164" y="525"/>
                </a:ln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406414" y="2422663"/>
            <a:ext cx="2708275" cy="1383030"/>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350">
                <a:solidFill>
                  <a:schemeClr val="dk1">
                    <a:alpha val="100000"/>
                  </a:schemeClr>
                </a:solidFill>
                <a:latin typeface="Microsoft Yahei"/>
                <a:ea typeface="Microsoft Yahei"/>
                <a:cs typeface="Microsoft Yahei"/>
              </a:rPr>
              <a:t>如地西泮、阿普唑仑等，通过增强GABA的抑制作用来减轻焦虑症状。</a:t>
            </a:r>
            <a:endParaRPr lang="en-US" sz="1100"/>
          </a:p>
        </p:txBody>
      </p:sp>
      <p:sp>
        <p:nvSpPr>
          <p:cNvPr id="8" name="AutoShape 8"/>
          <p:cNvSpPr/>
          <p:nvPr/>
        </p:nvSpPr>
        <p:spPr>
          <a:xfrm>
            <a:off x="8901714" y="1901965"/>
            <a:ext cx="2084387" cy="460375"/>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1575" b="1">
                <a:solidFill>
                  <a:schemeClr val="accent1">
                    <a:alpha val="100000"/>
                  </a:schemeClr>
                </a:solidFill>
                <a:latin typeface="Microsoft Yahei"/>
                <a:ea typeface="Microsoft Yahei"/>
                <a:cs typeface="Microsoft Yahei"/>
              </a:rPr>
              <a:t>苯二氮䓬类药物</a:t>
            </a:r>
            <a:endParaRPr lang="en-US" sz="1100"/>
          </a:p>
        </p:txBody>
      </p:sp>
      <p:sp>
        <p:nvSpPr>
          <p:cNvPr id="9" name="AutoShape 9"/>
          <p:cNvSpPr/>
          <p:nvPr/>
        </p:nvSpPr>
        <p:spPr>
          <a:xfrm>
            <a:off x="8406414" y="4525963"/>
            <a:ext cx="2708275" cy="1383030"/>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350">
                <a:solidFill>
                  <a:schemeClr val="dk1">
                    <a:alpha val="100000"/>
                  </a:schemeClr>
                </a:solidFill>
                <a:latin typeface="Microsoft Yahei"/>
                <a:ea typeface="Microsoft Yahei"/>
                <a:cs typeface="Microsoft Yahei"/>
              </a:rPr>
              <a:t>如丁螺环酮、坦度螺酮等，通过选择性作用于5-HT1A受体来减轻焦虑症状。</a:t>
            </a:r>
            <a:endParaRPr lang="en-US" sz="1100"/>
          </a:p>
        </p:txBody>
      </p:sp>
      <p:sp>
        <p:nvSpPr>
          <p:cNvPr id="10" name="AutoShape 10"/>
          <p:cNvSpPr/>
          <p:nvPr/>
        </p:nvSpPr>
        <p:spPr>
          <a:xfrm>
            <a:off x="8901714" y="4005263"/>
            <a:ext cx="2084387" cy="460375"/>
          </a:xfrm>
          <a:prstGeom prst="rect">
            <a:avLst/>
          </a:prstGeom>
          <a:no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1575" b="1">
                <a:solidFill>
                  <a:schemeClr val="accent1">
                    <a:alpha val="100000"/>
                  </a:schemeClr>
                </a:solidFill>
                <a:latin typeface="Microsoft Yahei"/>
                <a:ea typeface="Microsoft Yahei"/>
                <a:cs typeface="Microsoft Yahei"/>
              </a:rPr>
              <a:t>非苯二氮䓬类药物</a:t>
            </a:r>
            <a:endParaRPr lang="en-US" sz="1100"/>
          </a:p>
        </p:txBody>
      </p:sp>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抗焦虑药物</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rot="-3859086" flipV="1">
            <a:off x="1527125" y="1469413"/>
            <a:ext cx="2109431" cy="2217572"/>
          </a:xfrm>
          <a:prstGeom prst="parallelogram">
            <a:avLst>
              <a:gd name="adj" fmla="val 54601"/>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1326935" y="4590395"/>
            <a:ext cx="2450691" cy="1287399"/>
          </a:xfrm>
          <a:prstGeom prst="rect">
            <a:avLst/>
          </a:prstGeom>
        </p:spPr>
        <p:txBody>
          <a:bodyPr vert="horz" wrap="square" lIns="114300" tIns="57150" rIns="114300" bIns="5715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通过清除自由基和抑制脂质过氧化来保护神经细胞免受氧化应激损伤。</a:t>
            </a:r>
          </a:p>
        </p:txBody>
      </p:sp>
      <p:pic>
        <p:nvPicPr>
          <p:cNvPr id="4" name="Picture 4"/>
          <p:cNvPicPr>
            <a:picLocks noChangeAspect="1"/>
          </p:cNvPicPr>
          <p:nvPr/>
        </p:nvPicPr>
        <p:blipFill>
          <a:blip r:embed="rId2"/>
          <a:srcRect l="21875" r="21875"/>
          <a:stretch>
            <a:fillRect/>
          </a:stretch>
        </p:blipFill>
        <p:spPr>
          <a:xfrm>
            <a:off x="1602827" y="1536628"/>
            <a:ext cx="1898907" cy="1898907"/>
          </a:xfrm>
          <a:prstGeom prst="ellipse">
            <a:avLst/>
          </a:prstGeom>
        </p:spPr>
      </p:pic>
      <p:sp>
        <p:nvSpPr>
          <p:cNvPr id="5" name="AutoShape 5"/>
          <p:cNvSpPr/>
          <p:nvPr/>
        </p:nvSpPr>
        <p:spPr>
          <a:xfrm rot="-3859086" flipV="1">
            <a:off x="5041284" y="1457221"/>
            <a:ext cx="2109431" cy="2217572"/>
          </a:xfrm>
          <a:prstGeom prst="parallelogram">
            <a:avLst>
              <a:gd name="adj" fmla="val 54601"/>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6" name="Picture 6"/>
          <p:cNvPicPr>
            <a:picLocks noChangeAspect="1"/>
          </p:cNvPicPr>
          <p:nvPr/>
        </p:nvPicPr>
        <p:blipFill>
          <a:blip r:embed="rId3"/>
          <a:srcRect l="16667" r="16667"/>
          <a:stretch>
            <a:fillRect/>
          </a:stretch>
        </p:blipFill>
        <p:spPr>
          <a:xfrm>
            <a:off x="5168347" y="1536628"/>
            <a:ext cx="1898907" cy="1898907"/>
          </a:xfrm>
          <a:prstGeom prst="ellipse">
            <a:avLst/>
          </a:prstGeom>
        </p:spPr>
      </p:pic>
      <p:sp>
        <p:nvSpPr>
          <p:cNvPr id="7" name="AutoShape 7"/>
          <p:cNvSpPr/>
          <p:nvPr/>
        </p:nvSpPr>
        <p:spPr>
          <a:xfrm rot="-3859086" flipV="1">
            <a:off x="8711366" y="1419290"/>
            <a:ext cx="2109431" cy="2217572"/>
          </a:xfrm>
          <a:prstGeom prst="parallelogram">
            <a:avLst>
              <a:gd name="adj" fmla="val 54601"/>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8" name="Picture 8"/>
          <p:cNvPicPr>
            <a:picLocks noChangeAspect="1"/>
          </p:cNvPicPr>
          <p:nvPr/>
        </p:nvPicPr>
        <p:blipFill>
          <a:blip r:embed="rId4"/>
          <a:srcRect l="17000" r="17000"/>
          <a:stretch>
            <a:fillRect/>
          </a:stretch>
        </p:blipFill>
        <p:spPr>
          <a:xfrm>
            <a:off x="8871767" y="1536628"/>
            <a:ext cx="1898907" cy="1898907"/>
          </a:xfrm>
          <a:prstGeom prst="ellipse">
            <a:avLst/>
          </a:prstGeom>
        </p:spPr>
      </p:pic>
      <p:sp>
        <p:nvSpPr>
          <p:cNvPr id="9" name="TextBox 9"/>
          <p:cNvSpPr txBox="1"/>
          <p:nvPr/>
        </p:nvSpPr>
        <p:spPr>
          <a:xfrm>
            <a:off x="1066381" y="3766355"/>
            <a:ext cx="2971800" cy="485775"/>
          </a:xfrm>
          <a:prstGeom prst="rect">
            <a:avLst/>
          </a:prstGeom>
        </p:spPr>
        <p:txBody>
          <a:bodyPr vert="horz" wrap="square" lIns="114300" tIns="57150" rIns="114300" bIns="57150" rtlCol="0" anchor="t"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96000"/>
              </a:lnSpc>
            </a:pPr>
            <a:r>
              <a:rPr lang="en-US" sz="2325" b="1">
                <a:solidFill>
                  <a:schemeClr val="accent1">
                    <a:alpha val="100000"/>
                  </a:schemeClr>
                </a:solidFill>
                <a:latin typeface="Microsoft Yahei"/>
                <a:ea typeface="Microsoft Yahei"/>
                <a:cs typeface="Microsoft Yahei"/>
              </a:rPr>
              <a:t>依达拉奉</a:t>
            </a:r>
          </a:p>
        </p:txBody>
      </p:sp>
      <p:grpSp>
        <p:nvGrpSpPr>
          <p:cNvPr id="10" name="Group 10"/>
          <p:cNvGrpSpPr/>
          <p:nvPr/>
        </p:nvGrpSpPr>
        <p:grpSpPr>
          <a:xfrm>
            <a:off x="1226739" y="4350852"/>
            <a:ext cx="2651083" cy="97536"/>
            <a:chOff x="1226739" y="4350852"/>
            <a:chExt cx="2651083" cy="97536"/>
          </a:xfrm>
        </p:grpSpPr>
        <p:cxnSp>
          <p:nvCxnSpPr>
            <p:cNvPr id="11" name="Connector 11"/>
            <p:cNvCxnSpPr/>
            <p:nvPr/>
          </p:nvCxnSpPr>
          <p:spPr>
            <a:xfrm flipV="1">
              <a:off x="1287927" y="4399620"/>
              <a:ext cx="2492359" cy="4740"/>
            </a:xfrm>
            <a:prstGeom prst="line">
              <a:avLst/>
            </a:prstGeom>
            <a:ln w="9525">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12" name="AutoShape 12"/>
            <p:cNvSpPr/>
            <p:nvPr/>
          </p:nvSpPr>
          <p:spPr>
            <a:xfrm>
              <a:off x="1226739" y="4350852"/>
              <a:ext cx="97536" cy="975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3780286" y="4350852"/>
              <a:ext cx="97536" cy="975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14" name="TextBox 14"/>
          <p:cNvSpPr txBox="1"/>
          <p:nvPr/>
        </p:nvSpPr>
        <p:spPr>
          <a:xfrm>
            <a:off x="4892456" y="4590395"/>
            <a:ext cx="2450691" cy="1287399"/>
          </a:xfrm>
          <a:prstGeom prst="rect">
            <a:avLst/>
          </a:prstGeom>
        </p:spPr>
        <p:txBody>
          <a:bodyPr vert="horz" wrap="square" lIns="114300" tIns="57150" rIns="114300" bIns="5715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通过促进卵磷脂合成和修复受损细胞膜来保护神经细胞。</a:t>
            </a:r>
          </a:p>
        </p:txBody>
      </p:sp>
      <p:sp>
        <p:nvSpPr>
          <p:cNvPr id="15" name="TextBox 15"/>
          <p:cNvSpPr txBox="1"/>
          <p:nvPr/>
        </p:nvSpPr>
        <p:spPr>
          <a:xfrm>
            <a:off x="4641426" y="3746205"/>
            <a:ext cx="2952750" cy="485775"/>
          </a:xfrm>
          <a:prstGeom prst="rect">
            <a:avLst/>
          </a:prstGeom>
        </p:spPr>
        <p:txBody>
          <a:bodyPr vert="horz" wrap="square" lIns="114300" tIns="57150" rIns="114300" bIns="57150" rtlCol="0" anchor="t"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96000"/>
              </a:lnSpc>
            </a:pPr>
            <a:r>
              <a:rPr lang="en-US" sz="2325" b="1">
                <a:solidFill>
                  <a:schemeClr val="accent1">
                    <a:alpha val="100000"/>
                  </a:schemeClr>
                </a:solidFill>
                <a:latin typeface="Microsoft Yahei"/>
                <a:ea typeface="Microsoft Yahei"/>
                <a:cs typeface="Microsoft Yahei"/>
              </a:rPr>
              <a:t>胞磷胆碱</a:t>
            </a:r>
          </a:p>
        </p:txBody>
      </p:sp>
      <p:grpSp>
        <p:nvGrpSpPr>
          <p:cNvPr id="16" name="Group 16"/>
          <p:cNvGrpSpPr/>
          <p:nvPr/>
        </p:nvGrpSpPr>
        <p:grpSpPr>
          <a:xfrm>
            <a:off x="4792260" y="4350852"/>
            <a:ext cx="2651083" cy="97536"/>
            <a:chOff x="4792260" y="4350852"/>
            <a:chExt cx="2651083" cy="97536"/>
          </a:xfrm>
        </p:grpSpPr>
        <p:cxnSp>
          <p:nvCxnSpPr>
            <p:cNvPr id="17" name="Connector 17"/>
            <p:cNvCxnSpPr/>
            <p:nvPr/>
          </p:nvCxnSpPr>
          <p:spPr>
            <a:xfrm flipV="1">
              <a:off x="4853447" y="4399620"/>
              <a:ext cx="2492359" cy="4740"/>
            </a:xfrm>
            <a:prstGeom prst="line">
              <a:avLst/>
            </a:prstGeom>
            <a:ln w="9525">
              <a:solidFill>
                <a:schemeClr val="accent2"/>
              </a:solidFill>
              <a:prstDash val="solid"/>
              <a:headEnd type="none"/>
              <a:tailEnd type="none"/>
            </a:ln>
          </p:spPr>
          <p:style>
            <a:lnRef idx="0">
              <a:schemeClr val="accent2"/>
            </a:lnRef>
            <a:fillRef idx="1">
              <a:schemeClr val="accent2"/>
            </a:fillRef>
            <a:effectRef idx="0">
              <a:schemeClr val="accent2"/>
            </a:effectRef>
            <a:fontRef idx="minor">
              <a:schemeClr val="lt1"/>
            </a:fontRef>
          </p:style>
        </p:cxnSp>
        <p:sp>
          <p:nvSpPr>
            <p:cNvPr id="18" name="AutoShape 18"/>
            <p:cNvSpPr/>
            <p:nvPr/>
          </p:nvSpPr>
          <p:spPr>
            <a:xfrm>
              <a:off x="4792260" y="4350852"/>
              <a:ext cx="97536" cy="9753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345807" y="4350852"/>
              <a:ext cx="97536" cy="9753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20" name="TextBox 20"/>
          <p:cNvSpPr txBox="1"/>
          <p:nvPr/>
        </p:nvSpPr>
        <p:spPr>
          <a:xfrm>
            <a:off x="8595875" y="4590395"/>
            <a:ext cx="2450691" cy="1287399"/>
          </a:xfrm>
          <a:prstGeom prst="rect">
            <a:avLst/>
          </a:prstGeom>
        </p:spPr>
        <p:txBody>
          <a:bodyPr vert="horz" wrap="square" lIns="114300" tIns="57150" rIns="114300" bIns="5715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通过改善脑代谢和促进神经细胞再生来保护神经细胞。</a:t>
            </a:r>
          </a:p>
        </p:txBody>
      </p:sp>
      <p:sp>
        <p:nvSpPr>
          <p:cNvPr id="21" name="TextBox 21"/>
          <p:cNvSpPr txBox="1"/>
          <p:nvPr/>
        </p:nvSpPr>
        <p:spPr>
          <a:xfrm>
            <a:off x="8311508" y="3746205"/>
            <a:ext cx="3019425" cy="485775"/>
          </a:xfrm>
          <a:prstGeom prst="rect">
            <a:avLst/>
          </a:prstGeom>
        </p:spPr>
        <p:txBody>
          <a:bodyPr vert="horz" wrap="square" lIns="114300" tIns="57150" rIns="114300" bIns="57150" rtlCol="0" anchor="t"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96000"/>
              </a:lnSpc>
            </a:pPr>
            <a:r>
              <a:rPr lang="en-US" sz="2325" b="1">
                <a:solidFill>
                  <a:schemeClr val="accent1">
                    <a:alpha val="100000"/>
                  </a:schemeClr>
                </a:solidFill>
                <a:latin typeface="Microsoft Yahei"/>
                <a:ea typeface="Microsoft Yahei"/>
                <a:cs typeface="Microsoft Yahei"/>
              </a:rPr>
              <a:t>脑活素</a:t>
            </a:r>
          </a:p>
        </p:txBody>
      </p:sp>
      <p:grpSp>
        <p:nvGrpSpPr>
          <p:cNvPr id="22" name="Group 22"/>
          <p:cNvGrpSpPr/>
          <p:nvPr/>
        </p:nvGrpSpPr>
        <p:grpSpPr>
          <a:xfrm>
            <a:off x="8495679" y="4350852"/>
            <a:ext cx="2651083" cy="97536"/>
            <a:chOff x="8495679" y="4350852"/>
            <a:chExt cx="2651083" cy="97536"/>
          </a:xfrm>
        </p:grpSpPr>
        <p:cxnSp>
          <p:nvCxnSpPr>
            <p:cNvPr id="23" name="Connector 23"/>
            <p:cNvCxnSpPr/>
            <p:nvPr/>
          </p:nvCxnSpPr>
          <p:spPr>
            <a:xfrm flipV="1">
              <a:off x="8556866" y="4399620"/>
              <a:ext cx="2492359" cy="4740"/>
            </a:xfrm>
            <a:prstGeom prst="line">
              <a:avLst/>
            </a:prstGeom>
            <a:ln w="9525">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24" name="AutoShape 24"/>
            <p:cNvSpPr/>
            <p:nvPr/>
          </p:nvSpPr>
          <p:spPr>
            <a:xfrm>
              <a:off x="8495679" y="4350852"/>
              <a:ext cx="97536" cy="975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11049226" y="4350852"/>
              <a:ext cx="97536" cy="975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6" name="Group 26"/>
          <p:cNvGrpSpPr/>
          <p:nvPr/>
        </p:nvGrpSpPr>
        <p:grpSpPr>
          <a:xfrm>
            <a:off x="454963" y="93878"/>
            <a:ext cx="10641129" cy="914400"/>
            <a:chOff x="454963" y="93878"/>
            <a:chExt cx="10641129" cy="914400"/>
          </a:xfrm>
        </p:grpSpPr>
        <p:sp>
          <p:nvSpPr>
            <p:cNvPr id="27" name="AutoShape 2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AutoShape 4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AutoShape 4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TextBox 4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神经保护剂</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3315455" y="1885076"/>
            <a:ext cx="5561091"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64000"/>
              </a:lnSpc>
              <a:spcBef>
                <a:spcPts val="450"/>
              </a:spcBef>
            </a:pPr>
            <a:r>
              <a:rPr lang="en-US" sz="5775" b="1">
                <a:solidFill>
                  <a:srgbClr val="72349D">
                    <a:alpha val="100000"/>
                  </a:srgbClr>
                </a:solidFill>
                <a:latin typeface="Microsoft Yahei"/>
                <a:ea typeface="Microsoft Yahei"/>
                <a:cs typeface="Microsoft Yahei"/>
              </a:rPr>
              <a:t>03</a:t>
            </a:r>
          </a:p>
        </p:txBody>
      </p:sp>
      <p:sp>
        <p:nvSpPr>
          <p:cNvPr id="3" name="TextBox 3"/>
          <p:cNvSpPr txBox="1"/>
          <p:nvPr/>
        </p:nvSpPr>
        <p:spPr>
          <a:xfrm>
            <a:off x="2874534" y="3154336"/>
            <a:ext cx="6438900" cy="17145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450"/>
              </a:spcBef>
            </a:pPr>
            <a:r>
              <a:rPr lang="en-US" sz="4200" b="1">
                <a:solidFill>
                  <a:srgbClr val="000000">
                    <a:alpha val="100000"/>
                  </a:srgbClr>
                </a:solidFill>
                <a:latin typeface="Microsoft Yahei"/>
                <a:ea typeface="Microsoft Yahei"/>
                <a:cs typeface="Microsoft Yahei"/>
              </a:rPr>
              <a:t>药物管理策略与实践</a:t>
            </a:r>
          </a:p>
        </p:txBody>
      </p:sp>
      <p:cxnSp>
        <p:nvCxnSpPr>
          <p:cNvPr id="4" name="Connector 4"/>
          <p:cNvCxnSpPr/>
          <p:nvPr/>
        </p:nvCxnSpPr>
        <p:spPr>
          <a:xfrm>
            <a:off x="3315455" y="3043316"/>
            <a:ext cx="5663417" cy="0"/>
          </a:xfrm>
          <a:prstGeom prst="line">
            <a:avLst/>
          </a:prstGeom>
          <a:ln w="19050">
            <a:solidFill>
              <a:srgbClr val="72349D">
                <a:alpha val="100000"/>
              </a:srgbClr>
            </a:solidFill>
            <a:prstDash val="solid"/>
            <a:headEnd type="none"/>
            <a:tailEnd type="none"/>
          </a:ln>
        </p:spPr>
      </p:cxn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749579" y="1319127"/>
            <a:ext cx="5106411" cy="51064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3" name="Picture 3"/>
          <p:cNvPicPr>
            <a:picLocks noChangeAspect="1"/>
          </p:cNvPicPr>
          <p:nvPr/>
        </p:nvPicPr>
        <p:blipFill>
          <a:blip r:embed="rId2">
            <a:alphaModFix/>
          </a:blip>
          <a:srcRect l="16458" r="16458"/>
          <a:stretch>
            <a:fillRect/>
          </a:stretch>
        </p:blipFill>
        <p:spPr>
          <a:xfrm>
            <a:off x="-484350" y="1584357"/>
            <a:ext cx="4575952" cy="4575952"/>
          </a:xfrm>
          <a:prstGeom prst="ellipse">
            <a:avLst/>
          </a:prstGeom>
        </p:spPr>
      </p:pic>
      <p:sp>
        <p:nvSpPr>
          <p:cNvPr id="4" name="AutoShape 4"/>
          <p:cNvSpPr/>
          <p:nvPr/>
        </p:nvSpPr>
        <p:spPr>
          <a:xfrm>
            <a:off x="4935912" y="509596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4935912" y="5251464"/>
            <a:ext cx="964530" cy="68275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03</a:t>
            </a:r>
          </a:p>
        </p:txBody>
      </p:sp>
      <p:sp>
        <p:nvSpPr>
          <p:cNvPr id="6" name="TextBox 6"/>
          <p:cNvSpPr txBox="1"/>
          <p:nvPr/>
        </p:nvSpPr>
        <p:spPr>
          <a:xfrm>
            <a:off x="6074571" y="4851539"/>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定期对药物进行检查和盘点</a:t>
            </a:r>
          </a:p>
        </p:txBody>
      </p:sp>
      <p:sp>
        <p:nvSpPr>
          <p:cNvPr id="7" name="TextBox 7"/>
          <p:cNvSpPr txBox="1"/>
          <p:nvPr/>
        </p:nvSpPr>
        <p:spPr>
          <a:xfrm>
            <a:off x="6074571" y="5341007"/>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确保药物数量与记录相符，及时发现并处理过期或损坏的药物。</a:t>
            </a:r>
          </a:p>
        </p:txBody>
      </p:sp>
      <p:sp>
        <p:nvSpPr>
          <p:cNvPr id="8" name="AutoShape 8"/>
          <p:cNvSpPr/>
          <p:nvPr/>
        </p:nvSpPr>
        <p:spPr>
          <a:xfrm>
            <a:off x="4935912" y="181958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TextBox 9"/>
          <p:cNvSpPr txBox="1"/>
          <p:nvPr/>
        </p:nvSpPr>
        <p:spPr>
          <a:xfrm>
            <a:off x="4935912" y="1975084"/>
            <a:ext cx="964530" cy="682752"/>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01</a:t>
            </a:r>
          </a:p>
        </p:txBody>
      </p:sp>
      <p:sp>
        <p:nvSpPr>
          <p:cNvPr id="10" name="TextBox 10"/>
          <p:cNvSpPr txBox="1"/>
          <p:nvPr/>
        </p:nvSpPr>
        <p:spPr>
          <a:xfrm>
            <a:off x="6074571" y="1538583"/>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建立完善的药物储存制度</a:t>
            </a:r>
          </a:p>
        </p:txBody>
      </p:sp>
      <p:sp>
        <p:nvSpPr>
          <p:cNvPr id="11" name="TextBox 11"/>
          <p:cNvSpPr txBox="1"/>
          <p:nvPr/>
        </p:nvSpPr>
        <p:spPr>
          <a:xfrm>
            <a:off x="6074571" y="2003667"/>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确保药物在适当的温度、湿度和光照条件下储存，避免药物受潮、变质或过期。</a:t>
            </a:r>
          </a:p>
        </p:txBody>
      </p:sp>
      <p:sp>
        <p:nvSpPr>
          <p:cNvPr id="12" name="AutoShape 12"/>
          <p:cNvSpPr/>
          <p:nvPr/>
        </p:nvSpPr>
        <p:spPr>
          <a:xfrm>
            <a:off x="4935912" y="345777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TextBox 13"/>
          <p:cNvSpPr txBox="1"/>
          <p:nvPr/>
        </p:nvSpPr>
        <p:spPr>
          <a:xfrm>
            <a:off x="4935912" y="3613274"/>
            <a:ext cx="964530" cy="68275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02</a:t>
            </a:r>
          </a:p>
        </p:txBody>
      </p:sp>
      <p:sp>
        <p:nvSpPr>
          <p:cNvPr id="14" name="TextBox 14"/>
          <p:cNvSpPr txBox="1"/>
          <p:nvPr/>
        </p:nvSpPr>
        <p:spPr>
          <a:xfrm>
            <a:off x="6074571" y="3188965"/>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设立专门的药物储存区域</a:t>
            </a:r>
          </a:p>
        </p:txBody>
      </p:sp>
      <p:sp>
        <p:nvSpPr>
          <p:cNvPr id="15" name="TextBox 15"/>
          <p:cNvSpPr txBox="1"/>
          <p:nvPr/>
        </p:nvSpPr>
        <p:spPr>
          <a:xfrm>
            <a:off x="6074571" y="3666241"/>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将药物按照种类、剂量和有效期进行分类存放，方便护士快速准确地找到所需药物。</a:t>
            </a:r>
          </a:p>
        </p:txBody>
      </p:sp>
      <p:grpSp>
        <p:nvGrpSpPr>
          <p:cNvPr id="16" name="Group 16"/>
          <p:cNvGrpSpPr/>
          <p:nvPr/>
        </p:nvGrpSpPr>
        <p:grpSpPr>
          <a:xfrm>
            <a:off x="454963" y="93878"/>
            <a:ext cx="10641129" cy="914400"/>
            <a:chOff x="454963" y="93878"/>
            <a:chExt cx="10641129" cy="914400"/>
          </a:xfrm>
        </p:grpSpPr>
        <p:sp>
          <p:nvSpPr>
            <p:cNvPr id="17" name="AutoShape 1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药物的储存与保管</a:t>
              </a:r>
            </a:p>
          </p:txBody>
        </p:sp>
      </p:gr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981837" y="1604867"/>
            <a:ext cx="3394996" cy="2116741"/>
          </a:xfrm>
          <a:prstGeom prst="rect">
            <a:avLst/>
          </a:prstGeom>
          <a:solidFill>
            <a:schemeClr val="accent1">
              <a:alpha val="100000"/>
            </a:schemeClr>
          </a:solid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2940">
                <a:solidFill>
                  <a:srgbClr val="FFFFFF">
                    <a:alpha val="100000"/>
                  </a:srgbClr>
                </a:solidFill>
                <a:latin typeface="Calibri"/>
                <a:ea typeface="Calibri"/>
                <a:cs typeface="Calibri"/>
              </a:rPr>
              <a:t>    </a:t>
            </a:r>
            <a:endParaRPr lang="en-US" sz="1100"/>
          </a:p>
        </p:txBody>
      </p:sp>
      <p:sp>
        <p:nvSpPr>
          <p:cNvPr id="3" name="AutoShape 3"/>
          <p:cNvSpPr/>
          <p:nvPr/>
        </p:nvSpPr>
        <p:spPr>
          <a:xfrm>
            <a:off x="4376738" y="3721608"/>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7771733" y="1604867"/>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5" name="Picture 5"/>
          <p:cNvPicPr>
            <a:picLocks noChangeAspect="1"/>
          </p:cNvPicPr>
          <p:nvPr/>
        </p:nvPicPr>
        <p:blipFill>
          <a:blip r:embed="rId2"/>
          <a:srcRect t="2638" b="2638"/>
          <a:stretch>
            <a:fillRect/>
          </a:stretch>
        </p:blipFill>
        <p:spPr>
          <a:xfrm>
            <a:off x="981837" y="3694465"/>
            <a:ext cx="3394942" cy="2143864"/>
          </a:xfrm>
          <a:prstGeom prst="rect">
            <a:avLst/>
          </a:prstGeom>
        </p:spPr>
      </p:pic>
      <p:pic>
        <p:nvPicPr>
          <p:cNvPr id="6" name="Picture 6"/>
          <p:cNvPicPr>
            <a:picLocks noChangeAspect="1"/>
          </p:cNvPicPr>
          <p:nvPr/>
        </p:nvPicPr>
        <p:blipFill>
          <a:blip r:embed="rId3"/>
          <a:srcRect t="2460" b="2460"/>
          <a:stretch>
            <a:fillRect/>
          </a:stretch>
        </p:blipFill>
        <p:spPr>
          <a:xfrm>
            <a:off x="4376812" y="1577730"/>
            <a:ext cx="3394942" cy="2143864"/>
          </a:xfrm>
          <a:prstGeom prst="rect">
            <a:avLst/>
          </a:prstGeom>
        </p:spPr>
      </p:pic>
      <p:pic>
        <p:nvPicPr>
          <p:cNvPr id="7" name="Picture 7"/>
          <p:cNvPicPr>
            <a:picLocks noChangeAspect="1"/>
          </p:cNvPicPr>
          <p:nvPr/>
        </p:nvPicPr>
        <p:blipFill>
          <a:blip r:embed="rId4"/>
          <a:srcRect t="2638" b="2638"/>
          <a:stretch>
            <a:fillRect/>
          </a:stretch>
        </p:blipFill>
        <p:spPr>
          <a:xfrm>
            <a:off x="7771733" y="3721608"/>
            <a:ext cx="3394942" cy="2143864"/>
          </a:xfrm>
          <a:prstGeom prst="rect">
            <a:avLst/>
          </a:prstGeom>
        </p:spPr>
      </p:pic>
      <p:grpSp>
        <p:nvGrpSpPr>
          <p:cNvPr id="8" name="Group 8"/>
          <p:cNvGrpSpPr/>
          <p:nvPr/>
        </p:nvGrpSpPr>
        <p:grpSpPr>
          <a:xfrm>
            <a:off x="454963" y="93878"/>
            <a:ext cx="10641129" cy="914400"/>
            <a:chOff x="454963" y="93878"/>
            <a:chExt cx="10641129" cy="914400"/>
          </a:xfrm>
        </p:grpSpPr>
        <p:sp>
          <p:nvSpPr>
            <p:cNvPr id="9" name="AutoShape 9"/>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TextBox 29"/>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药物的配制与发放</a:t>
              </a:r>
            </a:p>
          </p:txBody>
        </p:sp>
      </p:grpSp>
      <p:sp>
        <p:nvSpPr>
          <p:cNvPr id="30" name="TextBox 30"/>
          <p:cNvSpPr txBox="1"/>
          <p:nvPr/>
        </p:nvSpPr>
        <p:spPr>
          <a:xfrm>
            <a:off x="981837" y="1604867"/>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025" b="1">
                <a:solidFill>
                  <a:srgbClr val="FFFDFD">
                    <a:alpha val="100000"/>
                  </a:srgbClr>
                </a:solidFill>
                <a:latin typeface="Microsoft Yahei"/>
                <a:ea typeface="Microsoft Yahei"/>
                <a:cs typeface="Microsoft Yahei"/>
              </a:rPr>
              <a:t>严格遵守药物配制规范</a:t>
            </a:r>
          </a:p>
        </p:txBody>
      </p:sp>
      <p:sp>
        <p:nvSpPr>
          <p:cNvPr id="31" name="TextBox 31"/>
          <p:cNvSpPr txBox="1"/>
          <p:nvPr/>
        </p:nvSpPr>
        <p:spPr>
          <a:xfrm>
            <a:off x="1090562" y="2039620"/>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7000"/>
              </a:lnSpc>
            </a:pPr>
            <a:r>
              <a:rPr lang="en-US" sz="1500">
                <a:solidFill>
                  <a:srgbClr val="FFFDFD">
                    <a:alpha val="100000"/>
                  </a:srgbClr>
                </a:solidFill>
                <a:latin typeface="Microsoft Yahei"/>
                <a:ea typeface="Microsoft Yahei"/>
                <a:cs typeface="Microsoft Yahei"/>
              </a:rPr>
              <a:t>按照医嘱和药物说明书的要求，准确配制药物，确保药物的剂量、浓度和给药途径正确无误。</a:t>
            </a:r>
          </a:p>
        </p:txBody>
      </p:sp>
      <p:sp>
        <p:nvSpPr>
          <p:cNvPr id="32" name="TextBox 32"/>
          <p:cNvSpPr txBox="1"/>
          <p:nvPr/>
        </p:nvSpPr>
        <p:spPr>
          <a:xfrm>
            <a:off x="4376833" y="3748751"/>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025" b="1">
                <a:solidFill>
                  <a:srgbClr val="FFFDFD">
                    <a:alpha val="100000"/>
                  </a:srgbClr>
                </a:solidFill>
                <a:latin typeface="Microsoft Yahei"/>
                <a:ea typeface="Microsoft Yahei"/>
                <a:cs typeface="Microsoft Yahei"/>
              </a:rPr>
              <a:t>实施双人核对制度</a:t>
            </a:r>
          </a:p>
        </p:txBody>
      </p:sp>
      <p:sp>
        <p:nvSpPr>
          <p:cNvPr id="33" name="TextBox 33"/>
          <p:cNvSpPr txBox="1"/>
          <p:nvPr/>
        </p:nvSpPr>
        <p:spPr>
          <a:xfrm>
            <a:off x="4485558" y="4183504"/>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7000"/>
              </a:lnSpc>
            </a:pPr>
            <a:r>
              <a:rPr lang="en-US" sz="1500">
                <a:solidFill>
                  <a:srgbClr val="FFFDFD">
                    <a:alpha val="100000"/>
                  </a:srgbClr>
                </a:solidFill>
                <a:latin typeface="Microsoft Yahei"/>
                <a:ea typeface="Microsoft Yahei"/>
                <a:cs typeface="Microsoft Yahei"/>
              </a:rPr>
              <a:t>在药物配制和发放过程中，至少有两名护士进行核对，确保药物的名称、剂量、浓度和给药时间与医嘱一致。</a:t>
            </a:r>
          </a:p>
        </p:txBody>
      </p:sp>
      <p:sp>
        <p:nvSpPr>
          <p:cNvPr id="34" name="TextBox 34"/>
          <p:cNvSpPr txBox="1"/>
          <p:nvPr/>
        </p:nvSpPr>
        <p:spPr>
          <a:xfrm>
            <a:off x="7771733" y="1604867"/>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025" b="1">
                <a:solidFill>
                  <a:srgbClr val="FFFDFD">
                    <a:alpha val="100000"/>
                  </a:srgbClr>
                </a:solidFill>
                <a:latin typeface="Microsoft Yahei"/>
                <a:ea typeface="Microsoft Yahei"/>
                <a:cs typeface="Microsoft Yahei"/>
              </a:rPr>
              <a:t>做好药物发放记录</a:t>
            </a:r>
          </a:p>
        </p:txBody>
      </p:sp>
      <p:sp>
        <p:nvSpPr>
          <p:cNvPr id="35" name="TextBox 35"/>
          <p:cNvSpPr txBox="1"/>
          <p:nvPr/>
        </p:nvSpPr>
        <p:spPr>
          <a:xfrm>
            <a:off x="7880459" y="2039620"/>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7000"/>
              </a:lnSpc>
            </a:pPr>
            <a:r>
              <a:rPr lang="en-US" sz="1500">
                <a:solidFill>
                  <a:srgbClr val="FFFDFD">
                    <a:alpha val="100000"/>
                  </a:srgbClr>
                </a:solidFill>
                <a:latin typeface="Microsoft Yahei"/>
                <a:ea typeface="Microsoft Yahei"/>
                <a:cs typeface="Microsoft Yahei"/>
              </a:rPr>
              <a:t>详细记录每位患者的用药情况，包括药物名称、剂量、给药时间和途径等，以便随时查阅和追踪。</a:t>
            </a:r>
          </a:p>
        </p:txBody>
      </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https://d.book118.com/328142000051006036</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00000"/>
      </a:dk1>
      <a:lt1>
        <a:srgbClr val="FAF5FF"/>
      </a:lt1>
      <a:dk2>
        <a:srgbClr val="062F00"/>
      </a:dk2>
      <a:lt2>
        <a:srgbClr val="FFFFFF"/>
      </a:lt2>
      <a:accent1>
        <a:srgbClr val="AF79DE"/>
      </a:accent1>
      <a:accent2>
        <a:srgbClr val="BC95E8"/>
      </a:accent2>
      <a:accent3>
        <a:srgbClr val="816BB7"/>
      </a:accent3>
      <a:accent4>
        <a:srgbClr val="618CD0"/>
      </a:accent4>
      <a:accent5>
        <a:srgbClr val="76A1E5"/>
      </a:accent5>
      <a:accent6>
        <a:srgbClr val="FEE088"/>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78</Paragraphs>
  <Slides>14</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14</vt:i4>
      </vt:variant>
    </vt:vector>
  </HeadingPairs>
  <TitlesOfParts>
    <vt:vector baseType="lpstr" size="18">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2024-09-15T16:11:59.916</cp:lastPrinted>
  <dcterms:created xsi:type="dcterms:W3CDTF">2024-09-15T08:11:59Z</dcterms:created>
  <dcterms:modified xsi:type="dcterms:W3CDTF">2024-09-15T08:12:02Z</dcterms:modified>
</cp:coreProperties>
</file>