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58AFA7F-17A0-4568-8122-B63061FCC6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2EC93B-1948-454D-8F9A-38906084B0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CC5E711-83E7-4E3D-A0BC-78B6503C2E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B1A0846-77D0-4A87-8339-66D127A4D3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CB82A30-B23A-42E8-83A0-2506ADC8497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DA1937A-EF90-45E6-862B-3383A3F41AB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E7E3231-A0B2-4CA0-B899-DD7CCDD22B4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DD9BAF-C2C8-428C-8E38-FA29F1DF44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D5EA64-DF2D-45DB-8F16-E6DF676AB0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337A76-B11F-4F80-9104-A2F10A9223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75908A-C98D-4AC5-80D2-49CEEFCE0C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8143112071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自助午餐服务流程</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自助午餐服务概述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服务流程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服务人员职责与要求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服务质量监控与提升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服务案例分享</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自助午餐服务概述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自助午餐服务是一种提供多种菜品和饮料供顾客自行选择和取用的餐饮服务形式。</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自助午餐具有多样性、便利性和节约成本等优势，满足了不同顾客的口味需求，同时减少了人工服务和等待时间。</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满足个性化需求</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自助午餐服务能够满足不同顾客的口味和饮食习惯，提供个性化的餐饮体验。</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提高效率</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自助午餐服务减少了人工点餐和送餐的时间，提高了餐饮服务的效率，便于快速服务大量顾客。</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降低成本</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自助午餐服务降低了餐厅的人工成本，因为餐厅不再需要雇佣大量的服务员来完成点餐和送餐工作。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自助午餐服务起源于20世纪初的美国，最初是为了满足大量工人的快速用餐需求。</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起源</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随着时间的推移，自助午餐服务逐渐发展成为一种流行的餐饮服务形式，广泛应用于各种场合和餐厅类型。</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发展</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未来，随着消费者对健康、环保和个性化的关注增加，自助午餐服务将更加注重健康、环保和个性化选择，以满足消费者的需求。</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未来趋势</a:t>
            </a:r>
          </a:p>
        </p:txBody>
      </p:sp>
      <p:pic>
        <p:nvPicPr>
          <p:cNvPr id="9" name="Picture 9"/>
          <p:cNvPicPr>
            <a:picLocks noChangeAspect="1"/>
          </p:cNvPicPr>
          <p:nvPr/>
        </p:nvPicPr>
        <p:blipFill>
          <a:blip r:embed="rId2"/>
          <a:srcRect t="16792" b="16792"/>
          <a:stretch>
            <a:fillRect/>
          </a:stretch>
        </p:blipFill>
        <p:spPr>
          <a:xfrm>
            <a:off x="7676035" y="2524949"/>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服务流程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用户通过电话、网络或到店预订自助午餐。</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用户到达餐厅后，服务员会为客人取号，并告知等待时间。</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在等待期间，餐厅可以提供免费茶水和小吃，让客人舒适地等待。</a:t>
              </a:r>
            </a:p>
          </p:txBody>
        </p:sp>
      </p:grpSp>
      <p:pic>
        <p:nvPicPr>
          <p:cNvPr id="14" name="Picture 14"/>
          <p:cNvPicPr>
            <a:picLocks noChangeAspect="1"/>
          </p:cNvPicPr>
          <p:nvPr/>
        </p:nvPicPr>
        <p:blipFill>
          <a:blip r:embed="rId2"/>
          <a:srcRect t="16675" b="16675"/>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6667" r="16667"/>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预订与取号</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7833" r="17833"/>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6667" r="16667"/>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6625" r="16625"/>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当客人被叫号后，他们会到指定的取餐区域选择自己喜欢的食物和饮料。</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提供多样化的菜品选择，包括冷菜、热菜、甜点、水果等，以满足不同口味的需求。</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客人可以多次取餐，但每次取餐时应该保持适量，避免浪费。</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选餐与取餐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9589987">
            <a:off x="4454253" y="3728811"/>
            <a:ext cx="4292624" cy="1204932"/>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9589987">
            <a:off x="3568187" y="2529272"/>
            <a:ext cx="4270524" cy="1198728"/>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flipH="1" flipV="1">
            <a:off x="4474863" y="5012009"/>
            <a:ext cx="6452875" cy="1007532"/>
          </a:xfrm>
          <a:custGeom>
            <a:rect l="l" t="t" r="r" b="b"/>
            <a:pathLst>
              <a:path w="7024533" h="1096789">
                <a:moveTo>
                  <a:pt x="7024533" y="1096789"/>
                </a:moveTo>
                <a:lnTo>
                  <a:pt x="6730159" y="1096789"/>
                </a:lnTo>
                <a:lnTo>
                  <a:pt x="6227367" y="1096789"/>
                </a:lnTo>
                <a:lnTo>
                  <a:pt x="5932993" y="1096789"/>
                </a:lnTo>
                <a:lnTo>
                  <a:pt x="835684" y="1096789"/>
                </a:lnTo>
                <a:lnTo>
                  <a:pt x="0" y="0"/>
                </a:lnTo>
                <a:lnTo>
                  <a:pt x="255312" y="0"/>
                </a:lnTo>
                <a:lnTo>
                  <a:pt x="5094321" y="0"/>
                </a:lnTo>
                <a:lnTo>
                  <a:pt x="5388695" y="0"/>
                </a:lnTo>
                <a:lnTo>
                  <a:pt x="5891487" y="0"/>
                </a:lnTo>
                <a:lnTo>
                  <a:pt x="6185861"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flipV="1">
            <a:off x="3576905" y="3825188"/>
            <a:ext cx="6446549" cy="1007532"/>
          </a:xfrm>
          <a:custGeom>
            <a:rect l="l" t="t" r="r" b="b"/>
            <a:pathLst>
              <a:path w="7017646" h="1096789">
                <a:moveTo>
                  <a:pt x="7017646" y="1096789"/>
                </a:moveTo>
                <a:lnTo>
                  <a:pt x="6679144" y="1096789"/>
                </a:lnTo>
                <a:lnTo>
                  <a:pt x="6334779" y="1096789"/>
                </a:lnTo>
                <a:lnTo>
                  <a:pt x="5996278" y="1096789"/>
                </a:lnTo>
                <a:lnTo>
                  <a:pt x="835685" y="1096789"/>
                </a:lnTo>
                <a:lnTo>
                  <a:pt x="0" y="0"/>
                </a:lnTo>
                <a:lnTo>
                  <a:pt x="5157606" y="0"/>
                </a:lnTo>
                <a:lnTo>
                  <a:pt x="5496108" y="0"/>
                </a:lnTo>
                <a:lnTo>
                  <a:pt x="5840472" y="0"/>
                </a:lnTo>
                <a:lnTo>
                  <a:pt x="6178974"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609211" y="1451543"/>
            <a:ext cx="5216281" cy="1007532"/>
          </a:xfrm>
          <a:custGeom>
            <a:rect l="l" t="t" r="r" b="b"/>
            <a:pathLst>
              <a:path w="5678389" h="1096789">
                <a:moveTo>
                  <a:pt x="0" y="0"/>
                </a:moveTo>
                <a:lnTo>
                  <a:pt x="3420227" y="0"/>
                </a:lnTo>
                <a:lnTo>
                  <a:pt x="4038183" y="0"/>
                </a:lnTo>
                <a:lnTo>
                  <a:pt x="4221761" y="0"/>
                </a:lnTo>
                <a:lnTo>
                  <a:pt x="4839717" y="0"/>
                </a:lnTo>
                <a:lnTo>
                  <a:pt x="5678389" y="1096789"/>
                </a:lnTo>
                <a:lnTo>
                  <a:pt x="5060433" y="1096789"/>
                </a:lnTo>
                <a:lnTo>
                  <a:pt x="4876855" y="1096789"/>
                </a:lnTo>
                <a:lnTo>
                  <a:pt x="4258899" y="1096789"/>
                </a:lnTo>
                <a:lnTo>
                  <a:pt x="0" y="10967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90163" y="2638366"/>
            <a:ext cx="6130636" cy="1007532"/>
          </a:xfrm>
          <a:custGeom>
            <a:rect l="l" t="t" r="r" b="b"/>
            <a:pathLst>
              <a:path w="6673747" h="1096789">
                <a:moveTo>
                  <a:pt x="0" y="0"/>
                </a:moveTo>
                <a:lnTo>
                  <a:pt x="3420226" y="0"/>
                </a:lnTo>
                <a:lnTo>
                  <a:pt x="4221760" y="0"/>
                </a:lnTo>
                <a:lnTo>
                  <a:pt x="5152211" y="0"/>
                </a:lnTo>
                <a:lnTo>
                  <a:pt x="5835075" y="0"/>
                </a:lnTo>
                <a:lnTo>
                  <a:pt x="6673747" y="1096789"/>
                </a:lnTo>
                <a:lnTo>
                  <a:pt x="5990883" y="1096789"/>
                </a:lnTo>
                <a:lnTo>
                  <a:pt x="5060432" y="1096789"/>
                </a:lnTo>
                <a:lnTo>
                  <a:pt x="4258898" y="1096789"/>
                </a:lnTo>
                <a:lnTo>
                  <a:pt x="0" y="1096789"/>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54742" y="2746306"/>
            <a:ext cx="641522"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02</a:t>
            </a:r>
            <a:endParaRPr lang="en-US" sz="1100"/>
          </a:p>
        </p:txBody>
      </p:sp>
      <p:sp>
        <p:nvSpPr>
          <p:cNvPr id="9" name="AutoShape 9"/>
          <p:cNvSpPr/>
          <p:nvPr/>
        </p:nvSpPr>
        <p:spPr>
          <a:xfrm>
            <a:off x="4474857" y="3898948"/>
            <a:ext cx="641522"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03</a:t>
            </a:r>
            <a:endParaRPr lang="en-US" sz="1100"/>
          </a:p>
        </p:txBody>
      </p:sp>
      <p:sp>
        <p:nvSpPr>
          <p:cNvPr id="10" name="AutoShape 10"/>
          <p:cNvSpPr/>
          <p:nvPr/>
        </p:nvSpPr>
        <p:spPr>
          <a:xfrm>
            <a:off x="5295226" y="5119948"/>
            <a:ext cx="649537"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04</a:t>
            </a:r>
            <a:endParaRPr lang="en-US" sz="1100"/>
          </a:p>
        </p:txBody>
      </p:sp>
      <p:sp>
        <p:nvSpPr>
          <p:cNvPr id="11" name="Freeform 11"/>
          <p:cNvSpPr/>
          <p:nvPr/>
        </p:nvSpPr>
        <p:spPr>
          <a:xfrm>
            <a:off x="1480299" y="1451543"/>
            <a:ext cx="2095069" cy="1097178"/>
          </a:xfrm>
          <a:custGeom>
            <a:rect l="l" t="t" r="r" b="b"/>
            <a:pathLst>
              <a:path w="2280670" h="1194377">
                <a:moveTo>
                  <a:pt x="2280670" y="0"/>
                </a:moveTo>
                <a:lnTo>
                  <a:pt x="1362432" y="1194377"/>
                </a:lnTo>
                <a:lnTo>
                  <a:pt x="0" y="1194376"/>
                </a:lnTo>
                <a:lnTo>
                  <a:pt x="91823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480300" y="2548719"/>
            <a:ext cx="2095069" cy="1097178"/>
          </a:xfrm>
          <a:custGeom>
            <a:rect l="l" t="t" r="r" b="b"/>
            <a:pathLst>
              <a:path w="2280670" h="1194377">
                <a:moveTo>
                  <a:pt x="1362432" y="0"/>
                </a:moveTo>
                <a:lnTo>
                  <a:pt x="2280670" y="1194377"/>
                </a:lnTo>
                <a:lnTo>
                  <a:pt x="918238" y="1194377"/>
                </a:lnTo>
                <a:lnTo>
                  <a:pt x="0" y="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883508" y="1559483"/>
            <a:ext cx="612668"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01</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结账与离店</a:t>
              </a:r>
            </a:p>
          </p:txBody>
        </p:sp>
      </p:grpSp>
      <p:grpSp>
        <p:nvGrpSpPr>
          <p:cNvPr id="36" name="Group 36"/>
          <p:cNvGrpSpPr/>
          <p:nvPr/>
        </p:nvGrpSpPr>
        <p:grpSpPr>
          <a:xfrm>
            <a:off x="3698767" y="1450300"/>
            <a:ext cx="3702933" cy="914024"/>
            <a:chOff x="3698767" y="1450300"/>
            <a:chExt cx="3702933" cy="914024"/>
          </a:xfrm>
        </p:grpSpPr>
        <p:sp>
          <p:nvSpPr>
            <p:cNvPr id="37" name="TextBox 37"/>
            <p:cNvSpPr txBox="1"/>
            <p:nvPr/>
          </p:nvSpPr>
          <p:spPr>
            <a:xfrm>
              <a:off x="3698767" y="1450300"/>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客人用餐完毕后，需要到收银台结账。</a:t>
              </a:r>
            </a:p>
          </p:txBody>
        </p:sp>
      </p:grpSp>
      <p:grpSp>
        <p:nvGrpSpPr>
          <p:cNvPr id="38" name="Group 38"/>
          <p:cNvGrpSpPr/>
          <p:nvPr/>
        </p:nvGrpSpPr>
        <p:grpSpPr>
          <a:xfrm>
            <a:off x="4550182" y="2644255"/>
            <a:ext cx="3702933" cy="914024"/>
            <a:chOff x="4550182" y="2644255"/>
            <a:chExt cx="3702933" cy="914024"/>
          </a:xfrm>
        </p:grpSpPr>
        <p:sp>
          <p:nvSpPr>
            <p:cNvPr id="39" name="TextBox 39"/>
            <p:cNvSpPr txBox="1"/>
            <p:nvPr/>
          </p:nvSpPr>
          <p:spPr>
            <a:xfrm>
              <a:off x="4550182" y="264425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收银员会为客人提供账单，并询问是否需要发票。</a:t>
              </a:r>
            </a:p>
          </p:txBody>
        </p:sp>
      </p:grpSp>
      <p:grpSp>
        <p:nvGrpSpPr>
          <p:cNvPr id="40" name="Group 40"/>
          <p:cNvGrpSpPr/>
          <p:nvPr/>
        </p:nvGrpSpPr>
        <p:grpSpPr>
          <a:xfrm>
            <a:off x="5655481" y="3874265"/>
            <a:ext cx="3702933" cy="914024"/>
            <a:chOff x="5655481" y="3874265"/>
            <a:chExt cx="3702933" cy="914024"/>
          </a:xfrm>
        </p:grpSpPr>
        <p:sp>
          <p:nvSpPr>
            <p:cNvPr id="41" name="TextBox 41"/>
            <p:cNvSpPr txBox="1"/>
            <p:nvPr/>
          </p:nvSpPr>
          <p:spPr>
            <a:xfrm>
              <a:off x="5655481" y="387426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客人支付完毕后，收银员会提供收据和找零。</a:t>
              </a:r>
            </a:p>
          </p:txBody>
        </p:sp>
      </p:grpSp>
      <p:grpSp>
        <p:nvGrpSpPr>
          <p:cNvPr id="42" name="Group 42"/>
          <p:cNvGrpSpPr/>
          <p:nvPr/>
        </p:nvGrpSpPr>
        <p:grpSpPr>
          <a:xfrm>
            <a:off x="6401648" y="5012009"/>
            <a:ext cx="3702933" cy="914024"/>
            <a:chOff x="6401648" y="5012009"/>
            <a:chExt cx="3702933" cy="914024"/>
          </a:xfrm>
        </p:grpSpPr>
        <p:sp>
          <p:nvSpPr>
            <p:cNvPr id="43" name="TextBox 43"/>
            <p:cNvSpPr txBox="1"/>
            <p:nvPr/>
          </p:nvSpPr>
          <p:spPr>
            <a:xfrm>
              <a:off x="6401648" y="5012009"/>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客人离店时，服务员会提醒客人带好随身物品，并欢迎下次光临。</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9579498"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2323" y="1774071"/>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04127" y="2472562"/>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餐厅可以设置意见箱或在线评价系统，让客人提供用餐反馈和评价。</a:t>
            </a:r>
          </a:p>
        </p:txBody>
      </p:sp>
      <p:sp>
        <p:nvSpPr>
          <p:cNvPr id="5" name="TextBox 5"/>
          <p:cNvSpPr txBox="1"/>
          <p:nvPr/>
        </p:nvSpPr>
        <p:spPr>
          <a:xfrm>
            <a:off x="5046100" y="4806368"/>
            <a:ext cx="26574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根据客人的反馈和评价，餐厅可以不断改进自助午餐的服务质量和菜品口味。</a:t>
            </a:r>
          </a:p>
        </p:txBody>
      </p:sp>
      <p:sp>
        <p:nvSpPr>
          <p:cNvPr id="6" name="TextBox 6"/>
          <p:cNvSpPr txBox="1"/>
          <p:nvPr/>
        </p:nvSpPr>
        <p:spPr>
          <a:xfrm>
            <a:off x="8499110" y="4817651"/>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对于提供宝贵意见的客人，餐厅可以给予一定的优惠或礼品回馈，以表达感激之情。</a:t>
            </a:r>
          </a:p>
        </p:txBody>
      </p:sp>
      <p:sp>
        <p:nvSpPr>
          <p:cNvPr id="7" name="AutoShape 7"/>
          <p:cNvSpPr/>
          <p:nvPr/>
        </p:nvSpPr>
        <p:spPr>
          <a:xfrm>
            <a:off x="6072323"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44501" y="4282317"/>
            <a:ext cx="280981" cy="28098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249635" y="1942726"/>
            <a:ext cx="246922" cy="24692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758054" y="4300887"/>
            <a:ext cx="243840" cy="24384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16583" r="16583"/>
          <a:stretch>
            <a:fillRect/>
          </a:stretch>
        </p:blipFill>
        <p:spPr>
          <a:xfrm>
            <a:off x="8770541" y="1481576"/>
            <a:ext cx="2313273" cy="2313273"/>
          </a:xfrm>
          <a:prstGeom prst="roundRect">
            <a:avLst/>
          </a:prstGeom>
        </p:spPr>
      </p:pic>
      <p:pic>
        <p:nvPicPr>
          <p:cNvPr id="12" name="Picture 12"/>
          <p:cNvPicPr>
            <a:picLocks noChangeAspect="1"/>
          </p:cNvPicPr>
          <p:nvPr/>
        </p:nvPicPr>
        <p:blipFill>
          <a:blip r:embed="rId3"/>
          <a:srcRect l="20044" r="20044"/>
          <a:stretch>
            <a:fillRect/>
          </a:stretch>
        </p:blipFill>
        <p:spPr>
          <a:xfrm>
            <a:off x="454963" y="1481576"/>
            <a:ext cx="4240297" cy="4612191"/>
          </a:xfrm>
          <a:prstGeom prst="round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反馈与评价</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服务人员职责与要求</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https://d.book118.com/328143112071006044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Bebas Neue Regular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2024-09-24T16:56:00.871</cp:lastPrinted>
  <dcterms:created xsi:type="dcterms:W3CDTF">2024-09-24T08:56:00Z</dcterms:created>
  <dcterms:modified xsi:type="dcterms:W3CDTF">2024-09-24T08:56:02Z</dcterms:modified>
</cp:coreProperties>
</file>