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  <p:sldMasterId id="2147483694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2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备注占位符 2"/>
          <p:cNvSpPr txBox="1"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33796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 wrap="square" numCol="1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76DE7C4-554C-4D23-A5E8-31E1B163F1C9}" type="slidenum">
              <a:rPr lang="zh-CN" altLang="en-US" smtClean="0"/>
              <a:t>1</a:t>
            </a:fld>
            <a:endParaRPr lang="zh-CN" altLang="en-US" smtClean="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3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4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BD48B-2C4B-4948-B03C-AEEC303F2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4191B-EACA-4971-913A-FE3B82B0A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58599-1D04-4298-B218-BF65EF1BA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55965-BBBC-45D9-85CC-170E72426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758BDF-C186-42B7-8EFB-C5C08E6C4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E6823C-EC62-43A9-A5A7-06680311C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B5588F-33CA-46D6-BE54-BD79E9FDE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9EA0B-1D6C-41CD-91C1-F8AAB84B2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DDA9A-6285-4F02-BCC8-FBE6772AE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F4253-58AD-4F5B-B306-329F74EC0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7678F-5B4D-4850-875E-11BA595B9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三本书有logo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三本书有logo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tags" Target="../tags/tag57.xml" /><Relationship Id="rId17" Type="http://schemas.openxmlformats.org/officeDocument/2006/relationships/tags" Target="../tags/tag58.xml" /><Relationship Id="rId18" Type="http://schemas.openxmlformats.org/officeDocument/2006/relationships/tags" Target="../tags/tag59.xml" /><Relationship Id="rId19" Type="http://schemas.openxmlformats.org/officeDocument/2006/relationships/tags" Target="../tags/tag6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1.xml" /><Relationship Id="rId21" Type="http://schemas.openxmlformats.org/officeDocument/2006/relationships/image" Target="file:///D:\qq&#25991;&#20214;\712321467\Image\C2C\Image2\%7b75232B38-A165-1FB7-499C-2E1C792CACB5%7d.png" TargetMode="External" /><Relationship Id="rId22" Type="http://schemas.openxmlformats.org/officeDocument/2006/relationships/image" Target="../media/image1.png" /><Relationship Id="rId23" Type="http://schemas.openxmlformats.org/officeDocument/2006/relationships/image" Target="../media/image2.jpeg" /><Relationship Id="rId24" Type="http://schemas.openxmlformats.org/officeDocument/2006/relationships/tags" Target="../tags/tag62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10" Type="http://schemas.openxmlformats.org/officeDocument/2006/relationships/slideLayout" Target="../slideLayouts/slideLayout36.xml" /><Relationship Id="rId11" Type="http://schemas.openxmlformats.org/officeDocument/2006/relationships/slideLayout" Target="../slideLayouts/slideLayout37.xml" /><Relationship Id="rId12" Type="http://schemas.openxmlformats.org/officeDocument/2006/relationships/slideLayout" Target="../slideLayouts/slideLayout38.xml" /><Relationship Id="rId13" Type="http://schemas.openxmlformats.org/officeDocument/2006/relationships/slideLayout" Target="../slideLayouts/slideLayout39.xml" /><Relationship Id="rId14" Type="http://schemas.openxmlformats.org/officeDocument/2006/relationships/slideLayout" Target="../slideLayouts/slideLayout40.xml" /><Relationship Id="rId15" Type="http://schemas.openxmlformats.org/officeDocument/2006/relationships/slideLayout" Target="../slideLayouts/slideLayout41.xml" /><Relationship Id="rId16" Type="http://schemas.openxmlformats.org/officeDocument/2006/relationships/slideLayout" Target="../slideLayouts/slideLayout42.xml" /><Relationship Id="rId17" Type="http://schemas.openxmlformats.org/officeDocument/2006/relationships/slideLayout" Target="../slideLayouts/slideLayout43.xml" /><Relationship Id="rId18" Type="http://schemas.openxmlformats.org/officeDocument/2006/relationships/slideLayout" Target="../slideLayouts/slideLayout44.xml" /><Relationship Id="rId19" Type="http://schemas.openxmlformats.org/officeDocument/2006/relationships/tags" Target="../tags/tag119.xml" /><Relationship Id="rId2" Type="http://schemas.openxmlformats.org/officeDocument/2006/relationships/slideLayout" Target="../slideLayouts/slideLayout28.xml" /><Relationship Id="rId20" Type="http://schemas.openxmlformats.org/officeDocument/2006/relationships/tags" Target="../tags/tag120.xml" /><Relationship Id="rId21" Type="http://schemas.openxmlformats.org/officeDocument/2006/relationships/tags" Target="../tags/tag121.xml" /><Relationship Id="rId22" Type="http://schemas.openxmlformats.org/officeDocument/2006/relationships/tags" Target="../tags/tag122.xml" /><Relationship Id="rId23" Type="http://schemas.openxmlformats.org/officeDocument/2006/relationships/tags" Target="../tags/tag123.xml" /><Relationship Id="rId24" Type="http://schemas.openxmlformats.org/officeDocument/2006/relationships/image" Target="file:///D:\qq&#25991;&#20214;\712321467\Image\C2C\Image2\%7b75232B38-A165-1FB7-499C-2E1C792CACB5%7d.png" TargetMode="External" /><Relationship Id="rId25" Type="http://schemas.openxmlformats.org/officeDocument/2006/relationships/image" Target="../media/image1.png" /><Relationship Id="rId26" Type="http://schemas.openxmlformats.org/officeDocument/2006/relationships/image" Target="../media/image2.jpeg" /><Relationship Id="rId27" Type="http://schemas.openxmlformats.org/officeDocument/2006/relationships/tags" Target="../tags/tag124.xml" /><Relationship Id="rId28" Type="http://schemas.openxmlformats.org/officeDocument/2006/relationships/theme" Target="../theme/theme3.xml" /><Relationship Id="rId3" Type="http://schemas.openxmlformats.org/officeDocument/2006/relationships/slideLayout" Target="../slideLayouts/slideLayout29.xml" /><Relationship Id="rId4" Type="http://schemas.openxmlformats.org/officeDocument/2006/relationships/slideLayout" Target="../slideLayouts/slideLayout30.xml" /><Relationship Id="rId5" Type="http://schemas.openxmlformats.org/officeDocument/2006/relationships/slideLayout" Target="../slideLayouts/slideLayout31.xml" /><Relationship Id="rId6" Type="http://schemas.openxmlformats.org/officeDocument/2006/relationships/slideLayout" Target="../slideLayouts/slideLayout32.xml" /><Relationship Id="rId7" Type="http://schemas.openxmlformats.org/officeDocument/2006/relationships/slideLayout" Target="../slideLayouts/slideLayout33.xml" /><Relationship Id="rId8" Type="http://schemas.openxmlformats.org/officeDocument/2006/relationships/slideLayout" Target="../slideLayouts/slideLayout34.xml" /><Relationship Id="rId9" Type="http://schemas.openxmlformats.org/officeDocument/2006/relationships/slideLayout" Target="../slideLayouts/slideLayout35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8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9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0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22" r:link="rId2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4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25" r:link="rId2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  <p:sldLayoutId id="2147483690" r:id="rId15"/>
    <p:sldLayoutId id="2147483691" r:id="rId16"/>
    <p:sldLayoutId id="2147483692" r:id="rId17"/>
    <p:sldLayoutId id="2147483693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7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1420011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11"/>
          <p:cNvSpPr txBox="1"/>
          <p:nvPr/>
        </p:nvSpPr>
        <p:spPr>
          <a:xfrm>
            <a:off x="1524000" y="2732471"/>
            <a:ext cx="9144000" cy="82994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8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那</a:t>
            </a:r>
            <a:r>
              <a:rPr lang="zh-CN" altLang="en-US" sz="4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一定会很好</a:t>
            </a:r>
            <a:endParaRPr lang="zh-CN" altLang="en-US" sz="4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  <p:sp>
        <p:nvSpPr>
          <p:cNvPr id="71" name="文本框 70"/>
          <p:cNvSpPr txBox="1"/>
          <p:nvPr/>
        </p:nvSpPr>
        <p:spPr>
          <a:xfrm>
            <a:off x="316032" y="250417"/>
            <a:ext cx="3027680" cy="58356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小学语文三年级</a:t>
            </a:r>
            <a:endParaRPr lang="zh-CN" altLang="en-US" sz="3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>
            <a:spLocks noChangeArrowheads="1"/>
          </p:cNvSpPr>
          <p:nvPr/>
        </p:nvSpPr>
        <p:spPr bwMode="auto">
          <a:xfrm>
            <a:off x="1746885" y="952500"/>
            <a:ext cx="8933180" cy="422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200000"/>
              </a:lnSpc>
            </a:pP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一粒小种子，睡在泥土里，春风吹吹它，春雨润润它，太阳公公叫醒它。春来了，出来啦，小小种子伸伸腰，呀，变成一个绿芽芽！哈，这就是种子的一生啦？当然不是，这粒种子精彩的一生才刚刚开始呢！</a:t>
            </a:r>
            <a:endParaRPr lang="zh-CN" altLang="zh-CN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9785441" y="2382312"/>
            <a:ext cx="1969845" cy="226958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/>
          <p:cNvSpPr txBox="1"/>
          <p:nvPr/>
        </p:nvSpPr>
        <p:spPr>
          <a:xfrm>
            <a:off x="772916" y="1159031"/>
            <a:ext cx="1354676" cy="675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795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种子</a:t>
            </a:r>
            <a:endParaRPr kumimoji="0" lang="zh-CN" altLang="en-US" sz="3795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479795" y="1159031"/>
            <a:ext cx="880540" cy="675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795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树</a:t>
            </a:r>
            <a:endParaRPr kumimoji="0" lang="zh-CN" altLang="en-US" sz="3795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+mn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574299" y="1159031"/>
            <a:ext cx="1907973" cy="675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795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手推车</a:t>
            </a:r>
            <a:endParaRPr kumimoji="0" lang="zh-CN" altLang="en-US" sz="3795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+mn-c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975424" y="1159031"/>
            <a:ext cx="1354676" cy="675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795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椅子</a:t>
            </a:r>
            <a:endParaRPr kumimoji="0" lang="zh-CN" altLang="en-US" sz="3795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+mn-c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0061941" y="1159031"/>
            <a:ext cx="1693345" cy="675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795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木地板</a:t>
            </a:r>
            <a:endParaRPr kumimoji="0" lang="zh-CN" altLang="en-US" sz="3795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+mn-cs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2527" y="2366401"/>
            <a:ext cx="2289685" cy="234529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左弧形箭头 13"/>
          <p:cNvSpPr/>
          <p:nvPr/>
        </p:nvSpPr>
        <p:spPr>
          <a:xfrm rot="16200000">
            <a:off x="2488857" y="4131848"/>
            <a:ext cx="487565" cy="1476844"/>
          </a:xfrm>
          <a:prstGeom prst="curvedRightArrow">
            <a:avLst>
              <a:gd name="adj1" fmla="val 15112"/>
              <a:gd name="adj2" fmla="val 50000"/>
              <a:gd name="adj3" fmla="val 25000"/>
            </a:avLst>
          </a:prstGeom>
          <a:solidFill>
            <a:srgbClr val="00B0F0"/>
          </a:solidFill>
          <a:ln w="25400" cap="flat" cmpd="sng" algn="ctr">
            <a:noFill/>
            <a:prstDash val="solid"/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ysClr val="window" lastClr="FFFFFF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黑体" panose="02010609060101010101" charset="-122"/>
              <a:cs typeface="+mn-cs"/>
            </a:endParaRPr>
          </a:p>
        </p:txBody>
      </p:sp>
      <p:sp>
        <p:nvSpPr>
          <p:cNvPr id="15" name="左弧形箭头 14"/>
          <p:cNvSpPr/>
          <p:nvPr/>
        </p:nvSpPr>
        <p:spPr>
          <a:xfrm rot="16200000">
            <a:off x="5074448" y="4125556"/>
            <a:ext cx="520620" cy="1522484"/>
          </a:xfrm>
          <a:prstGeom prst="curvedRightArrow">
            <a:avLst>
              <a:gd name="adj1" fmla="val 15112"/>
              <a:gd name="adj2" fmla="val 50000"/>
              <a:gd name="adj3" fmla="val 25000"/>
            </a:avLst>
          </a:prstGeom>
          <a:solidFill>
            <a:srgbClr val="00B0F0"/>
          </a:solidFill>
          <a:ln w="25400" cap="flat" cmpd="sng" algn="ctr">
            <a:noFill/>
            <a:prstDash val="solid"/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ysClr val="window" lastClr="FFFFFF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黑体" panose="02010609060101010101" charset="-122"/>
              <a:cs typeface="+mn-cs"/>
            </a:endParaRPr>
          </a:p>
        </p:txBody>
      </p:sp>
      <p:sp>
        <p:nvSpPr>
          <p:cNvPr id="16" name="左弧形箭头 15"/>
          <p:cNvSpPr/>
          <p:nvPr/>
        </p:nvSpPr>
        <p:spPr>
          <a:xfrm rot="16200000">
            <a:off x="7355315" y="4136983"/>
            <a:ext cx="455717" cy="1483355"/>
          </a:xfrm>
          <a:prstGeom prst="curvedRightArrow">
            <a:avLst>
              <a:gd name="adj1" fmla="val 15112"/>
              <a:gd name="adj2" fmla="val 50000"/>
              <a:gd name="adj3" fmla="val 25000"/>
            </a:avLst>
          </a:prstGeom>
          <a:solidFill>
            <a:srgbClr val="00B0F0"/>
          </a:solidFill>
          <a:ln w="25400" cap="flat" cmpd="sng" algn="ctr">
            <a:noFill/>
            <a:prstDash val="solid"/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ysClr val="window" lastClr="FFFFFF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黑体" panose="02010609060101010101" charset="-122"/>
              <a:cs typeface="+mn-cs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06200" y="2382816"/>
            <a:ext cx="2188201" cy="22630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94401" y="2366401"/>
            <a:ext cx="2289685" cy="234529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3" name="左弧形箭头 15"/>
          <p:cNvSpPr/>
          <p:nvPr/>
        </p:nvSpPr>
        <p:spPr>
          <a:xfrm rot="16200000">
            <a:off x="9557583" y="4197873"/>
            <a:ext cx="455717" cy="1483355"/>
          </a:xfrm>
          <a:prstGeom prst="curvedRightArrow">
            <a:avLst>
              <a:gd name="adj1" fmla="val 15112"/>
              <a:gd name="adj2" fmla="val 50000"/>
              <a:gd name="adj3" fmla="val 25000"/>
            </a:avLst>
          </a:prstGeom>
          <a:solidFill>
            <a:srgbClr val="00B0F0"/>
          </a:solidFill>
          <a:ln w="25400" cap="flat" cmpd="sng" algn="ctr">
            <a:noFill/>
            <a:prstDash val="solid"/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ysClr val="window" lastClr="FFFFFF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黑体" panose="02010609060101010101" charset="-122"/>
              <a:cs typeface="+mn-cs"/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87212" y="2425979"/>
            <a:ext cx="2289685" cy="227395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  <p:cond evt="onBegin" delay="0">
                          <p:tn val="40"/>
                        </p:cond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  <p:cond evt="onBegin" delay="0">
                          <p:tn val="45"/>
                        </p:cond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816821" y="896408"/>
            <a:ext cx="20193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+mn-ea"/>
                <a:sym typeface="+mn-ea"/>
              </a:rPr>
              <a:t>学习目标</a:t>
            </a:r>
            <a:endParaRPr lang="zh-CN" altLang="en-US" sz="3200"/>
          </a:p>
        </p:txBody>
      </p:sp>
      <p:sp>
        <p:nvSpPr>
          <p:cNvPr id="5" name="文本框 4"/>
          <p:cNvSpPr txBox="1"/>
          <p:nvPr/>
        </p:nvSpPr>
        <p:spPr>
          <a:xfrm>
            <a:off x="816610" y="1934845"/>
            <a:ext cx="10685145" cy="2749550"/>
          </a:xfrm>
          <a:prstGeom prst="rect">
            <a:avLst/>
          </a:prstGeom>
          <a:noFill/>
          <a:ln w="1905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3">
                    <a:lumMod val="20000"/>
                    <a:lumOff val="80000"/>
                  </a:schemeClr>
                </a:solidFill>
              </a14:hiddenFill>
            </a:ext>
          </a:ex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0000"/>
              </a:lnSpc>
            </a:pPr>
            <a:r>
              <a:rPr lang="en-US" altLang="zh-CN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1.</a:t>
            </a:r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会认“缩、努、茎、推、吱、拆、旧”这7个生字。</a:t>
            </a:r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80000"/>
              </a:lnSpc>
            </a:pPr>
            <a:r>
              <a:rPr lang="en-US" altLang="zh-CN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2.理清一粒种子变成阳台上的木地板的历程。</a:t>
            </a:r>
            <a:endParaRPr lang="en-US" altLang="zh-CN" sz="320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80000"/>
              </a:lnSpc>
            </a:pPr>
            <a:r>
              <a:rPr lang="en-US" altLang="zh-CN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3.比较一下，这篇课文和《去年的树》有什么相同和不同。</a:t>
            </a:r>
            <a:endParaRPr lang="en-US" altLang="zh-CN" sz="320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363" name="组合 13"/>
          <p:cNvGrpSpPr/>
          <p:nvPr/>
        </p:nvGrpSpPr>
        <p:grpSpPr>
          <a:xfrm>
            <a:off x="2823210" y="2019300"/>
            <a:ext cx="5572760" cy="1363980"/>
            <a:chOff x="1076432" y="1897149"/>
            <a:chExt cx="5520664" cy="1362771"/>
          </a:xfrm>
        </p:grpSpPr>
        <p:pic>
          <p:nvPicPr>
            <p:cNvPr id="15378" name="图片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1076432" y="1897151"/>
              <a:ext cx="1380166" cy="13627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379" name="图片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2456598" y="1897150"/>
              <a:ext cx="1380166" cy="13627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380" name="图片 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3836764" y="1897149"/>
              <a:ext cx="1380166" cy="13627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381" name="图片 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5216930" y="1897149"/>
              <a:ext cx="1380166" cy="13627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5364" name="组合 3"/>
          <p:cNvGrpSpPr/>
          <p:nvPr/>
        </p:nvGrpSpPr>
        <p:grpSpPr>
          <a:xfrm>
            <a:off x="3378835" y="4256405"/>
            <a:ext cx="4392295" cy="1363980"/>
            <a:chOff x="1010468" y="4315081"/>
            <a:chExt cx="4140498" cy="1362771"/>
          </a:xfrm>
        </p:grpSpPr>
        <p:pic>
          <p:nvPicPr>
            <p:cNvPr id="15375" name="图片 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1010468" y="4315083"/>
              <a:ext cx="1380166" cy="13627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376" name="图片 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2390634" y="4315082"/>
              <a:ext cx="1380166" cy="13627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377" name="图片 1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3770800" y="4315081"/>
              <a:ext cx="1380166" cy="13627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5" name="文本框 14"/>
          <p:cNvSpPr txBox="1">
            <a:spLocks noChangeArrowheads="1"/>
          </p:cNvSpPr>
          <p:nvPr/>
        </p:nvSpPr>
        <p:spPr bwMode="auto">
          <a:xfrm>
            <a:off x="2877820" y="2040255"/>
            <a:ext cx="1363345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8000">
                <a:latin typeface="楷体" panose="02010609060101010101" charset="-122"/>
                <a:ea typeface="楷体" panose="02010609060101010101" charset="-122"/>
              </a:rPr>
              <a:t>缩</a:t>
            </a:r>
            <a:endParaRPr lang="zh-CN" altLang="en-US" sz="80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7" name="文本框 16"/>
          <p:cNvSpPr txBox="1">
            <a:spLocks noChangeArrowheads="1"/>
          </p:cNvSpPr>
          <p:nvPr/>
        </p:nvSpPr>
        <p:spPr bwMode="auto">
          <a:xfrm>
            <a:off x="4287520" y="2019300"/>
            <a:ext cx="1363345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8000">
                <a:latin typeface="楷体" panose="02010609060101010101" charset="-122"/>
                <a:ea typeface="楷体" panose="02010609060101010101" charset="-122"/>
              </a:rPr>
              <a:t>努</a:t>
            </a:r>
            <a:endParaRPr lang="zh-CN" altLang="en-US" sz="80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8" name="文本框 17"/>
          <p:cNvSpPr txBox="1">
            <a:spLocks noChangeArrowheads="1"/>
          </p:cNvSpPr>
          <p:nvPr/>
        </p:nvSpPr>
        <p:spPr bwMode="auto">
          <a:xfrm>
            <a:off x="5721985" y="2043430"/>
            <a:ext cx="1363345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8000">
                <a:latin typeface="楷体" panose="02010609060101010101" charset="-122"/>
                <a:ea typeface="楷体" panose="02010609060101010101" charset="-122"/>
              </a:rPr>
              <a:t>茎</a:t>
            </a:r>
            <a:endParaRPr lang="zh-CN" altLang="en-US" sz="80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9" name="文本框 18"/>
          <p:cNvSpPr txBox="1">
            <a:spLocks noChangeArrowheads="1"/>
          </p:cNvSpPr>
          <p:nvPr/>
        </p:nvSpPr>
        <p:spPr bwMode="auto">
          <a:xfrm>
            <a:off x="7085330" y="2073275"/>
            <a:ext cx="1363345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8000">
                <a:latin typeface="楷体" panose="02010609060101010101" charset="-122"/>
                <a:ea typeface="楷体" panose="02010609060101010101" charset="-122"/>
              </a:rPr>
              <a:t>推</a:t>
            </a:r>
            <a:endParaRPr lang="zh-CN" altLang="en-US" sz="80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1" name="文本框 20"/>
          <p:cNvSpPr txBox="1">
            <a:spLocks noChangeArrowheads="1"/>
          </p:cNvSpPr>
          <p:nvPr/>
        </p:nvSpPr>
        <p:spPr bwMode="auto">
          <a:xfrm>
            <a:off x="3529886" y="4298316"/>
            <a:ext cx="957263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8000">
                <a:latin typeface="楷体" panose="02010609060101010101" charset="-122"/>
                <a:ea typeface="楷体" panose="02010609060101010101" charset="-122"/>
              </a:rPr>
              <a:t>吱</a:t>
            </a:r>
            <a:endParaRPr lang="zh-CN" altLang="en-US" sz="80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2" name="文本框 21"/>
          <p:cNvSpPr txBox="1">
            <a:spLocks noChangeArrowheads="1"/>
          </p:cNvSpPr>
          <p:nvPr/>
        </p:nvSpPr>
        <p:spPr bwMode="auto">
          <a:xfrm>
            <a:off x="5013801" y="4297999"/>
            <a:ext cx="957263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8000">
                <a:latin typeface="楷体" panose="02010609060101010101" charset="-122"/>
                <a:ea typeface="楷体" panose="02010609060101010101" charset="-122"/>
              </a:rPr>
              <a:t>拆</a:t>
            </a:r>
            <a:endParaRPr lang="zh-CN" altLang="en-US" sz="80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3" name="文本框 22"/>
          <p:cNvSpPr txBox="1">
            <a:spLocks noChangeArrowheads="1"/>
          </p:cNvSpPr>
          <p:nvPr/>
        </p:nvSpPr>
        <p:spPr bwMode="auto">
          <a:xfrm>
            <a:off x="6560185" y="4297999"/>
            <a:ext cx="957263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8000">
                <a:latin typeface="楷体" panose="02010609060101010101" charset="-122"/>
                <a:ea typeface="楷体" panose="02010609060101010101" charset="-122"/>
              </a:rPr>
              <a:t>旧</a:t>
            </a:r>
            <a:endParaRPr lang="zh-CN" altLang="en-US" sz="80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6" name="Rectangle 18"/>
          <p:cNvSpPr>
            <a:spLocks noChangeArrowheads="1"/>
          </p:cNvSpPr>
          <p:nvPr/>
        </p:nvSpPr>
        <p:spPr bwMode="auto">
          <a:xfrm>
            <a:off x="2876550" y="1354455"/>
            <a:ext cx="557212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fr-FR" sz="3200" b="1">
                <a:solidFill>
                  <a:srgbClr val="7030A0"/>
                </a:solidFill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</a:rPr>
              <a:t> s</a:t>
            </a:r>
            <a:r>
              <a:rPr lang="fr-FR" altLang="zh-CN" sz="3200" b="1">
                <a:solidFill>
                  <a:srgbClr val="7030A0"/>
                </a:solidFill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</a:rPr>
              <a:t>uō    nǔ    jīng  </a:t>
            </a:r>
            <a:r>
              <a:rPr lang="en-US" altLang="fr-FR" sz="3200" b="1">
                <a:solidFill>
                  <a:srgbClr val="7030A0"/>
                </a:solidFill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</a:rPr>
              <a:t> </a:t>
            </a:r>
            <a:r>
              <a:rPr lang="fr-FR" altLang="zh-CN" sz="3200" b="1">
                <a:solidFill>
                  <a:srgbClr val="7030A0"/>
                </a:solidFill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</a:rPr>
              <a:t> tuī</a:t>
            </a:r>
            <a:endParaRPr lang="fr-FR" altLang="zh-CN" sz="3200" b="1">
              <a:solidFill>
                <a:srgbClr val="7030A0"/>
              </a:solidFill>
              <a:latin typeface="黑体" panose="02010609060101010101" charset="-122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27" name="Rectangle 18"/>
          <p:cNvSpPr>
            <a:spLocks noChangeArrowheads="1"/>
          </p:cNvSpPr>
          <p:nvPr/>
        </p:nvSpPr>
        <p:spPr bwMode="auto">
          <a:xfrm>
            <a:off x="3545840" y="3680460"/>
            <a:ext cx="453263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7030A0"/>
                </a:solidFill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</a:rPr>
              <a:t>zhī    chāi   jiù</a:t>
            </a:r>
            <a:endParaRPr lang="en-US" altLang="zh-CN" sz="3200" b="1">
              <a:solidFill>
                <a:srgbClr val="7030A0"/>
              </a:solidFill>
              <a:latin typeface="黑体" panose="02010609060101010101" charset="-122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dur="1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dur="1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18" grpId="0"/>
      <p:bldP spid="19" grpId="0"/>
      <p:bldP spid="21" grpId="0"/>
      <p:bldP spid="22" grpId="0"/>
      <p:bldP spid="23" grpId="0"/>
      <p:bldP spid="26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704851" y="1095410"/>
            <a:ext cx="10401300" cy="452310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266700" algn="l" defTabSz="914400" rtl="0" eaLnBrk="1" fontAlgn="base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1" i="0" u="none" strike="noStrike" kern="1200" cap="none" spc="0" normalizeH="0" baseline="0" noProof="0">
                <a:ln>
                  <a:noFill/>
                </a:ln>
                <a:solidFill>
                  <a:srgbClr val="5F5F5F">
                    <a:lumMod val="50000"/>
                  </a:srgb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缩成一团  </a:t>
            </a:r>
            <a:r>
              <a:rPr kumimoji="0" sz="4800" b="1" i="0" u="none" strike="noStrike" kern="1200" cap="none" spc="0" normalizeH="0" baseline="0" noProof="0" err="1">
                <a:ln>
                  <a:noFill/>
                </a:ln>
                <a:solidFill>
                  <a:srgbClr val="5F5F5F">
                    <a:lumMod val="50000"/>
                  </a:srgb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包裹 </a:t>
            </a: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rgbClr val="5F5F5F">
                    <a:lumMod val="50000"/>
                  </a:srgb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 </a:t>
            </a:r>
            <a:r>
              <a:rPr kumimoji="0" sz="4800" b="1" i="0" u="none" strike="noStrike" kern="1200" cap="none" spc="0" normalizeH="0" baseline="0" noProof="0">
                <a:ln>
                  <a:noFill/>
                </a:ln>
                <a:solidFill>
                  <a:srgbClr val="5F5F5F">
                    <a:lumMod val="50000"/>
                  </a:srgb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拆</a:t>
            </a:r>
            <a:r>
              <a:rPr kumimoji="0" lang="zh-CN" altLang="en-US" sz="4800" b="1" i="0" u="none" strike="noStrike" kern="1200" cap="none" spc="0" normalizeH="0" baseline="0" noProof="0">
                <a:ln>
                  <a:noFill/>
                </a:ln>
                <a:solidFill>
                  <a:srgbClr val="5F5F5F">
                    <a:lumMod val="50000"/>
                  </a:srgb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开</a:t>
            </a:r>
            <a:r>
              <a:rPr kumimoji="0" sz="4800" b="1" i="0" u="none" strike="noStrike" kern="1200" cap="none" spc="0" normalizeH="0" baseline="0" noProof="0">
                <a:ln>
                  <a:noFill/>
                </a:ln>
                <a:solidFill>
                  <a:srgbClr val="5F5F5F">
                    <a:lumMod val="50000"/>
                  </a:srgb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 </a:t>
            </a: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rgbClr val="5F5F5F">
                    <a:lumMod val="50000"/>
                  </a:srgb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 </a:t>
            </a:r>
            <a:r>
              <a:rPr kumimoji="0" lang="zh-CN" altLang="en-US" sz="4800" b="1" i="0" u="none" strike="noStrike" kern="1200" cap="none" spc="0" normalizeH="0" baseline="0" noProof="0">
                <a:ln>
                  <a:noFill/>
                </a:ln>
                <a:solidFill>
                  <a:srgbClr val="5F5F5F">
                    <a:lumMod val="50000"/>
                  </a:srgb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拂动</a:t>
            </a:r>
            <a:r>
              <a:rPr kumimoji="0" sz="4800" b="1" i="0" u="none" strike="noStrike" kern="1200" cap="none" spc="0" normalizeH="0" baseline="0" noProof="0">
                <a:ln>
                  <a:noFill/>
                </a:ln>
                <a:solidFill>
                  <a:srgbClr val="5F5F5F">
                    <a:lumMod val="50000"/>
                  </a:srgb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 </a:t>
            </a: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rgbClr val="5F5F5F">
                    <a:lumMod val="50000"/>
                  </a:srgb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 </a:t>
            </a:r>
            <a:r>
              <a:rPr kumimoji="0" sz="4800" b="1" i="0" u="none" strike="noStrike" kern="1200" cap="none" spc="0" normalizeH="0" baseline="0" noProof="0" err="1">
                <a:ln>
                  <a:noFill/>
                </a:ln>
                <a:solidFill>
                  <a:srgbClr val="5F5F5F">
                    <a:lumMod val="50000"/>
                  </a:srgb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舒展</a:t>
            </a:r>
            <a:endParaRPr kumimoji="0" sz="4800" b="1" i="0" u="none" strike="noStrike" kern="1200" cap="none" spc="0" normalizeH="0" baseline="0" noProof="0">
              <a:ln>
                <a:noFill/>
              </a:ln>
              <a:solidFill>
                <a:srgbClr val="5F5F5F">
                  <a:lumMod val="50000"/>
                </a:srgbClr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Times New Roman" panose="02020603050405020304" pitchFamily="18" charset="0"/>
            </a:endParaRPr>
          </a:p>
          <a:p>
            <a:pPr marL="0" marR="0" lvl="0" indent="266700" algn="l" defTabSz="914400" rtl="0" eaLnBrk="1" fontAlgn="base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sz="4800" b="1" i="0" u="none" strike="noStrike" kern="1200" cap="none" spc="0" normalizeH="0" baseline="0" noProof="0" err="1">
                <a:ln>
                  <a:noFill/>
                </a:ln>
                <a:solidFill>
                  <a:srgbClr val="5F5F5F">
                    <a:lumMod val="50000"/>
                  </a:srgb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吱吱嘎嘎  呼呼  哗哗哗</a:t>
            </a:r>
            <a:endParaRPr kumimoji="0" sz="4800" b="1" i="0" u="none" strike="noStrike" kern="1200" cap="none" spc="0" normalizeH="0" baseline="0" noProof="0">
              <a:ln>
                <a:noFill/>
              </a:ln>
              <a:solidFill>
                <a:srgbClr val="5F5F5F">
                  <a:lumMod val="50000"/>
                </a:srgbClr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Times New Roman" panose="02020603050405020304" pitchFamily="18" charset="0"/>
            </a:endParaRPr>
          </a:p>
          <a:p>
            <a:pPr marL="0" marR="0" lvl="0" indent="266700" algn="l" defTabSz="914400" rtl="0" eaLnBrk="1" fontAlgn="base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1" i="0" u="none" strike="noStrike" kern="1200" cap="none" spc="0" normalizeH="0" baseline="0" noProof="0">
                <a:ln>
                  <a:noFill/>
                </a:ln>
                <a:solidFill>
                  <a:srgbClr val="5F5F5F">
                    <a:lumMod val="50000"/>
                  </a:srgb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旧木料    努力  手推车  </a:t>
            </a:r>
            <a:r>
              <a:rPr kumimoji="0" sz="4800" b="1" i="0" u="none" strike="noStrike" kern="1200" cap="none" spc="0" normalizeH="0" baseline="0" noProof="0">
                <a:ln>
                  <a:noFill/>
                </a:ln>
                <a:solidFill>
                  <a:srgbClr val="5F5F5F">
                    <a:lumMod val="50000"/>
                  </a:srgb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茎</a:t>
            </a:r>
            <a:endParaRPr kumimoji="0" sz="4800" b="1" i="0" u="none" strike="noStrike" kern="1200" cap="none" spc="0" normalizeH="0" baseline="0" noProof="0">
              <a:ln>
                <a:noFill/>
              </a:ln>
              <a:solidFill>
                <a:srgbClr val="5F5F5F">
                  <a:lumMod val="50000"/>
                </a:srgbClr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TextBox 3"/>
          <p:cNvSpPr txBox="1">
            <a:spLocks noChangeArrowheads="1"/>
          </p:cNvSpPr>
          <p:nvPr/>
        </p:nvSpPr>
        <p:spPr bwMode="auto">
          <a:xfrm>
            <a:off x="1478111" y="2149882"/>
            <a:ext cx="3038475" cy="582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660" tIns="45329" rIns="90660" bIns="4532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儿歌识字识字：</a:t>
            </a:r>
            <a:endParaRPr lang="zh-CN" altLang="en-US" sz="3200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391042" y="3097258"/>
            <a:ext cx="945515" cy="1013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660" tIns="45329" rIns="90660" bIns="4532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缩</a:t>
            </a:r>
            <a:endParaRPr lang="zh-CN" altLang="en-US" sz="6000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4520158" y="2149882"/>
            <a:ext cx="5081905" cy="582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660" tIns="45329" rIns="90660" bIns="4532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“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缩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”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在丝（ 纟 ）边睡。</a:t>
            </a:r>
            <a:endParaRPr lang="zh-CN" altLang="en-US" sz="32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3" name="TextBox 13"/>
          <p:cNvSpPr txBox="1">
            <a:spLocks noChangeArrowheads="1"/>
          </p:cNvSpPr>
          <p:nvPr/>
        </p:nvSpPr>
        <p:spPr bwMode="auto">
          <a:xfrm>
            <a:off x="5631553" y="3517451"/>
            <a:ext cx="2223770" cy="582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660" tIns="45329" rIns="90660" bIns="4532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缩小  退缩</a:t>
            </a:r>
            <a:endParaRPr lang="zh-CN" altLang="en-US" sz="3200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381000" y="266700"/>
          <a:ext cx="9134475" cy="3009900"/>
          <a:chOff x="381000" y="266700"/>
          <a:chExt cx="9134475" cy="3009900"/>
        </a:xfrm>
      </p:grpSpPr>
      <p:sp>
        <p:nvSpPr>
          <p:cNvPr id="3" name="文本框 2"/>
          <p:cNvSpPr txBox="1"/>
          <p:nvPr/>
        </p:nvSpPr>
        <p:spPr>
          <a:xfrm>
            <a:off x="838200" y="355600"/>
            <a:ext cx="11341100" cy="615315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3200" b="1" u="none" spc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</a:rPr>
              <a:t>词语积累</a:t>
            </a:r>
            <a:endParaRPr lang="en-US" sz="3200" b="1" u="none" spc="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356100" y="1587500"/>
            <a:ext cx="7823200" cy="590550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3065" u="none" spc="0" err="1">
                <a:solidFill>
                  <a:schemeClr val="dk1"/>
                </a:solidFill>
                <a:latin typeface="微软雅黑" panose="020b0503020204020204" charset="-122"/>
              </a:rPr>
              <a:t>形容声音的四字词语</a:t>
            </a:r>
            <a:endParaRPr lang="en-US" sz="3065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743200" y="2781300"/>
            <a:ext cx="9436100" cy="590550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3065" u="none" spc="0">
                <a:solidFill>
                  <a:schemeClr val="dk1"/>
                </a:solidFill>
                <a:latin typeface="微软雅黑" panose="020b0503020204020204" charset="-122"/>
              </a:rPr>
              <a:t>吱吱嘎嘎</a:t>
            </a:r>
            <a:endParaRPr lang="en-US" sz="3065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511800" y="2781300"/>
            <a:ext cx="6667500" cy="590550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3065" u="none" spc="0" err="1">
                <a:solidFill>
                  <a:schemeClr val="dk1"/>
                </a:solidFill>
                <a:latin typeface="微软雅黑" panose="020b0503020204020204" charset="-122"/>
              </a:rPr>
              <a:t>哗哗啦啦</a:t>
            </a:r>
            <a:endParaRPr lang="en-US" sz="3065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191500" y="2781300"/>
            <a:ext cx="3987800" cy="590550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3065" u="none" spc="0" err="1">
                <a:solidFill>
                  <a:schemeClr val="dk1"/>
                </a:solidFill>
                <a:latin typeface="微软雅黑" panose="020b0503020204020204" charset="-122"/>
              </a:rPr>
              <a:t>叮叮咚咚</a:t>
            </a:r>
            <a:endParaRPr lang="en-US" sz="3065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743200" y="4013200"/>
            <a:ext cx="9436100" cy="590550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3065" u="none" spc="0">
                <a:solidFill>
                  <a:schemeClr val="dk1"/>
                </a:solidFill>
                <a:latin typeface="微软雅黑" panose="020b0503020204020204" charset="-122"/>
              </a:rPr>
              <a:t>滴滴答答</a:t>
            </a:r>
            <a:endParaRPr lang="en-US" sz="3065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511800" y="4013200"/>
            <a:ext cx="6667500" cy="590550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3065" u="none" spc="0" err="1">
                <a:solidFill>
                  <a:schemeClr val="dk1"/>
                </a:solidFill>
                <a:latin typeface="微软雅黑" panose="020b0503020204020204" charset="-122"/>
              </a:rPr>
              <a:t>叮叮当当</a:t>
            </a:r>
            <a:endParaRPr lang="en-US" sz="3065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8191500" y="4013200"/>
            <a:ext cx="3987800" cy="590550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3065" u="none" spc="0" err="1">
                <a:solidFill>
                  <a:schemeClr val="dk1"/>
                </a:solidFill>
                <a:latin typeface="微软雅黑" panose="020b0503020204020204" charset="-122"/>
              </a:rPr>
              <a:t>淅淅沥沥</a:t>
            </a:r>
            <a:endParaRPr lang="en-US" sz="3065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1884892" y="543138"/>
            <a:ext cx="1840653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lumMod val="40000"/>
                    <a:lumOff val="60000"/>
                  </a:schemeClr>
                </a:solidFill>
              </a14:hiddenFill>
            </a:ext>
          </a:extLst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latin typeface="楷体" panose="02010609060101010101" charset="-122"/>
                <a:ea typeface="楷体" panose="02010609060101010101" charset="-122"/>
                <a:sym typeface="微软雅黑" panose="020b0503020204020204" charset="-122"/>
              </a:rPr>
              <a:t>多音字</a:t>
            </a:r>
            <a:endParaRPr lang="zh-CN" altLang="en-US" sz="4000" b="1">
              <a:latin typeface="楷体" panose="02010609060101010101" charset="-122"/>
              <a:ea typeface="楷体" panose="02010609060101010101" charset="-122"/>
              <a:sym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725333" y="2060575"/>
            <a:ext cx="541020" cy="666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钻</a:t>
            </a:r>
            <a:endParaRPr lang="zh-CN" altLang="en-US" sz="3735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12" name="自选图形 2"/>
          <p:cNvSpPr/>
          <p:nvPr/>
        </p:nvSpPr>
        <p:spPr>
          <a:xfrm>
            <a:off x="4399280" y="1737148"/>
            <a:ext cx="287020" cy="1342813"/>
          </a:xfrm>
          <a:prstGeom prst="leftBrace">
            <a:avLst/>
          </a:prstGeo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4590627" y="1572895"/>
            <a:ext cx="3429000" cy="666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 zuàn （钻石）</a:t>
            </a:r>
            <a:endParaRPr lang="zh-CN" altLang="en-US" sz="3735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4719320" y="2483908"/>
            <a:ext cx="3301153" cy="666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zuān  （钻研）</a:t>
            </a:r>
            <a:endParaRPr lang="zh-CN" altLang="en-US" sz="3735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3703320" y="3952028"/>
            <a:ext cx="562187" cy="666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调</a:t>
            </a:r>
            <a:endParaRPr lang="zh-CN" altLang="en-US" sz="3735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20" name="自选图形 2"/>
          <p:cNvSpPr/>
          <p:nvPr/>
        </p:nvSpPr>
        <p:spPr>
          <a:xfrm>
            <a:off x="4377267" y="3628602"/>
            <a:ext cx="287020" cy="1342813"/>
          </a:xfrm>
          <a:prstGeom prst="leftBrace">
            <a:avLst/>
          </a:prstGeo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4697307" y="3429635"/>
            <a:ext cx="2921847" cy="666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tiáo （调皮）</a:t>
            </a:r>
            <a:endParaRPr lang="zh-CN" altLang="en-US" sz="3735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4590627" y="4375362"/>
            <a:ext cx="3873500" cy="666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diào （调查）</a:t>
            </a:r>
            <a:endParaRPr lang="zh-CN" altLang="en-US" sz="3735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1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1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1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1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2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2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/>
      <p:bldP spid="17" grpId="0"/>
      <p:bldP spid="19" grpId="0"/>
      <p:bldP spid="21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文本框 1"/>
          <p:cNvSpPr txBox="1">
            <a:spLocks noChangeArrowheads="1"/>
          </p:cNvSpPr>
          <p:nvPr/>
        </p:nvSpPr>
        <p:spPr bwMode="auto">
          <a:xfrm>
            <a:off x="1835785" y="1167765"/>
            <a:ext cx="1732915" cy="5262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200000"/>
              </a:lnSpc>
            </a:pPr>
            <a:r>
              <a:rPr lang="zh-CN" altLang="en-US" sz="280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难受：</a:t>
            </a:r>
            <a:endParaRPr lang="en-US" altLang="zh-CN" sz="2800">
              <a:solidFill>
                <a:srgbClr val="7030A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eaLnBrk="1" hangingPunct="1">
              <a:lnSpc>
                <a:spcPct val="200000"/>
              </a:lnSpc>
            </a:pPr>
            <a:r>
              <a:rPr lang="zh-CN" altLang="en-US" sz="280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努力：</a:t>
            </a:r>
            <a:endParaRPr lang="en-US" altLang="zh-CN" sz="2800">
              <a:solidFill>
                <a:srgbClr val="7030A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eaLnBrk="1" hangingPunct="1">
              <a:lnSpc>
                <a:spcPct val="200000"/>
              </a:lnSpc>
            </a:pPr>
            <a:r>
              <a:rPr lang="zh-CN" altLang="en-US" sz="280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舒服：</a:t>
            </a:r>
            <a:endParaRPr lang="en-US" altLang="zh-CN" sz="2800">
              <a:solidFill>
                <a:srgbClr val="7030A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eaLnBrk="1" hangingPunct="1">
              <a:lnSpc>
                <a:spcPct val="200000"/>
              </a:lnSpc>
            </a:pPr>
            <a:r>
              <a:rPr lang="zh-CN" altLang="en-US" sz="280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服务：</a:t>
            </a:r>
            <a:endParaRPr lang="en-US" altLang="zh-CN" sz="2800">
              <a:solidFill>
                <a:srgbClr val="7030A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eaLnBrk="1" hangingPunct="1">
              <a:lnSpc>
                <a:spcPct val="200000"/>
              </a:lnSpc>
            </a:pPr>
            <a:r>
              <a:rPr lang="zh-CN" altLang="en-US" sz="280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费力：</a:t>
            </a:r>
            <a:endParaRPr lang="en-US" altLang="zh-CN" sz="2800">
              <a:solidFill>
                <a:srgbClr val="7030A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eaLnBrk="1" hangingPunct="1">
              <a:lnSpc>
                <a:spcPct val="200000"/>
              </a:lnSpc>
            </a:pPr>
            <a:r>
              <a:rPr lang="zh-CN" altLang="en-US" sz="280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</a:rPr>
              <a:t>满意：</a:t>
            </a:r>
            <a:endParaRPr lang="zh-CN" altLang="en-US" sz="2800">
              <a:solidFill>
                <a:srgbClr val="7030A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4" name="文本框 3"/>
          <p:cNvSpPr txBox="1">
            <a:spLocks noChangeArrowheads="1"/>
          </p:cNvSpPr>
          <p:nvPr/>
        </p:nvSpPr>
        <p:spPr bwMode="auto">
          <a:xfrm>
            <a:off x="2707005" y="1167765"/>
            <a:ext cx="9037955" cy="5262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200000"/>
              </a:lnSpc>
            </a:pPr>
            <a:r>
              <a:rPr lang="zh-CN" altLang="en-US" sz="280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身体感觉不佳；心中不舒服。</a:t>
            </a:r>
            <a:endParaRPr lang="en-US" altLang="zh-CN" sz="2800">
              <a:solidFill>
                <a:srgbClr val="7030A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eaLnBrk="1" hangingPunct="1">
              <a:lnSpc>
                <a:spcPct val="200000"/>
              </a:lnSpc>
            </a:pPr>
            <a:r>
              <a:rPr lang="zh-CN" altLang="en-US" sz="280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尽量将力量使出来。</a:t>
            </a:r>
            <a:endParaRPr lang="en-US" altLang="zh-CN" sz="2800">
              <a:solidFill>
                <a:srgbClr val="7030A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eaLnBrk="1" hangingPunct="1">
              <a:lnSpc>
                <a:spcPct val="200000"/>
              </a:lnSpc>
            </a:pPr>
            <a:r>
              <a:rPr lang="zh-CN" altLang="en-US" sz="280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身体状况好；身心感到轻松愉快；对某人某事很满意。</a:t>
            </a:r>
            <a:endParaRPr lang="en-US" altLang="zh-CN" sz="2800">
              <a:solidFill>
                <a:srgbClr val="7030A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eaLnBrk="1" hangingPunct="1">
              <a:lnSpc>
                <a:spcPct val="200000"/>
              </a:lnSpc>
            </a:pPr>
            <a:r>
              <a:rPr lang="zh-CN" altLang="en-US" sz="280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履行职务，为大家做事。</a:t>
            </a:r>
            <a:endParaRPr lang="en-US" altLang="zh-CN" sz="2800">
              <a:solidFill>
                <a:srgbClr val="7030A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eaLnBrk="1" hangingPunct="1">
              <a:lnSpc>
                <a:spcPct val="200000"/>
              </a:lnSpc>
            </a:pPr>
            <a:r>
              <a:rPr lang="zh-CN" altLang="en-US" sz="280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耗费力量，多指耗费较多的力量。 </a:t>
            </a:r>
            <a:endParaRPr lang="en-US" altLang="zh-CN" sz="2800">
              <a:solidFill>
                <a:srgbClr val="7030A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eaLnBrk="1" hangingPunct="1">
              <a:lnSpc>
                <a:spcPct val="200000"/>
              </a:lnSpc>
            </a:pPr>
            <a:r>
              <a:rPr lang="zh-CN" altLang="en-US" sz="2800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意愿得到满足；符合心愿。</a:t>
            </a:r>
            <a:endParaRPr lang="zh-CN" altLang="en-US" sz="2800">
              <a:solidFill>
                <a:srgbClr val="7030A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760102" y="449580"/>
            <a:ext cx="1808480" cy="583565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ln w="0"/>
                <a:solidFill>
                  <a:schemeClr val="accent6">
                    <a:lumMod val="50000"/>
                  </a:schemeClr>
                </a:solidFill>
                <a:latin typeface="微软雅黑" panose="020b0503020204020204" charset="-122"/>
                <a:ea typeface="微软雅黑"/>
              </a:rPr>
              <a:t>词语解释</a:t>
            </a:r>
            <a:endParaRPr lang="zh-CN" altLang="en-US" sz="3200" b="1">
              <a:ln w="0"/>
              <a:solidFill>
                <a:schemeClr val="accent6">
                  <a:lumMod val="50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381000" y="266700"/>
          <a:ext cx="9134475" cy="3533775"/>
          <a:chOff x="381000" y="266700"/>
          <a:chExt cx="9134475" cy="3533775"/>
        </a:xfrm>
      </p:grpSpPr>
      <p:sp>
        <p:nvSpPr>
          <p:cNvPr id="3" name="文本框 2"/>
          <p:cNvSpPr txBox="1"/>
          <p:nvPr/>
        </p:nvSpPr>
        <p:spPr>
          <a:xfrm>
            <a:off x="3996690" y="1144905"/>
            <a:ext cx="2962910" cy="615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fontAlgn="base">
              <a:lnSpc>
                <a:spcPct val="125000"/>
              </a:lnSpc>
            </a:pPr>
            <a:r>
              <a:rPr lang="en-US" sz="3200" b="1" u="none" spc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</a:rPr>
              <a:t>近义词</a:t>
            </a:r>
            <a:endParaRPr lang="en-US" sz="3200" b="1" u="none" spc="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86435" y="4076700"/>
            <a:ext cx="11303000" cy="590550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3065" u="none" spc="0">
                <a:solidFill>
                  <a:schemeClr val="dk1"/>
                </a:solidFill>
                <a:latin typeface="微软雅黑" panose="020b0503020204020204" charset="-122"/>
              </a:rPr>
              <a:t>拂动---</a:t>
            </a:r>
            <a:endParaRPr lang="en-US" sz="3065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229735" y="4076700"/>
            <a:ext cx="7759700" cy="590550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3065" u="none" spc="0">
                <a:solidFill>
                  <a:schemeClr val="dk1"/>
                </a:solidFill>
                <a:latin typeface="微软雅黑" panose="020b0503020204020204" charset="-122"/>
              </a:rPr>
              <a:t>调皮---</a:t>
            </a:r>
            <a:endParaRPr lang="en-US" sz="3065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912735" y="4076700"/>
            <a:ext cx="4076700" cy="590550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3065" u="none" spc="0">
                <a:solidFill>
                  <a:schemeClr val="dk1"/>
                </a:solidFill>
                <a:latin typeface="微软雅黑" panose="020b0503020204020204" charset="-122"/>
              </a:rPr>
              <a:t>舒展---</a:t>
            </a:r>
            <a:endParaRPr lang="en-US" sz="3065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146935" y="4076700"/>
            <a:ext cx="9842500" cy="590550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3065" u="none" spc="0">
                <a:solidFill>
                  <a:schemeClr val="dk1"/>
                </a:solidFill>
                <a:latin typeface="微软雅黑" panose="020b0503020204020204" charset="-122"/>
              </a:rPr>
              <a:t>吹动</a:t>
            </a:r>
            <a:endParaRPr lang="en-US" sz="3065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715635" y="4089400"/>
            <a:ext cx="6273800" cy="590550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3065" u="none" spc="0">
                <a:solidFill>
                  <a:schemeClr val="dk1"/>
                </a:solidFill>
                <a:latin typeface="微软雅黑" panose="020b0503020204020204" charset="-122"/>
              </a:rPr>
              <a:t>顽皮</a:t>
            </a:r>
            <a:endParaRPr lang="en-US" sz="3065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9411335" y="4076700"/>
            <a:ext cx="2578100" cy="590550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3065" u="none" spc="0">
                <a:solidFill>
                  <a:schemeClr val="dk1"/>
                </a:solidFill>
                <a:latin typeface="微软雅黑" panose="020b0503020204020204" charset="-122"/>
              </a:rPr>
              <a:t>伸展</a:t>
            </a:r>
            <a:endParaRPr lang="en-US" sz="3065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381000" y="266700"/>
          <a:ext cx="9134475" cy="3533775"/>
          <a:chOff x="381000" y="266700"/>
          <a:chExt cx="9134475" cy="3533775"/>
        </a:xfrm>
      </p:grpSpPr>
      <p:sp>
        <p:nvSpPr>
          <p:cNvPr id="11" name="文本框 10"/>
          <p:cNvSpPr txBox="1"/>
          <p:nvPr/>
        </p:nvSpPr>
        <p:spPr>
          <a:xfrm>
            <a:off x="4200525" y="1699895"/>
            <a:ext cx="2435860" cy="61531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fontAlgn="base">
              <a:lnSpc>
                <a:spcPct val="125000"/>
              </a:lnSpc>
            </a:pPr>
            <a:r>
              <a:rPr lang="en-US" sz="3200" b="1" u="none" spc="0">
                <a:solidFill>
                  <a:schemeClr val="dk1"/>
                </a:solidFill>
                <a:latin typeface="微软雅黑" panose="020b0503020204020204" charset="-122"/>
              </a:rPr>
              <a:t>反义词</a:t>
            </a:r>
            <a:endParaRPr lang="en-US" sz="3200" b="1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876300" y="3909695"/>
            <a:ext cx="11303000" cy="590550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3065" u="none" spc="0">
                <a:solidFill>
                  <a:schemeClr val="dk1"/>
                </a:solidFill>
                <a:latin typeface="微软雅黑" panose="020b0503020204020204" charset="-122"/>
              </a:rPr>
              <a:t>高大---</a:t>
            </a:r>
            <a:endParaRPr lang="en-US" sz="3065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2336800" y="3909695"/>
            <a:ext cx="9842500" cy="590550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3065" u="none" spc="0">
                <a:solidFill>
                  <a:schemeClr val="dk1"/>
                </a:solidFill>
                <a:latin typeface="微软雅黑" panose="020b0503020204020204" charset="-122"/>
              </a:rPr>
              <a:t>矮小</a:t>
            </a:r>
            <a:endParaRPr lang="en-US" sz="3065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4419600" y="3909695"/>
            <a:ext cx="7759700" cy="590550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3065" u="none" spc="0">
                <a:solidFill>
                  <a:schemeClr val="dk1"/>
                </a:solidFill>
                <a:latin typeface="微软雅黑" panose="020b0503020204020204" charset="-122"/>
              </a:rPr>
              <a:t>费力---</a:t>
            </a:r>
            <a:endParaRPr lang="en-US" sz="3065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5905500" y="3909695"/>
            <a:ext cx="6273800" cy="590550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3065" u="none" spc="0">
                <a:solidFill>
                  <a:schemeClr val="dk1"/>
                </a:solidFill>
                <a:latin typeface="微软雅黑" panose="020b0503020204020204" charset="-122"/>
              </a:rPr>
              <a:t>省力</a:t>
            </a:r>
            <a:endParaRPr lang="en-US" sz="3065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8102600" y="3909695"/>
            <a:ext cx="4076700" cy="590550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3065" u="none" spc="0">
                <a:solidFill>
                  <a:schemeClr val="dk1"/>
                </a:solidFill>
                <a:latin typeface="微软雅黑" panose="020b0503020204020204" charset="-122"/>
              </a:rPr>
              <a:t>暖洋洋---</a:t>
            </a:r>
            <a:endParaRPr lang="en-US" sz="3065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9829800" y="3922395"/>
            <a:ext cx="2349500" cy="590550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3065" u="none" spc="0">
                <a:solidFill>
                  <a:schemeClr val="dk1"/>
                </a:solidFill>
                <a:latin typeface="微软雅黑" panose="020b0503020204020204" charset="-122"/>
              </a:rPr>
              <a:t>冷冰冰</a:t>
            </a:r>
            <a:endParaRPr lang="en-US" sz="3065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1259908" y="2265407"/>
            <a:ext cx="9672184" cy="318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1">
            <a:schemeClr val="accent6"/>
          </a:lnRef>
          <a:fillRef idx="4294967295">
            <a:schemeClr val="lt1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795" b="0" i="0" u="none" strike="noStrike" kern="1200" cap="none" spc="0" normalizeH="0" baseline="0" noProof="0">
                <a:ln>
                  <a:noFill/>
                </a:ln>
                <a:solidFill>
                  <a:srgbClr val="5F5F5F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   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一粒种子长成了一棵大树，它</a:t>
            </a:r>
            <a:r>
              <a:rPr lang="zh-CN" altLang="en-US" sz="3200" b="1">
                <a:solidFill>
                  <a:schemeClr val="tx1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想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__________,</a:t>
            </a:r>
            <a:endParaRPr kumimoji="0" lang="en-US" altLang="zh-CN" sz="32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200" b="1">
                <a:solidFill>
                  <a:schemeClr val="tx1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就被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__________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，</a:t>
            </a:r>
            <a:r>
              <a:rPr lang="zh-CN" altLang="en-US" sz="3200" b="1">
                <a:solidFill>
                  <a:schemeClr val="tx1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很多年后，它想</a:t>
            </a:r>
            <a:r>
              <a:rPr lang="en-US" altLang="zh-CN" sz="3200" b="1">
                <a:solidFill>
                  <a:schemeClr val="tx1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__________,</a:t>
            </a:r>
            <a:endParaRPr lang="en-US" altLang="zh-CN" sz="3200" b="1">
              <a:solidFill>
                <a:schemeClr val="tx1">
                  <a:lumMod val="50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就被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_________,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又过了很多年，它想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______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，就被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___________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+mn-cs"/>
            </a:endParaRPr>
          </a:p>
        </p:txBody>
      </p:sp>
      <p:sp>
        <p:nvSpPr>
          <p:cNvPr id="6" name="内容占位符 3"/>
          <p:cNvSpPr txBox="1"/>
          <p:nvPr/>
        </p:nvSpPr>
        <p:spPr>
          <a:xfrm>
            <a:off x="737371" y="952111"/>
            <a:ext cx="10864080" cy="1076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267970" indent="-26797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82" charset="2"/>
              <a:buChar char=""/>
              <a:defRPr lang="zh-CN" altLang="en-US" sz="1800" kern="1200">
                <a:solidFill>
                  <a:srgbClr val="657B3E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539115" indent="-21463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rgbClr val="657B3E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857250" indent="-171450" algn="l" defTabSz="914400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rgbClr val="657B3E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914400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rgbClr val="657B3E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914400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rgbClr val="657B3E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panose="05020102010507070707" pitchFamily="82" charset="2"/>
              <a:buNone/>
            </a:pPr>
            <a:r>
              <a:rPr lang="zh-CN" altLang="en-US" sz="3200" b="1">
                <a:solidFill>
                  <a:srgbClr val="5F5F5F">
                    <a:lumMod val="50000"/>
                  </a:srgbClr>
                </a:solidFill>
                <a:latin typeface="楷体" panose="02010609060101010101" charset="-122"/>
                <a:ea typeface="楷体" panose="02010609060101010101" charset="-122"/>
              </a:rPr>
              <a:t>    一粒小种子长成了大树，之后又发生了什么呢？默读课文，找出相关内容，小组讨论，完成下面填空题。</a:t>
            </a:r>
            <a:endParaRPr lang="zh-CN" altLang="en-US" sz="2400"/>
          </a:p>
        </p:txBody>
      </p:sp>
      <p:sp>
        <p:nvSpPr>
          <p:cNvPr id="3" name="文本框 2"/>
          <p:cNvSpPr txBox="1"/>
          <p:nvPr/>
        </p:nvSpPr>
        <p:spPr>
          <a:xfrm>
            <a:off x="7842881" y="2457213"/>
            <a:ext cx="1703071" cy="6254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665" b="1">
                <a:solidFill>
                  <a:srgbClr val="FF0000"/>
                </a:solidFill>
                <a:latin typeface="+mn-ea"/>
              </a:rPr>
              <a:t>跑来跑去</a:t>
            </a:r>
            <a:endParaRPr lang="zh-CN" altLang="en-US" sz="2665" b="1">
              <a:solidFill>
                <a:srgbClr val="FF0000"/>
              </a:solidFill>
              <a:latin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112509" y="3234131"/>
            <a:ext cx="2613797" cy="6254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665" b="1">
                <a:solidFill>
                  <a:srgbClr val="FF0000"/>
                </a:solidFill>
                <a:latin typeface="+mn-ea"/>
              </a:rPr>
              <a:t>做成手推车</a:t>
            </a:r>
            <a:endParaRPr lang="zh-CN" altLang="en-US" sz="2665" b="1">
              <a:solidFill>
                <a:srgbClr val="FF0000"/>
              </a:solidFill>
              <a:latin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7538081" y="3196599"/>
            <a:ext cx="2080257" cy="6254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665" b="1">
                <a:solidFill>
                  <a:srgbClr val="FF0000"/>
                </a:solidFill>
                <a:latin typeface="+mn-ea"/>
              </a:rPr>
              <a:t>停下来休息</a:t>
            </a:r>
            <a:endParaRPr lang="zh-CN" altLang="en-US" sz="2665" b="1">
              <a:solidFill>
                <a:srgbClr val="FF0000"/>
              </a:solidFill>
              <a:latin typeface="+mn-ea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2137024" y="3961300"/>
            <a:ext cx="1703071" cy="6254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665" b="1">
                <a:solidFill>
                  <a:srgbClr val="FF0000"/>
                </a:solidFill>
                <a:latin typeface="+mn-ea"/>
              </a:rPr>
              <a:t>做成椅子</a:t>
            </a:r>
            <a:endParaRPr lang="zh-CN" altLang="en-US" sz="2665" b="1">
              <a:solidFill>
                <a:srgbClr val="FF0000"/>
              </a:solidFill>
              <a:latin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8031473" y="3961300"/>
            <a:ext cx="1703071" cy="6254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665" b="1">
                <a:solidFill>
                  <a:srgbClr val="FF0000"/>
                </a:solidFill>
                <a:latin typeface="+mn-ea"/>
              </a:rPr>
              <a:t>躺下</a:t>
            </a:r>
            <a:endParaRPr lang="zh-CN" altLang="en-US" sz="2665" b="1">
              <a:solidFill>
                <a:srgbClr val="FF0000"/>
              </a:solidFill>
              <a:latin typeface="+mn-ea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373188" y="4681763"/>
            <a:ext cx="2263911" cy="6254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665" b="1">
                <a:solidFill>
                  <a:srgbClr val="FF0000"/>
                </a:solidFill>
                <a:latin typeface="+mn-ea"/>
              </a:rPr>
              <a:t>做成木地板</a:t>
            </a:r>
            <a:endParaRPr lang="zh-CN" altLang="en-US" sz="2665" b="1">
              <a:solidFill>
                <a:srgbClr val="FF0000"/>
              </a:solidFill>
              <a:latin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3" grpId="0"/>
      <p:bldP spid="9" grpId="0"/>
      <p:bldP spid="10" grpId="0"/>
      <p:bldP spid="11" grpId="0"/>
      <p:bldP spid="12" grpId="0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771525" y="1123950"/>
          <a:ext cx="9134475" cy="2819400"/>
          <a:chOff x="771525" y="1123950"/>
          <a:chExt cx="9134475" cy="2819400"/>
        </a:xfrm>
      </p:grpSpPr>
      <p:sp>
        <p:nvSpPr>
          <p:cNvPr id="2" name="文本框 1"/>
          <p:cNvSpPr txBox="1"/>
          <p:nvPr/>
        </p:nvSpPr>
        <p:spPr>
          <a:xfrm>
            <a:off x="1028700" y="1498600"/>
            <a:ext cx="10452100" cy="1181100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3065" u="none" spc="0">
                <a:solidFill>
                  <a:schemeClr val="dk1"/>
                </a:solidFill>
                <a:latin typeface="微软雅黑" panose="020b0503020204020204" charset="-122"/>
              </a:rPr>
              <a:t>“那一定会很好”这句话在文中一共出现了几次，分别出现在什么情况下?</a:t>
            </a:r>
            <a:endParaRPr lang="en-US" sz="3065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797300" y="3759200"/>
            <a:ext cx="8382000" cy="768985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4000" u="none" spc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</a:rPr>
              <a:t>一共出现___次。</a:t>
            </a:r>
            <a:endParaRPr lang="en-US" sz="4000" u="none" spc="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994400" y="3759200"/>
            <a:ext cx="6184900" cy="768985"/>
          </a:xfrm>
          <a:prstGeom prst="rect">
            <a:avLst/>
          </a:prstGeom>
          <a:noFill/>
        </p:spPr>
        <p:txBody>
          <a:bodyPr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fontAlgn="base">
              <a:lnSpc>
                <a:spcPct val="125000"/>
              </a:lnSpc>
            </a:pPr>
            <a:r>
              <a:rPr lang="en-US" sz="4000" u="none" spc="0">
                <a:solidFill>
                  <a:schemeClr val="dk1"/>
                </a:solidFill>
                <a:latin typeface="微软雅黑" panose="020b0503020204020204" charset="-122"/>
              </a:rPr>
              <a:t>4</a:t>
            </a:r>
            <a:endParaRPr lang="en-US" sz="4000" u="none" spc="0">
              <a:solidFill>
                <a:schemeClr val="dk1"/>
              </a:solidFill>
              <a:latin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https://d.book118.com/335014200114011043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Calibri Light</vt:lpstr>
      <vt:lpstr>宋体</vt:lpstr>
      <vt:lpstr>楷体</vt:lpstr>
      <vt:lpstr>黑体</vt:lpstr>
      <vt:lpstr>Times New Roman</vt:lpstr>
      <vt:lpstr>Wingdings 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2024-09-05T01:14:43.705</cp:lastPrinted>
  <dcterms:created xsi:type="dcterms:W3CDTF">2024-09-04T17:14:43Z</dcterms:created>
  <dcterms:modified xsi:type="dcterms:W3CDTF">2024-09-04T17:14:46Z</dcterms:modified>
</cp:coreProperties>
</file>