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6"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E671B51-E7F1-42E3-89FB-E800175F5C7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1" name="PlaceHolder 1"/>
          <p:cNvSpPr>
            <a:spLocks noGrp="1"/>
          </p:cNvSpPr>
          <p:nvPr>
            <p:ph type="sldImg"/>
          </p:nvPr>
        </p:nvSpPr>
        <p:spPr>
          <a:xfrm>
            <a:off x="685800" y="1143000"/>
            <a:ext cx="5486040" cy="3085920"/>
          </a:xfrm>
          <a:prstGeom prst="rect">
            <a:avLst/>
          </a:prstGeom>
          <a:ln w="0">
            <a:noFill/>
          </a:ln>
        </p:spPr>
      </p:sp>
      <p:sp>
        <p:nvSpPr>
          <p:cNvPr id="27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7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4" name="PlaceHolder 1"/>
          <p:cNvSpPr>
            <a:spLocks noGrp="1"/>
          </p:cNvSpPr>
          <p:nvPr>
            <p:ph type="sldImg"/>
          </p:nvPr>
        </p:nvSpPr>
        <p:spPr>
          <a:xfrm>
            <a:off x="685800" y="1143000"/>
            <a:ext cx="5486040" cy="3085920"/>
          </a:xfrm>
          <a:prstGeom prst="rect">
            <a:avLst/>
          </a:prstGeom>
          <a:ln w="0">
            <a:noFill/>
          </a:ln>
        </p:spPr>
      </p:sp>
      <p:sp>
        <p:nvSpPr>
          <p:cNvPr id="27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7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77" name="PlaceHolder 1"/>
          <p:cNvSpPr>
            <a:spLocks noGrp="1"/>
          </p:cNvSpPr>
          <p:nvPr>
            <p:ph type="sldImg"/>
          </p:nvPr>
        </p:nvSpPr>
        <p:spPr>
          <a:xfrm>
            <a:off x="685800" y="1143000"/>
            <a:ext cx="5486040" cy="3085920"/>
          </a:xfrm>
          <a:prstGeom prst="rect">
            <a:avLst/>
          </a:prstGeom>
          <a:ln w="0">
            <a:noFill/>
          </a:ln>
        </p:spPr>
      </p:sp>
      <p:sp>
        <p:nvSpPr>
          <p:cNvPr id="27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7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0" name="PlaceHolder 1"/>
          <p:cNvSpPr>
            <a:spLocks noGrp="1"/>
          </p:cNvSpPr>
          <p:nvPr>
            <p:ph type="sldImg"/>
          </p:nvPr>
        </p:nvSpPr>
        <p:spPr>
          <a:xfrm>
            <a:off x="685800" y="1143000"/>
            <a:ext cx="5486040" cy="3085920"/>
          </a:xfrm>
          <a:prstGeom prst="rect">
            <a:avLst/>
          </a:prstGeom>
          <a:ln w="0">
            <a:noFill/>
          </a:ln>
        </p:spPr>
      </p:sp>
      <p:sp>
        <p:nvSpPr>
          <p:cNvPr id="28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8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6651E1-38F6-4108-962A-74B7103566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01A69C-31A5-4186-9B7F-AFC44FE2B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D9D148-DBFF-4F1E-A5F0-1AF8F591E8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2B3B73-E1A1-4134-8E4D-B9BAE21F03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F0E9A2-B0B2-409A-A5A4-9868AB0313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766558-1858-4954-A0E9-EDED33ADB1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66F79F-2525-4AD6-A87B-6B18E97772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1C7E72-DCCA-49B4-A05D-AEDE9C4FC3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F9E686-E6E4-4336-8558-5348726348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D3F221-8E1B-414C-BD07-5E0D6BC9E4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3E69D7-C709-4E04-AB32-C41E005C9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9FDBA3F-209C-4BF2-98D8-1C8766A535E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D11A62F-940B-4546-B15F-3E6780D7365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024203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自然灾害行业安全生产规章制度培训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灾害安全生产规章制度概述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灾害规章制度的实施与管理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灾害事故应急响应机制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职工安全教育培训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灾害防护装备配备</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灾害安全生产规章制度概述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自然灾害的威胁</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自然灾害如地震、火灾、洪水等对人类生命和财产造成的威胁日益严重。必须加强安全生产规章制度以减少灾害风险。</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安全生产规章制度定义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保障自然灾害行业工作安全</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规章制度目的</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减少灾害事故发生</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事故预防</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降低生命和财产损失</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损失减少</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应急响应预案</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快速响应灾害事件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组织有效救援</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安全防护装备配备</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确保职工安全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应对紧急情况</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安全教育培训</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增强职工安全意识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掌握应对灾害技能</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安全生产规章制度内容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灾害预警机制</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及时发现灾害风险</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提前预警人员避险</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安全生产监管</a:t>
            </a:r>
            <a:endParaRPr lang="en-US" sz="3500" b="0" strike="noStrike" spc="-1">
              <a:solidFill>
                <a:srgbClr val="000000"/>
              </a:solidFill>
              <a:latin typeface="Arial"/>
            </a:endParaRPr>
          </a:p>
        </p:txBody>
      </p:sp>
      <p:sp>
        <p:nvSpPr>
          <p:cNvPr id="10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各级政府部门应建立健全安全生产监管体系，定期对行业进行检查，确保规章制度得到有效执行，从而保障灾害安全生产。</a:t>
            </a:r>
            <a:endParaRPr lang="en-US" sz="2500" b="0" strike="noStrike" spc="-1">
              <a:solidFill>
                <a:srgbClr val="000000"/>
              </a:solidFill>
              <a:latin typeface="Arial"/>
            </a:endParaRPr>
          </a:p>
        </p:txBody>
      </p:sp>
      <p:sp>
        <p:nvSpPr>
          <p:cNvPr id="1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灾害规章制度的实施与管理</a:t>
            </a:r>
            <a:endParaRPr lang="en-US" sz="3600" b="0" strike="noStrike" spc="-1">
              <a:solidFill>
                <a:schemeClr val="dk1"/>
              </a:solidFill>
              <a:latin typeface="Arial"/>
            </a:endParaRPr>
          </a:p>
        </p:txBody>
      </p:sp>
      <p:sp>
        <p:nvSpPr>
          <p:cNvPr id="11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规章制度的制定</a:t>
            </a:r>
            <a:endParaRPr lang="en-US" sz="3500" b="0" strike="noStrike" spc="-1">
              <a:solidFill>
                <a:srgbClr val="000000"/>
              </a:solidFill>
              <a:latin typeface="Arial"/>
            </a:endParaRPr>
          </a:p>
        </p:txBody>
      </p:sp>
      <p:sp>
        <p:nvSpPr>
          <p:cNvPr id="11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在制定灾害规章制度时，制定部门应征求相关专家、职工的意见，并结合行业实际情况，制定切实可行的规章制度。这样可以确保规章制度的科学性和实用性，提高其执行效果。</a:t>
            </a:r>
            <a:endParaRPr lang="en-US" sz="2500" b="0" strike="noStrike" spc="-1">
              <a:solidFill>
                <a:srgbClr val="000000"/>
              </a:solidFill>
              <a:latin typeface="Arial"/>
            </a:endParaRPr>
          </a:p>
        </p:txBody>
      </p:sp>
      <p:sp>
        <p:nvSpPr>
          <p:cNvPr id="11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规章制度的宣传</a:t>
            </a:r>
            <a:endParaRPr lang="en-US" sz="3600" b="0" strike="noStrike" spc="-1">
              <a:solidFill>
                <a:schemeClr val="dk1"/>
              </a:solidFill>
              <a:latin typeface="Arial"/>
            </a:endParaRPr>
          </a:p>
        </p:txBody>
      </p:sp>
      <p:sp>
        <p:nvSpPr>
          <p:cNvPr id="11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通过会议、培训、通知等方式广泛传达</a:t>
            </a:r>
            <a:endParaRPr lang="en-US" sz="1500" b="0" strike="noStrike" spc="-1">
              <a:solidFill>
                <a:srgbClr val="000000"/>
              </a:solidFill>
              <a:latin typeface="Arial"/>
            </a:endParaRPr>
          </a:p>
        </p:txBody>
      </p:sp>
      <p:sp>
        <p:nvSpPr>
          <p:cNvPr id="11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多渠道宣传</a:t>
            </a:r>
            <a:endParaRPr lang="en-US" sz="2200" b="0" strike="noStrike" spc="-1">
              <a:solidFill>
                <a:srgbClr val="000000"/>
              </a:solidFill>
              <a:latin typeface="Arial"/>
            </a:endParaRPr>
          </a:p>
        </p:txBody>
      </p:sp>
      <p:sp>
        <p:nvSpPr>
          <p:cNvPr id="12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增加职工对规章制度的认同感</a:t>
            </a:r>
            <a:endParaRPr lang="en-US" sz="1500" b="0" strike="noStrike" spc="-1">
              <a:solidFill>
                <a:srgbClr val="000000"/>
              </a:solidFill>
              <a:latin typeface="Arial"/>
            </a:endParaRPr>
          </a:p>
        </p:txBody>
      </p:sp>
      <p:sp>
        <p:nvSpPr>
          <p:cNvPr id="12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提高认识</a:t>
            </a:r>
            <a:endParaRPr lang="en-US" sz="2200" b="0" strike="noStrike" spc="-1">
              <a:solidFill>
                <a:srgbClr val="000000"/>
              </a:solidFill>
              <a:latin typeface="Arial"/>
            </a:endParaRPr>
          </a:p>
        </p:txBody>
      </p:sp>
      <p:sp>
        <p:nvSpPr>
          <p:cNvPr id="12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帮助职工了解和重视灾害安全生产规章制度</a:t>
            </a:r>
            <a:endParaRPr lang="en-US" sz="1500" b="0" strike="noStrike" spc="-1">
              <a:solidFill>
                <a:srgbClr val="000000"/>
              </a:solidFill>
              <a:latin typeface="Arial"/>
            </a:endParaRPr>
          </a:p>
        </p:txBody>
      </p:sp>
      <p:sp>
        <p:nvSpPr>
          <p:cNvPr id="12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意识提升</a:t>
            </a:r>
            <a:endParaRPr lang="en-US" sz="2200" b="0" strike="noStrike" spc="-1">
              <a:solidFill>
                <a:srgbClr val="000000"/>
              </a:solidFill>
              <a:latin typeface="Arial"/>
            </a:endParaRPr>
          </a:p>
        </p:txBody>
      </p:sp>
      <p:sp>
        <p:nvSpPr>
          <p:cNvPr id="12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规章制度的执行</a:t>
            </a:r>
            <a:endParaRPr lang="en-US" sz="3600" b="0" strike="noStrike" spc="-1">
              <a:solidFill>
                <a:schemeClr val="dk1"/>
              </a:solidFill>
              <a:latin typeface="Arial"/>
            </a:endParaRPr>
          </a:p>
        </p:txBody>
      </p:sp>
      <p:sp>
        <p:nvSpPr>
          <p:cNvPr id="12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明确各级责任人的责任与义务</a:t>
            </a:r>
            <a:endParaRPr lang="en-US" sz="1500" b="0" strike="noStrike" spc="-1">
              <a:solidFill>
                <a:srgbClr val="000000"/>
              </a:solidFill>
              <a:latin typeface="Arial"/>
            </a:endParaRPr>
          </a:p>
        </p:txBody>
      </p:sp>
      <p:sp>
        <p:nvSpPr>
          <p:cNvPr id="12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建立责任制度</a:t>
            </a:r>
            <a:endParaRPr lang="en-US" sz="2200" b="0" strike="noStrike" spc="-1">
              <a:solidFill>
                <a:srgbClr val="000000"/>
              </a:solidFill>
              <a:latin typeface="Arial"/>
            </a:endParaRPr>
          </a:p>
        </p:txBody>
      </p:sp>
      <p:sp>
        <p:nvSpPr>
          <p:cNvPr id="12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落实各项规章制度的具体措施</a:t>
            </a:r>
            <a:endParaRPr lang="en-US" sz="1500" b="0" strike="noStrike" spc="-1">
              <a:solidFill>
                <a:srgbClr val="000000"/>
              </a:solidFill>
              <a:latin typeface="Arial"/>
            </a:endParaRPr>
          </a:p>
        </p:txBody>
      </p:sp>
      <p:sp>
        <p:nvSpPr>
          <p:cNvPr id="13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全面执行</a:t>
            </a:r>
            <a:endParaRPr lang="en-US" sz="2200" b="0" strike="noStrike" spc="-1">
              <a:solidFill>
                <a:srgbClr val="000000"/>
              </a:solidFill>
              <a:latin typeface="Arial"/>
            </a:endParaRPr>
          </a:p>
        </p:txBody>
      </p:sp>
      <p:sp>
        <p:nvSpPr>
          <p:cNvPr id="13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提高遵守规章制度的自觉性</a:t>
            </a:r>
            <a:endParaRPr lang="en-US" sz="1500" b="0" strike="noStrike" spc="-1">
              <a:solidFill>
                <a:srgbClr val="000000"/>
              </a:solidFill>
              <a:latin typeface="Arial"/>
            </a:endParaRPr>
          </a:p>
        </p:txBody>
      </p:sp>
      <p:sp>
        <p:nvSpPr>
          <p:cNvPr id="13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减少事故</a:t>
            </a:r>
            <a:endParaRPr lang="en-US" sz="2200" b="0" strike="noStrike" spc="-1">
              <a:solidFill>
                <a:srgbClr val="000000"/>
              </a:solidFill>
              <a:latin typeface="Arial"/>
            </a:endParaRPr>
          </a:p>
        </p:txBody>
      </p:sp>
      <p:sp>
        <p:nvSpPr>
          <p:cNvPr id="13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规章制度的监督</a:t>
            </a:r>
            <a:endParaRPr lang="en-US" sz="3500" b="0" strike="noStrike" spc="-1">
              <a:solidFill>
                <a:srgbClr val="000000"/>
              </a:solidFill>
              <a:latin typeface="Arial"/>
            </a:endParaRPr>
          </a:p>
        </p:txBody>
      </p:sp>
      <p:sp>
        <p:nvSpPr>
          <p:cNvPr id="13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监督部门应加强对规章制度执行情况的检查，及时发现问题，做出纠正和改进。只有通过严格的监督才能保证规章制度的有效执行，并最大限度地减少灾害事故的发生。</a:t>
            </a:r>
            <a:endParaRPr lang="en-US" sz="2500" b="0" strike="noStrike" spc="-1">
              <a:solidFill>
                <a:srgbClr val="000000"/>
              </a:solidFill>
              <a:latin typeface="Arial"/>
            </a:endParaRPr>
          </a:p>
        </p:txBody>
      </p:sp>
      <p:sp>
        <p:nvSpPr>
          <p:cNvPr id="13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灾害事故应急响应机制</a:t>
            </a:r>
            <a:endParaRPr lang="en-US" sz="3600" b="0" strike="noStrike" spc="-1">
              <a:solidFill>
                <a:schemeClr val="dk1"/>
              </a:solidFill>
              <a:latin typeface="Arial"/>
            </a:endParaRPr>
          </a:p>
        </p:txBody>
      </p:sp>
      <p:sp>
        <p:nvSpPr>
          <p:cNvPr id="14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应急响应预案制定</a:t>
            </a:r>
            <a:endParaRPr lang="en-US" sz="3500" b="0" strike="noStrike" spc="-1">
              <a:solidFill>
                <a:srgbClr val="000000"/>
              </a:solidFill>
              <a:latin typeface="Arial"/>
            </a:endParaRPr>
          </a:p>
        </p:txBody>
      </p:sp>
      <p:sp>
        <p:nvSpPr>
          <p:cNvPr id="14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应急响应预案是对各类灾害事故的应急处置措施及程序的总体规划和安排。在面对自然灾害等紧急情况时，应急响应预案是组织和协调各方行动的关键指南。</a:t>
            </a:r>
            <a:endParaRPr lang="en-US" sz="2500" b="0" strike="noStrike" spc="-1">
              <a:solidFill>
                <a:srgbClr val="000000"/>
              </a:solidFill>
              <a:latin typeface="Arial"/>
            </a:endParaRPr>
          </a:p>
        </p:txBody>
      </p:sp>
      <p:sp>
        <p:nvSpPr>
          <p:cNvPr id="14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应急响应组织机构</a:t>
            </a:r>
            <a:endParaRPr lang="en-US" sz="3600" b="0" strike="noStrike" spc="-1">
              <a:solidFill>
                <a:schemeClr val="dk1"/>
              </a:solidFill>
              <a:latin typeface="Arial"/>
            </a:endParaRPr>
          </a:p>
        </p:txBody>
      </p:sp>
      <p:sp>
        <p:nvSpPr>
          <p:cNvPr id="14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责任人员</a:t>
            </a:r>
            <a:endParaRPr lang="en-US" sz="1500" b="0" strike="noStrike" spc="-1">
              <a:solidFill>
                <a:srgbClr val="000000"/>
              </a:solidFill>
              <a:latin typeface="Arial"/>
            </a:endParaRPr>
          </a:p>
        </p:txBody>
      </p:sp>
      <p:sp>
        <p:nvSpPr>
          <p:cNvPr id="14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明确责任</a:t>
            </a:r>
            <a:endParaRPr lang="en-US" sz="2200" b="0" strike="noStrike" spc="-1">
              <a:solidFill>
                <a:srgbClr val="000000"/>
              </a:solidFill>
              <a:latin typeface="Arial"/>
            </a:endParaRPr>
          </a:p>
        </p:txBody>
      </p:sp>
      <p:sp>
        <p:nvSpPr>
          <p:cNvPr id="14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组织结构</a:t>
            </a:r>
            <a:endParaRPr lang="en-US" sz="1500" b="0" strike="noStrike" spc="-1">
              <a:solidFill>
                <a:srgbClr val="000000"/>
              </a:solidFill>
              <a:latin typeface="Arial"/>
            </a:endParaRPr>
          </a:p>
        </p:txBody>
      </p:sp>
      <p:sp>
        <p:nvSpPr>
          <p:cNvPr id="15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健全机构</a:t>
            </a:r>
            <a:endParaRPr lang="en-US" sz="2200" b="0" strike="noStrike" spc="-1">
              <a:solidFill>
                <a:srgbClr val="000000"/>
              </a:solidFill>
              <a:latin typeface="Arial"/>
            </a:endParaRPr>
          </a:p>
        </p:txBody>
      </p:sp>
      <p:sp>
        <p:nvSpPr>
          <p:cNvPr id="15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应对灾害</a:t>
            </a:r>
            <a:endParaRPr lang="en-US" sz="1500" b="0" strike="noStrike" spc="-1">
              <a:solidFill>
                <a:srgbClr val="000000"/>
              </a:solidFill>
              <a:latin typeface="Arial"/>
            </a:endParaRPr>
          </a:p>
        </p:txBody>
      </p:sp>
      <p:sp>
        <p:nvSpPr>
          <p:cNvPr id="15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迅速响应</a:t>
            </a:r>
            <a:endParaRPr lang="en-US" sz="2200" b="0" strike="noStrike" spc="-1">
              <a:solidFill>
                <a:srgbClr val="000000"/>
              </a:solidFill>
              <a:latin typeface="Arial"/>
            </a:endParaRPr>
          </a:p>
        </p:txBody>
      </p:sp>
      <p:sp>
        <p:nvSpPr>
          <p:cNvPr id="15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频率</a:t>
            </a:r>
            <a:endParaRPr lang="en-US" sz="2200" b="0" strike="noStrike" spc="-1">
              <a:solidFill>
                <a:srgbClr val="000000"/>
              </a:solidFill>
              <a:latin typeface="Arial"/>
            </a:endParaRPr>
          </a:p>
        </p:txBody>
      </p:sp>
      <p:sp>
        <p:nvSpPr>
          <p:cNvPr id="15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定期组织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常态演练</a:t>
            </a:r>
            <a:endParaRPr lang="en-US" sz="1500" b="0" strike="noStrike" spc="-1">
              <a:solidFill>
                <a:srgbClr val="000000"/>
              </a:solidFill>
              <a:latin typeface="Arial"/>
            </a:endParaRPr>
          </a:p>
        </p:txBody>
      </p:sp>
      <p:sp>
        <p:nvSpPr>
          <p:cNvPr id="15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效果</a:t>
            </a:r>
            <a:endParaRPr lang="en-US" sz="2200" b="0" strike="noStrike" spc="-1">
              <a:solidFill>
                <a:srgbClr val="000000"/>
              </a:solidFill>
              <a:latin typeface="Arial"/>
            </a:endParaRPr>
          </a:p>
        </p:txBody>
      </p:sp>
      <p:sp>
        <p:nvSpPr>
          <p:cNvPr id="16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提升应急响应水平</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保障工作顺利进行</a:t>
            </a:r>
            <a:endParaRPr lang="en-US" sz="1500" b="0" strike="noStrike" spc="-1">
              <a:solidFill>
                <a:srgbClr val="000000"/>
              </a:solidFill>
              <a:latin typeface="Arial"/>
            </a:endParaRPr>
          </a:p>
        </p:txBody>
      </p:sp>
      <p:sp>
        <p:nvSpPr>
          <p:cNvPr id="16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总结</a:t>
            </a:r>
            <a:endParaRPr lang="en-US" sz="2200" b="0" strike="noStrike" spc="-1">
              <a:solidFill>
                <a:srgbClr val="000000"/>
              </a:solidFill>
              <a:latin typeface="Arial"/>
            </a:endParaRPr>
          </a:p>
        </p:txBody>
      </p:sp>
      <p:sp>
        <p:nvSpPr>
          <p:cNvPr id="16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及时反馈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改进演练计划</a:t>
            </a:r>
            <a:endParaRPr lang="en-US" sz="1500" b="0" strike="noStrike" spc="-1">
              <a:solidFill>
                <a:srgbClr val="000000"/>
              </a:solidFill>
              <a:latin typeface="Arial"/>
            </a:endParaRPr>
          </a:p>
        </p:txBody>
      </p:sp>
      <p:sp>
        <p:nvSpPr>
          <p:cNvPr id="16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应急演练</a:t>
            </a:r>
            <a:endParaRPr lang="en-US" sz="3600" b="0" strike="noStrike" spc="-1">
              <a:solidFill>
                <a:schemeClr val="dk1"/>
              </a:solidFill>
              <a:latin typeface="Arial"/>
            </a:endParaRPr>
          </a:p>
        </p:txBody>
      </p:sp>
      <p:sp>
        <p:nvSpPr>
          <p:cNvPr id="16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目的</a:t>
            </a:r>
            <a:endParaRPr lang="en-US" sz="2200" b="0" strike="noStrike" spc="-1">
              <a:solidFill>
                <a:srgbClr val="000000"/>
              </a:solidFill>
              <a:latin typeface="Arial"/>
            </a:endParaRPr>
          </a:p>
        </p:txBody>
      </p:sp>
      <p:sp>
        <p:nvSpPr>
          <p:cNvPr id="16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提高应急处理能力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检验应急预案完整性</a:t>
            </a:r>
            <a:endParaRPr lang="en-US" sz="1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https://d.book118.com/335024203014011130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17</vt:i4>
      </vt:variant>
    </vt:vector>
  </HeadingPairs>
  <TitlesOfParts>
    <vt:vector baseType="lpstr" size="25">
      <vt:lpstr>Arial</vt:lpstr>
      <vt:lpstr>Calibri</vt:lpstr>
      <vt:lpstr>微软雅黑</vt:lpstr>
      <vt:lpstr>Times New Roman</vt:lpstr>
      <vt:lpstr>Wingdings</vt:lpstr>
      <vt:lpstr>Symbol</vt:lpstr>
      <vt:lpstr>DejaVu Sans</vt:lpstr>
      <vt:lpstr>Office Theme</vt:lpstr>
      <vt:lpstr>自然灾害行业安全生产规章制度培训</vt:lpstr>
      <vt:lpstr>目录</vt:lpstr>
      <vt:lpstr>第1章 灾害安全生产规章制度概述</vt:lpstr>
      <vt:lpstr> </vt:lpstr>
      <vt:lpstr>安全生产规章制度定义</vt:lpstr>
      <vt:lpstr>安全生产规章制度内容</vt:lpstr>
      <vt:lpstr> </vt:lpstr>
      <vt:lpstr>第二章 灾害规章制度的实施与管理</vt:lpstr>
      <vt:lpstr> </vt:lpstr>
      <vt:lpstr>规章制度的宣传</vt:lpstr>
      <vt:lpstr>规章制度的执行</vt:lpstr>
      <vt:lpstr> </vt:lpstr>
      <vt:lpstr>第三章 灾害事故应急响应机制</vt:lpstr>
      <vt:lpstr> </vt:lpstr>
      <vt:lpstr>应急响应组织机构</vt:lpstr>
      <vt:lpstr>应急演练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2024-09-29T14:53:52.374</cp:lastPrinted>
  <dcterms:created xsi:type="dcterms:W3CDTF">2024-09-29T06:53:52Z</dcterms:created>
  <dcterms:modified xsi:type="dcterms:W3CDTF">2024-09-29T06:53:54Z</dcterms:modified>
</cp:coreProperties>
</file>