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9525000" cy="53467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ACF33-220C-4CBF-8DA3-72ED6F7F1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0DCB0-081E-49E1-8D5C-2EDA9A642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CE084E-2A98-452E-815F-F5FBB6887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6DC90-3431-4587-A4CD-93E2B428C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F2843BF-2B8C-4A93-91DF-5F659EC7A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F58A2E-C05C-4DE6-B063-1E86E0514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4F39CF-1452-49A6-AD09-24AC1D81E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8BC44A-91C3-4335-B139-338317FBF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EDEF76-628B-41E8-A465-CED24541EC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A118F-2634-4540-A498-BEAAB97CA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3594A5-9128-487E-94DB-6026F6E7F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03113202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17867" y="1190099"/>
            <a:ext cx="6489266" cy="16344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推土机行业发展趋势报告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78321" y="3025687"/>
            <a:ext cx="1768358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375"/>
              </a:spcBef>
            </a:pPr>
            <a:endParaRPr lang="en-US" sz="157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354299" y="3397929"/>
            <a:ext cx="2816403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375"/>
              </a:spcBef>
            </a:pPr>
            <a:r>
              <a:rPr lang="en-US" sz="157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91219" y="0"/>
            <a:ext cx="2194638" cy="2672828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91219" y="1549433"/>
            <a:ext cx="2194638" cy="2194638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72232" y="2075422"/>
            <a:ext cx="1566012" cy="4804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0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8806" y="2202032"/>
            <a:ext cx="1380414" cy="143351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5611" y="1336414"/>
            <a:ext cx="4674587" cy="2815828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行业供应链分析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行业竞争格局及市场现状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行业发展趋势及前景预测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行业风险及挑战分析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行业案例分析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2498828" y="2263629"/>
            <a:ext cx="0" cy="102306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424607" y="2263629"/>
            <a:ext cx="0" cy="102306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477770" y="1939037"/>
            <a:ext cx="202786" cy="1100579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77770" y="1837644"/>
            <a:ext cx="202786" cy="202786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798610" y="3804262"/>
            <a:ext cx="1416414" cy="1416414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358185" y="0"/>
            <a:ext cx="522528" cy="149637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58185" y="1235111"/>
            <a:ext cx="522528" cy="52252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64600" y="4619275"/>
            <a:ext cx="415038" cy="41503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421544" y="-397096"/>
            <a:ext cx="1893471" cy="1893471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1105319"/>
            <a:ext cx="5262477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6741" y="1635662"/>
            <a:ext cx="5262477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推土机是一种广泛应用于建筑工程、交通运输和农业领域的机械设备，主要通过发动机产生的动力来驱动履带式装置，从而进行推土、搬运和挖掘等作业。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8745" y="3085265"/>
            <a:ext cx="5100318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8745" y="3629644"/>
            <a:ext cx="5320474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根据用途和功能的不同，推土机可分为不同类型，包括轻型、中型、重型和超重型等。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4864" y="6712"/>
            <a:ext cx="7815272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推土机简介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32056" r="32056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414" r="18414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714750" y="1800004"/>
            <a:ext cx="4875483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推土机的雏形起源于20世纪初，经历了多个发展阶段，逐渐形成了现在的推土机行业。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14750" y="2955785"/>
            <a:ext cx="4875483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3466266"/>
            <a:ext cx="4875483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随着全球经济的发展和基础设施建设的不断推进，推土机行业市场规模不断扩大。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行业发展历程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792" r="17792"/>
          <a:stretch>
            <a:fillRect/>
          </a:stretch>
        </p:blipFill>
        <p:spPr>
          <a:xfrm>
            <a:off x="733971" y="1105724"/>
            <a:ext cx="3783824" cy="378382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91990" y="1567100"/>
            <a:ext cx="3718928" cy="143053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推土机行业市场规模受到全球经济形势、基础设施建设投资、政策法规等多种因素的影响。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891990" y="1056815"/>
            <a:ext cx="3626635" cy="7809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891990" y="3515137"/>
            <a:ext cx="3718928" cy="143053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根据当前全球经济形势和基础设施建设需求，预计未来几年推土机行业市场规模将继续保持增长态势。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3023901"/>
            <a:ext cx="4003302" cy="7809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行业市场规模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行业供应链分析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供应商格局</a:t>
            </a:r>
          </a:p>
        </p:txBody>
      </p:sp>
      <p:sp>
        <p:nvSpPr>
          <p:cNvPr id="23" name="AutoShape 23"/>
          <p:cNvSpPr/>
          <p:nvPr/>
        </p:nvSpPr>
        <p:spPr>
          <a:xfrm>
            <a:off x="677012" y="976909"/>
            <a:ext cx="8170977" cy="19050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15683" y="1699833"/>
            <a:ext cx="7486645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国内推土机行业供应商数量众多，但多数为中小型企业，缺乏国际竞争力。其中，部分优秀企业通过技术创新和品牌建设逐渐崛起，开始与国际知名品牌展开竞争。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15683" y="1078568"/>
            <a:ext cx="7357045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国内供应商</a:t>
            </a:r>
          </a:p>
        </p:txBody>
      </p:sp>
      <p:sp>
        <p:nvSpPr>
          <p:cNvPr id="26" name="AutoShape 26"/>
          <p:cNvSpPr/>
          <p:nvPr/>
        </p:nvSpPr>
        <p:spPr>
          <a:xfrm>
            <a:off x="677012" y="3087895"/>
            <a:ext cx="8170977" cy="19050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06158" y="3804858"/>
            <a:ext cx="7486645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国际知名推土机品牌商在技术、品牌、服务等方面具有较大优势，但在国内市场的竞争压力下，也开始与国内企业展开合作，共同开拓市场。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06158" y="3202643"/>
            <a:ext cx="7562946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国际供应商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151296" y="3773010"/>
            <a:ext cx="720335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157326" y="1699833"/>
            <a:ext cx="7203357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507" y="1183579"/>
            <a:ext cx="728133" cy="7281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773507" y="3654030"/>
            <a:ext cx="1882662" cy="82272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推土机的主要原材料之一，国内供应商多从国外进口，受国际市场价格波动影响较大。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3507" y="3039320"/>
            <a:ext cx="1882662" cy="3312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钢材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855471" y="3521225"/>
            <a:ext cx="2091267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2788998" y="3212197"/>
            <a:ext cx="161925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81073" y="3138985"/>
            <a:ext cx="118533" cy="146424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49450" y="1136053"/>
            <a:ext cx="728133" cy="728133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3937452" y="1088428"/>
            <a:ext cx="1743365" cy="1743365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3649450" y="2991794"/>
            <a:ext cx="1882662" cy="3312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发动机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3731414" y="3473700"/>
            <a:ext cx="2091267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5664941" y="3164671"/>
            <a:ext cx="161925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5757016" y="3091459"/>
            <a:ext cx="118533" cy="146424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541418" y="1136053"/>
            <a:ext cx="728133" cy="72813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6829419" y="1088428"/>
            <a:ext cx="1743365" cy="1743365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6541418" y="2991794"/>
            <a:ext cx="1882662" cy="3312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液压件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6623382" y="3473700"/>
            <a:ext cx="2091267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8556909" y="3164671"/>
            <a:ext cx="161925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8648983" y="3091459"/>
            <a:ext cx="118533" cy="146424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542" b="1542"/>
          <a:stretch>
            <a:fillRect/>
          </a:stretch>
        </p:blipFill>
        <p:spPr>
          <a:xfrm>
            <a:off x="1061374" y="1136053"/>
            <a:ext cx="1743365" cy="1743365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3649450" y="3654030"/>
            <a:ext cx="1882662" cy="82272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推土机的心脏部件，国内技术相对落后，多数需要从国外进口。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541418" y="3654030"/>
            <a:ext cx="1882662" cy="82272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关键零部件之一，国内生产技术逐渐成熟，部分企业开始实现自主生产。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589043" y="1264095"/>
            <a:ext cx="451795" cy="34141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355440" y="265159"/>
            <a:ext cx="402793" cy="344077"/>
            <a:chOff x="355440" y="265159"/>
            <a:chExt cx="402793" cy="344077"/>
          </a:xfrm>
        </p:grpSpPr>
        <p:sp>
          <p:nvSpPr>
            <p:cNvPr id="25" name="AutoShape 25"/>
            <p:cNvSpPr/>
            <p:nvPr/>
          </p:nvSpPr>
          <p:spPr>
            <a:xfrm>
              <a:off x="355440" y="26746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49257" y="26515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38379" y="26650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24819" y="27350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06988" y="27027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355440" y="35947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49257" y="35717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38379" y="35851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24819" y="36551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06988" y="36229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355440" y="45148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49257" y="44918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38379" y="45052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24819" y="45752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06988" y="45430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355440" y="54349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49257" y="54119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38379" y="54253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24819" y="54954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06988" y="54631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952245" y="178162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原材料及零部件采购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668500" y="1264095"/>
            <a:ext cx="451795" cy="34141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35476" y="1264095"/>
            <a:ext cx="451795" cy="34141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92730" y="1111796"/>
            <a:ext cx="6276515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生产渠道</a:t>
            </a:r>
          </a:p>
        </p:txBody>
      </p:sp>
      <p:sp>
        <p:nvSpPr>
          <p:cNvPr id="3" name="AutoShape 3"/>
          <p:cNvSpPr/>
          <p:nvPr/>
        </p:nvSpPr>
        <p:spPr>
          <a:xfrm>
            <a:off x="97669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535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875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524714" y="471042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2792730" y="1494759"/>
            <a:ext cx="6075734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国内推土机生产企业主要通过自有工厂进行生产，部分企业采用外包方式进行生产。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35355" y="3102521"/>
            <a:ext cx="6276515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35355" y="3485484"/>
            <a:ext cx="6098715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国内市场以直销为主，同时部分企业开始尝试网络销售、代理销售等多元化销售模式；国际市场则以出口和海外代理销售为主。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生产及销售渠道</a:t>
            </a:r>
          </a:p>
        </p:txBody>
      </p:sp>
      <p:sp>
        <p:nvSpPr>
          <p:cNvPr id="31" name="AutoShape 31"/>
          <p:cNvSpPr/>
          <p:nvPr/>
        </p:nvSpPr>
        <p:spPr>
          <a:xfrm>
            <a:off x="2775200" y="258281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2733863" y="258281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267263" y="258281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>
            <a:off x="3323222" y="2640806"/>
            <a:ext cx="8011054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行业竞争格局及市场现状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792877" y="910427"/>
            <a:ext cx="3919068" cy="4479316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063" r="23063"/>
          <a:stretch>
            <a:fillRect/>
          </a:stretch>
        </p:blipFill>
        <p:spPr>
          <a:xfrm>
            <a:off x="126559" y="910427"/>
            <a:ext cx="3359487" cy="4479316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118922" y="910427"/>
            <a:ext cx="4912911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三一重工</a:t>
            </a:r>
          </a:p>
        </p:txBody>
      </p:sp>
      <p:sp>
        <p:nvSpPr>
          <p:cNvPr id="5" name="AutoShape 5"/>
          <p:cNvSpPr/>
          <p:nvPr/>
        </p:nvSpPr>
        <p:spPr>
          <a:xfrm>
            <a:off x="3053803" y="1062827"/>
            <a:ext cx="548022" cy="4297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399703" y="1062827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838918" y="1062827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2977060" y="963386"/>
            <a:ext cx="624764" cy="619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118922" y="1321964"/>
            <a:ext cx="4784560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作为国内领先的工程机械制造商，三一重工在推土机领域拥有较强的品牌影响力和市场占有率。公司凭借其高效的技术研发、严格的质量控制以及完善的售后服务，赢得了广泛的市场认可。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主要竞争者分析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3775497" y="2268856"/>
            <a:ext cx="4912911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中联重科</a:t>
            </a:r>
          </a:p>
        </p:txBody>
      </p:sp>
      <p:sp>
        <p:nvSpPr>
          <p:cNvPr id="32" name="AutoShape 32"/>
          <p:cNvSpPr/>
          <p:nvPr/>
        </p:nvSpPr>
        <p:spPr>
          <a:xfrm>
            <a:off x="2710377" y="2421256"/>
            <a:ext cx="548022" cy="4297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3056277" y="2421256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2495493" y="2421256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2538314" y="2321815"/>
            <a:ext cx="861389" cy="619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775497" y="2680393"/>
            <a:ext cx="4784560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中联重科在工程机械领域拥有较为全面的产品线，其推土机产品以高效、可靠、节能等优点著称。公司在国内外市场均占有一定份额，并不断提升其市场地位。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3462158" y="3627284"/>
            <a:ext cx="4912911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徐工集团</a:t>
            </a:r>
          </a:p>
        </p:txBody>
      </p:sp>
      <p:sp>
        <p:nvSpPr>
          <p:cNvPr id="38" name="AutoShape 38"/>
          <p:cNvSpPr/>
          <p:nvPr/>
        </p:nvSpPr>
        <p:spPr>
          <a:xfrm>
            <a:off x="2397038" y="3779684"/>
            <a:ext cx="548022" cy="42976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2742938" y="3779684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2182153" y="3779684"/>
            <a:ext cx="429769" cy="4297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2248828" y="3680244"/>
            <a:ext cx="871649" cy="6191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462158" y="4038822"/>
            <a:ext cx="4784560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作为国内工程机械行业的龙头企业，徐工集团在推土机领域也有较强的实力。公司推土机产品线较为丰富，覆盖了不同规格和用途的型号，市场竞争力较强。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32629" y="1368193"/>
            <a:ext cx="4095831" cy="3308171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96540" y="1368193"/>
            <a:ext cx="4095831" cy="3308171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539623" y="1898873"/>
            <a:ext cx="2445753" cy="2445753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88708" y="2047958"/>
            <a:ext cx="2147584" cy="2147584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811921" y="2312125"/>
            <a:ext cx="1760899" cy="1619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6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948840" y="2230618"/>
            <a:ext cx="2231294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847712" y="2290542"/>
            <a:ext cx="2549233" cy="2190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根据近几年的数据，三一重工在推土机市场的占有率约为30%，中联重科和徐工集团的市场占有率分别为20%和15%。其余市场份额由其他一些小型工程机械制造商分享。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991588" y="1613123"/>
            <a:ext cx="3685699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00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销售收入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6341922" y="2230618"/>
            <a:ext cx="2231294" cy="0"/>
          </a:xfrm>
          <a:prstGeom prst="line">
            <a:avLst/>
          </a:prstGeom>
          <a:ln w="9525">
            <a:solidFill>
              <a:srgbClr val="031A3E">
                <a:alpha val="100000"/>
              </a:srgbClr>
            </a:solidFill>
            <a:prstDash val="solid"/>
            <a:tailEnd type="oval"/>
          </a:ln>
        </p:spPr>
      </p:cxnSp>
      <p:sp>
        <p:nvSpPr>
          <p:cNvPr id="11" name="TextBox 11"/>
          <p:cNvSpPr txBox="1"/>
          <p:nvPr/>
        </p:nvSpPr>
        <p:spPr>
          <a:xfrm>
            <a:off x="6107564" y="2290542"/>
            <a:ext cx="2569723" cy="2190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受国内外市场需求及宏观经济环境的影响，近年来推土机行业的销售收入呈现波动增长态势。根据统计数据，2022年行业销售收入约为500亿元，预计未来几年将持续保持稳定增长。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47712" y="1613123"/>
            <a:ext cx="3242802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市场占有率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市场占有率及销售收入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https://d.book118.com/335031132020011110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2024-09-15T05:01:01.320</cp:lastPrinted>
  <dcterms:created xsi:type="dcterms:W3CDTF">2024-09-14T21:01:01Z</dcterms:created>
  <dcterms:modified xsi:type="dcterms:W3CDTF">2024-09-14T21:01:03Z</dcterms:modified>
</cp:coreProperties>
</file>