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8.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0.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D224C4-7E0F-45F4-BD48-CCA9625FF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2881BE-8AFD-4F34-BE6A-7297A35D8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A32146-65A0-4BBF-8F3D-C95B96681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D250A0-D45B-4D0E-9091-847ABDCFBF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EECE34-41A6-4FC6-874F-A3901A91F4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3C4C69-0EA1-498F-8B73-10E2199E07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97D2D4-485B-4F50-A924-BE628F3D3B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9019D1-2B85-4A04-9F60-521D6EA4B9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D618F-F896-40C1-96F0-FF0F52376C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F7C37E-43EA-483E-BA5D-09A38E337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1368DF-2B97-4FA4-93F4-9594B69D0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blipFill dpi="0" rotWithShape="1">
          <a:blip r:embed="rId1">
            <a:lum/>
          </a:blip>
          <a:stretch>
            <a:fillRect/>
          </a:stretch>
        </a:blipFill>
        <a:effectLst/>
      </p:bgPr>
    </p:bg>
    <p:spTree>
      <p:nvGrpSpPr>
        <p:cNvPr id="1" name=""/>
        <p:cNvGrpSpPr/>
        <p:nvPr/>
      </p:nvGrpSpPr>
      <p:grpSpPr>
        <a:xfrm>
          <a:off x="0" y="0"/>
          <a:ext cx="0" cy="0"/>
        </a:xfrm>
      </p:grpSpPr>
      <p:sp>
        <p:nvSpPr>
          <p:cNvPr id="12" name="标题 1"/>
          <p:cNvSpPr>
            <a:spLocks noGrp="1"/>
          </p:cNvSpPr>
          <p:nvPr>
            <p:ph type="title"/>
          </p:nvPr>
        </p:nvSpPr>
        <p:spPr>
          <a:xfrm>
            <a:off x="2617440" y="750302"/>
            <a:ext cx="6203032" cy="667018"/>
          </a:xfrm>
          <a:prstGeom prst="rect">
            <a:avLst/>
          </a:prstGeom>
        </p:spPr>
        <p:txBody>
          <a:bodyPr/>
          <a:lstStyle>
            <a:lvl1pPr>
              <a:defRPr sz="2400"/>
            </a:lvl1pPr>
          </a:lstStyle>
          <a:p>
            <a:r>
              <a:rPr lang="zh-CN" altLang="en-US" smtClean="0"/>
              <a:t>单击此处编辑母版标题样式</a:t>
            </a:r>
            <a:endParaRPr lang="zh-CN" altLang="en-US"/>
          </a:p>
        </p:txBody>
      </p:sp>
      <p:sp>
        <p:nvSpPr>
          <p:cNvPr id="13" name="内容占位符 2"/>
          <p:cNvSpPr>
            <a:spLocks noGrp="1"/>
          </p:cNvSpPr>
          <p:nvPr>
            <p:ph idx="1"/>
          </p:nvPr>
        </p:nvSpPr>
        <p:spPr>
          <a:xfrm>
            <a:off x="2771800" y="1600200"/>
            <a:ext cx="5832648" cy="4526280"/>
          </a:xfrm>
          <a:prstGeom prst="rect">
            <a:avLst/>
          </a:prstGeom>
        </p:spPr>
        <p:txBody>
          <a:bodyPr/>
          <a:lstStyle>
            <a:lvl1pPr marL="0" indent="0">
              <a:lnSpc>
                <a:spcPct val="150000"/>
              </a:lnSpc>
              <a:buFontTx/>
              <a:buNone/>
              <a:defRPr sz="1600">
                <a:latin typeface="微软雅黑" panose="020b0503020204020204" pitchFamily="34" charset="-122"/>
                <a:ea typeface="微软雅黑" pitchFamily="34" charset="-122"/>
              </a:defRPr>
            </a:lvl1pPr>
            <a:lvl2pPr marL="457200" indent="0">
              <a:buFontTx/>
              <a:buNone/>
              <a:defRPr sz="1600">
                <a:latin typeface="微软雅黑" panose="020b0503020204020204" pitchFamily="34" charset="-122"/>
                <a:ea typeface="微软雅黑" pitchFamily="34" charset="-122"/>
              </a:defRPr>
            </a:lvl2pPr>
            <a:lvl3pPr marL="914400" indent="0">
              <a:buFontTx/>
              <a:buNone/>
              <a:defRPr sz="1600">
                <a:latin typeface="微软雅黑" panose="020b0503020204020204" pitchFamily="34" charset="-122"/>
                <a:ea typeface="微软雅黑" pitchFamily="34" charset="-122"/>
              </a:defRPr>
            </a:lvl3pPr>
            <a:lvl4pPr marL="1371600" indent="0">
              <a:buFontTx/>
              <a:buNone/>
              <a:defRPr sz="1600">
                <a:latin typeface="微软雅黑" panose="020b0503020204020204" pitchFamily="34" charset="-122"/>
                <a:ea typeface="微软雅黑" pitchFamily="34" charset="-122"/>
              </a:defRPr>
            </a:lvl4pPr>
            <a:lvl5pPr marL="1828800" indent="0">
              <a:buFontTx/>
              <a:buNone/>
              <a:defRPr sz="1600">
                <a:latin typeface="微软雅黑" panose="020b0503020204020204" pitchFamily="34" charset="-122"/>
                <a:ea typeface="微软雅黑" pitchFamily="34" charset="-122"/>
              </a:defRPr>
            </a:lvl5pPr>
          </a:lstStyle>
          <a:p>
            <a:pPr lvl="0"/>
            <a:r>
              <a:rPr lang="zh-CN" altLang="en-US" smtClean="0"/>
              <a:t>单击此处编辑母版文本样式</a:t>
            </a:r>
          </a:p>
        </p:txBody>
      </p:sp>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t/>
            </a:fld>
            <a:r>
              <a:rPr lang="en-US" altLang="zh-CN" sz="1400" b="0" smtClean="0">
                <a:solidFill>
                  <a:srgbClr val="5F5F5F"/>
                </a:solidFill>
              </a:rPr>
              <a:t>-</a:t>
            </a:r>
            <a:endParaRPr lang="zh-CN" altLang="en-US" sz="1400" b="0" smtClean="0">
              <a:solidFill>
                <a:srgbClr val="5F5F5F"/>
              </a:solidFill>
            </a:endParaRP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anim calcmode="lin" valueType="num">
                                      <p:cBhvr>
                                        <p:cTn id="8" dur="500" fill="hold"/>
                                        <p:tgtEl>
                                          <p:spTgt spid="12"/>
                                        </p:tgtEl>
                                        <p:attrNameLst>
                                          <p:attrName>ppt_x</p:attrName>
                                        </p:attrNameLst>
                                      </p:cBhvr>
                                      <p:tavLst>
                                        <p:tav tm="0">
                                          <p:val>
                                            <p:strVal val="#ppt_x"/>
                                          </p:val>
                                        </p:tav>
                                        <p:tav tm="100000">
                                          <p:val>
                                            <p:strVal val="#ppt_x"/>
                                          </p:val>
                                        </p:tav>
                                      </p:tavLst>
                                    </p:anim>
                                    <p:anim calcmode="lin" valueType="num">
                                      <p:cBhvr>
                                        <p:cTn id="9" dur="500" fill="hold"/>
                                        <p:tgtEl>
                                          <p:spTgt spid="1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12" presetClass="entr" presetSubtype="4" dur="500" fill="hold" grpId="1" nodeType="afterEffect">
                                  <p:stCondLst>
                                    <p:cond delay="500"/>
                                  </p:stCondLst>
                                  <p:childTnLst>
                                    <p:set>
                                      <p:cBhvr>
                                        <p:cTn id="12" dur="1" fill="hold">
                                          <p:stCondLst>
                                            <p:cond delay="0"/>
                                          </p:stCondLst>
                                        </p:cTn>
                                        <p:tgtEl>
                                          <p:spTgt spid="13">
                                            <p:txEl>
                                              <p:pRg st="0" end="0"/>
                                            </p:txEl>
                                          </p:spTgt>
                                        </p:tgtEl>
                                        <p:attrNameLst>
                                          <p:attrName>style.visibility</p:attrName>
                                        </p:attrNameLst>
                                      </p:cBhvr>
                                      <p:to>
                                        <p:strVal val="visible"/>
                                      </p:to>
                                    </p:set>
                                    <p:anim calcmode="lin" valueType="num">
                                      <p:cBhvr additive="base">
                                        <p:cTn id="13" dur="500"/>
                                        <p:tgtEl>
                                          <p:spTgt spid="13">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build="p"/>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章节">
    <p:bg>
      <p:bgPr>
        <a:solidFill>
          <a:srgbClr val="EAEAEA"/>
        </a:solidFill>
        <a:effectLst/>
      </p:bgPr>
    </p:bg>
    <p:spTree>
      <p:nvGrpSpPr>
        <p:cNvPr id="1" name=""/>
        <p:cNvGrpSpPr/>
        <p:nvPr/>
      </p:nvGrpSpPr>
      <p:grpSpPr>
        <a:xfrm>
          <a:off x="0" y="0"/>
          <a:ext cx="0" cy="0"/>
        </a:xfrm>
      </p:grpSpPr>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t>1</a:t>
            </a:fld>
            <a:r>
              <a:rPr lang="en-US" altLang="zh-CN" sz="1400" b="0" smtClean="0">
                <a:solidFill>
                  <a:srgbClr val="5F5F5F"/>
                </a:solidFill>
              </a:rPr>
              <a:t>-</a:t>
            </a:r>
            <a:endParaRPr lang="zh-CN" altLang="en-US" sz="1400" b="0" smtClean="0">
              <a:solidFill>
                <a:srgbClr val="5F5F5F"/>
              </a:solidFill>
            </a:endParaRPr>
          </a:p>
        </p:txBody>
      </p:sp>
      <p:sp>
        <p:nvSpPr>
          <p:cNvPr id="2" name="矩形 1"/>
          <p:cNvSpPr/>
          <p:nvPr userDrawn="1"/>
        </p:nvSpPr>
        <p:spPr>
          <a:xfrm>
            <a:off x="0" y="2420888"/>
            <a:ext cx="9144000" cy="1512168"/>
          </a:xfrm>
          <a:prstGeom prst="rect">
            <a:avLst/>
          </a:prstGeom>
          <a:solidFill>
            <a:srgbClr val="C04B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标题 1"/>
          <p:cNvSpPr>
            <a:spLocks noGrp="1"/>
          </p:cNvSpPr>
          <p:nvPr>
            <p:ph type="title"/>
          </p:nvPr>
        </p:nvSpPr>
        <p:spPr>
          <a:xfrm>
            <a:off x="1470484" y="2924944"/>
            <a:ext cx="6203032" cy="576064"/>
          </a:xfrm>
          <a:prstGeom prst="rect">
            <a:avLst/>
          </a:prstGeom>
        </p:spPr>
        <p:txBody>
          <a:bodyPr/>
          <a:lstStyle>
            <a:lvl1pPr>
              <a:defRPr sz="2800">
                <a:solidFill>
                  <a:schemeClr val="bg1"/>
                </a:solidFill>
              </a:defRPr>
            </a:lvl1pPr>
          </a:lstStyle>
          <a:p>
            <a:r>
              <a:rPr lang="zh-CN" altLang="en-US" smtClean="0"/>
              <a:t>单击此处编辑母版标题样式</a:t>
            </a:r>
            <a:endParaRPr lang="zh-CN" altLang="en-US"/>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一">
    <p:spTree>
      <p:nvGrpSpPr>
        <p:cNvPr id="1" name=""/>
        <p:cNvGrpSpPr/>
        <p:nvPr/>
      </p:nvGrpSpPr>
      <p:grpSpPr>
        <a:xfrm>
          <a:off x="0" y="0"/>
          <a:ext cx="0" cy="0"/>
        </a:xfrm>
      </p:grpSpPr>
      <p:grpSp>
        <p:nvGrpSpPr>
          <p:cNvPr id="10" name="组合 9"/>
          <p:cNvGrpSpPr/>
          <p:nvPr userDrawn="1"/>
        </p:nvGrpSpPr>
        <p:grpSpPr>
          <a:xfrm>
            <a:off x="3923928" y="-27384"/>
            <a:ext cx="1999352" cy="880109"/>
            <a:chOff x="11613" y="1584001"/>
            <a:chExt cx="1677992" cy="733424"/>
          </a:xfrm>
        </p:grpSpPr>
        <p:pic>
          <p:nvPicPr>
            <p:cNvPr id="11" name="图片 10"/>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677992" cy="733424"/>
            </a:xfrm>
            <a:prstGeom prst="rect">
              <a:avLst/>
            </a:prstGeom>
          </p:spPr>
        </p:pic>
        <p:sp>
          <p:nvSpPr>
            <p:cNvPr id="12" name="TextBox 8">
              <a:hlinkClick action="ppaction://noaction"/>
            </p:cNvPr>
            <p:cNvSpPr txBox="1"/>
            <p:nvPr userDrawn="1"/>
          </p:nvSpPr>
          <p:spPr>
            <a:xfrm>
              <a:off x="192915" y="1807573"/>
              <a:ext cx="1274278" cy="2564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anose="02010609060101010101" pitchFamily="2" charset="-122"/>
                  <a:ea typeface="黑体" panose="02010609060101010101" pitchFamily="2" charset="-122"/>
                </a:rPr>
                <a:t>课前篇素养初探</a:t>
              </a:r>
              <a:endParaRPr lang="zh-CN" altLang="en-US" sz="1400">
                <a:solidFill>
                  <a:schemeClr val="bg1"/>
                </a:solidFill>
                <a:latin typeface="黑体" panose="02010609060101010101" pitchFamily="2" charset="-122"/>
                <a:ea typeface="黑体" panose="02010609060101010101" pitchFamily="2" charset="-122"/>
              </a:endParaRPr>
            </a:p>
          </p:txBody>
        </p:sp>
      </p:gr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二">
    <p:spTree>
      <p:nvGrpSpPr>
        <p:cNvPr id="1" name=""/>
        <p:cNvGrpSpPr/>
        <p:nvPr/>
      </p:nvGrpSpPr>
      <p:grpSpPr>
        <a:xfrm>
          <a:off x="0" y="0"/>
          <a:ext cx="0" cy="0"/>
        </a:xfrm>
      </p:grpSpPr>
      <p:grpSp>
        <p:nvGrpSpPr>
          <p:cNvPr id="2" name="组合 1"/>
          <p:cNvGrpSpPr/>
          <p:nvPr userDrawn="1"/>
        </p:nvGrpSpPr>
        <p:grpSpPr>
          <a:xfrm>
            <a:off x="5796136" y="-27384"/>
            <a:ext cx="1691784" cy="880109"/>
            <a:chOff x="11613" y="1584001"/>
            <a:chExt cx="1443037" cy="733424"/>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443037" cy="733424"/>
            </a:xfrm>
            <a:prstGeom prst="rect">
              <a:avLst/>
            </a:prstGeom>
          </p:spPr>
        </p:pic>
        <p:sp>
          <p:nvSpPr>
            <p:cNvPr id="9" name="TextBox 8">
              <a:hlinkClick action="ppaction://noaction"/>
            </p:cNvPr>
            <p:cNvSpPr txBox="1"/>
            <p:nvPr userDrawn="1"/>
          </p:nvSpPr>
          <p:spPr>
            <a:xfrm>
              <a:off x="73033" y="1807573"/>
              <a:ext cx="122948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anose="02010609060101010101" pitchFamily="2" charset="-122"/>
                  <a:ea typeface="黑体" panose="02010609060101010101" pitchFamily="2" charset="-122"/>
                </a:rPr>
                <a:t>课前篇素养初探</a:t>
              </a:r>
              <a:endParaRPr lang="zh-CN" altLang="en-US" sz="1400">
                <a:solidFill>
                  <a:schemeClr val="bg1"/>
                </a:solidFill>
                <a:latin typeface="黑体" panose="02010609060101010101" pitchFamily="2" charset="-122"/>
                <a:ea typeface="黑体" panose="02010609060101010101" pitchFamily="2" charset="-122"/>
              </a:endParaRPr>
            </a:p>
          </p:txBody>
        </p:sp>
      </p:gr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三">
    <p:spTree>
      <p:nvGrpSpPr>
        <p:cNvPr id="1" name=""/>
        <p:cNvGrpSpPr/>
        <p:nvPr/>
      </p:nvGrpSpPr>
      <p:grpSpPr>
        <a:xfrm>
          <a:off x="0" y="0"/>
          <a:ext cx="0" cy="0"/>
        </a:xfrm>
      </p:grpSpPr>
      <p:grpSp>
        <p:nvGrpSpPr>
          <p:cNvPr id="2" name="组合 1"/>
          <p:cNvGrpSpPr/>
          <p:nvPr userDrawn="1"/>
        </p:nvGrpSpPr>
        <p:grpSpPr>
          <a:xfrm>
            <a:off x="7370152" y="-27384"/>
            <a:ext cx="1613652" cy="880109"/>
            <a:chOff x="11613" y="2237065"/>
            <a:chExt cx="1443037" cy="733424"/>
          </a:xfrm>
        </p:grpSpPr>
        <p:pic>
          <p:nvPicPr>
            <p:cNvPr id="8"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2237065"/>
              <a:ext cx="1443037" cy="733424"/>
            </a:xfrm>
            <a:prstGeom prst="rect">
              <a:avLst/>
            </a:prstGeom>
          </p:spPr>
        </p:pic>
        <p:sp>
          <p:nvSpPr>
            <p:cNvPr id="10" name="TextBox 9">
              <a:hlinkClick action="ppaction://noaction"/>
            </p:cNvPr>
            <p:cNvSpPr txBox="1"/>
            <p:nvPr userDrawn="1"/>
          </p:nvSpPr>
          <p:spPr>
            <a:xfrm>
              <a:off x="60351" y="2460637"/>
              <a:ext cx="128901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anose="02010609060101010101" pitchFamily="2" charset="-122"/>
                  <a:ea typeface="黑体" panose="02010609060101010101" pitchFamily="2" charset="-122"/>
                </a:rPr>
                <a:t>课堂篇素养提升</a:t>
              </a:r>
              <a:endParaRPr lang="zh-CN" altLang="en-US" sz="1400">
                <a:solidFill>
                  <a:schemeClr val="bg1"/>
                </a:solidFill>
                <a:latin typeface="黑体" panose="02010609060101010101" pitchFamily="2" charset="-122"/>
                <a:ea typeface="黑体" panose="02010609060101010101" pitchFamily="2" charset="-122"/>
              </a:endParaRPr>
            </a:p>
          </p:txBody>
        </p:sp>
      </p:gr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四">
    <p:spTree>
      <p:nvGrpSpPr>
        <p:cNvPr id="1" name=""/>
        <p:cNvGrpSpPr/>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3" name="组合 2"/>
          <p:cNvGrpSpPr/>
          <p:nvPr/>
        </p:nvGrpSpPr>
        <p:grpSpPr>
          <a:xfrm>
            <a:off x="2" y="-15916"/>
            <a:ext cx="9143998" cy="793157"/>
            <a:chOff x="2" y="-13263"/>
            <a:chExt cx="9143998" cy="660964"/>
          </a:xfrm>
        </p:grpSpPr>
        <p:sp>
          <p:nvSpPr>
            <p:cNvPr id="8" name="矩形 7"/>
            <p:cNvSpPr/>
            <p:nvPr userDrawn="1"/>
          </p:nvSpPr>
          <p:spPr>
            <a:xfrm rot="16200000">
              <a:off x="4248151" y="-4248151"/>
              <a:ext cx="647699" cy="9143998"/>
            </a:xfrm>
            <a:prstGeom prst="rect">
              <a:avLst/>
            </a:prstGeom>
            <a:solidFill>
              <a:schemeClr val="bg1">
                <a:lumMod val="95000"/>
              </a:schemeClr>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20" name="直接连接符 19"/>
            <p:cNvCxnSpPr/>
            <p:nvPr userDrawn="1"/>
          </p:nvCxnSpPr>
          <p:spPr>
            <a:xfrm rot="16200000">
              <a:off x="5472136" y="323701"/>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userDrawn="1"/>
          </p:nvCxnSpPr>
          <p:spPr>
            <a:xfrm rot="16200000">
              <a:off x="7056312"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userDrawn="1"/>
          </p:nvCxnSpPr>
          <p:spPr>
            <a:xfrm rot="16200000">
              <a:off x="8568479"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userDrawn="1"/>
          </p:nvCxnSpPr>
          <p:spPr>
            <a:xfrm rot="16200000">
              <a:off x="3599928" y="310737"/>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7" name="矩形 26"/>
          <p:cNvSpPr/>
          <p:nvPr/>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t/>
            </a:fld>
            <a:r>
              <a:rPr lang="en-US" altLang="zh-CN" sz="1400" b="0" smtClean="0">
                <a:solidFill>
                  <a:srgbClr val="5F5F5F"/>
                </a:solidFill>
              </a:rPr>
              <a:t>-</a:t>
            </a:r>
            <a:endParaRPr lang="zh-CN" altLang="en-US" sz="1400" b="0" smtClean="0">
              <a:solidFill>
                <a:srgbClr val="5F5F5F"/>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txStyles>
    <p:titleStyle>
      <a:lvl1pPr algn="ctr" defTabSz="914400" rtl="0" eaLnBrk="1" latinLnBrk="0" hangingPunct="1">
        <a:spcBef>
          <a:spcPct val="0"/>
        </a:spcBef>
        <a:buNone/>
        <a:defRPr lang="zh-CN" altLang="zh-CN" sz="950" kern="1200" smtClean="0">
          <a:solidFill>
            <a:schemeClr val="tx1"/>
          </a:solidFill>
          <a:effectLst/>
          <a:latin typeface="黑体" panose="02010609060101010101" pitchFamily="2" charset="-122"/>
          <a:ea typeface="黑体" panose="02010609060101010101" pitchFamily="2" charset="-122"/>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package" Target="../embeddings/Document1.docx" TargetMode="Internal" /><Relationship Id="rId3" Type="http://schemas.openxmlformats.org/officeDocument/2006/relationships/image" Target="../media/image3.emf" /><Relationship Id="rId4"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4.xml" TargetMode="Internal" /><Relationship Id="rId4" Type="http://schemas.openxmlformats.org/officeDocument/2006/relationships/package" Target="../embeddings/Document2.docx" TargetMode="Internal" /><Relationship Id="rId5" Type="http://schemas.openxmlformats.org/officeDocument/2006/relationships/image" Target="../media/image4.emf" /><Relationship Id="rId6" Type="http://schemas.openxmlformats.org/officeDocument/2006/relationships/vmlDrawing" Target="../drawings/vmlDrawing2.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4.xml" TargetMode="In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4.xml" TargetMode="Internal" /><Relationship Id="rId4" Type="http://schemas.openxmlformats.org/officeDocument/2006/relationships/package" Target="../embeddings/Document3.docx" TargetMode="Internal" /><Relationship Id="rId5" Type="http://schemas.openxmlformats.org/officeDocument/2006/relationships/image" Target="../media/image5.emf" /><Relationship Id="rId6" Type="http://schemas.openxmlformats.org/officeDocument/2006/relationships/vmlDrawing" Target="../drawings/vmlDrawing3.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4.xml" TargetMode="Internal" /><Relationship Id="rId4" Type="http://schemas.openxmlformats.org/officeDocument/2006/relationships/package" Target="../embeddings/Document4.docx" TargetMode="Internal" /><Relationship Id="rId5" Type="http://schemas.openxmlformats.org/officeDocument/2006/relationships/image" Target="../media/image6.emf" /><Relationship Id="rId6" Type="http://schemas.openxmlformats.org/officeDocument/2006/relationships/vmlDrawing" Target="../drawings/vmlDrawing4.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4.xml" TargetMode="Internal" /><Relationship Id="rId4" Type="http://schemas.openxmlformats.org/officeDocument/2006/relationships/slide" Target="slide8.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 Id="rId3" Type="http://schemas.openxmlformats.org/officeDocument/2006/relationships/package" Target="../embeddings/Document5.docx" TargetMode="Internal" /><Relationship Id="rId4" Type="http://schemas.openxmlformats.org/officeDocument/2006/relationships/image" Target="../media/image7.emf" /><Relationship Id="rId5" Type="http://schemas.openxmlformats.org/officeDocument/2006/relationships/vmlDrawing" Target="../drawings/vmlDrawing5.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 Id="rId3" Type="http://schemas.openxmlformats.org/officeDocument/2006/relationships/package" Target="../embeddings/Document6.docx" TargetMode="Internal" /><Relationship Id="rId4" Type="http://schemas.openxmlformats.org/officeDocument/2006/relationships/image" Target="../media/image8.emf" /><Relationship Id="rId5" Type="http://schemas.openxmlformats.org/officeDocument/2006/relationships/vmlDrawing" Target="../drawings/vmlDrawing6.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 Id="rId3" Type="http://schemas.openxmlformats.org/officeDocument/2006/relationships/image" Target="../media/image9.jpeg" /><Relationship Id="rId4" Type="http://schemas.openxmlformats.org/officeDocument/2006/relationships/package" Target="../embeddings/Document7.docx" TargetMode="Internal" /><Relationship Id="rId5" Type="http://schemas.openxmlformats.org/officeDocument/2006/relationships/image" Target="../media/image10.emf" /><Relationship Id="rId6" Type="http://schemas.openxmlformats.org/officeDocument/2006/relationships/vmlDrawing" Target="../drawings/vmlDrawing7.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 Id="rId3" Type="http://schemas.openxmlformats.org/officeDocument/2006/relationships/slide" Target="slide15.xml" TargetMode="In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 Id="rId3" Type="http://schemas.openxmlformats.org/officeDocument/2006/relationships/slide" Target="slide15.xml" TargetMode="In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102043333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r>
              <a:rPr lang="zh-CN" altLang="en-US"/>
              <a:t>第</a:t>
            </a:r>
            <a:r>
              <a:rPr lang="en-US" altLang="zh-CN"/>
              <a:t>2</a:t>
            </a:r>
            <a:r>
              <a:rPr lang="zh-CN" altLang="en-US"/>
              <a:t>课时　热化学方程式　燃烧热</a:t>
            </a:r>
            <a:endParaRPr lang="zh-CN" altLang="zh-CN"/>
          </a:p>
        </p:txBody>
      </p:sp>
    </p:spTree>
  </p:cSld>
  <p:clrMapOvr>
    <a:masterClrMapping/>
  </p:clrMapOvr>
  <p:transition spd="slow">
    <p:strips dir="ld"/>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p:cNvGraphicFramePr>
            <a:graphicFrameLocks noChangeAspect="1"/>
          </p:cNvGraphicFramePr>
          <p:nvPr/>
        </p:nvGraphicFramePr>
        <p:xfrm>
          <a:off x="508000" y="2181024"/>
          <a:ext cx="8128000" cy="2749952"/>
        </p:xfrm>
        <a:graphic>
          <a:graphicData uri="http://schemas.openxmlformats.org/presentationml/2006/ole">
            <mc:AlternateContent>
              <mc:Choice xmlns:v="urn:schemas-microsoft-com:vml" Requires="v">
                <p:oleObj spid="_x0000_s1038" name="文档" r:id="rId2" progId="Word.Document.12">
                  <p:embed/>
                </p:oleObj>
              </mc:Choice>
              <mc:Fallback>
                <p:oleObj name="文档" r:id="rId2" progId="Word.Document.12">
                  <p:embed/>
                  <p:pic>
                    <p:nvPicPr>
                      <p:cNvPr id="0" name="OLE substitute image"/>
                      <p:cNvPicPr/>
                      <p:nvPr/>
                    </p:nvPicPr>
                    <p:blipFill>
                      <a:blip r:embed="rId3"/>
                      <a:stretch>
                        <a:fillRect/>
                      </a:stretch>
                    </p:blipFill>
                    <p:spPr>
                      <a:xfrm>
                        <a:off x="508000" y="2181024"/>
                        <a:ext cx="8128000" cy="2749952"/>
                      </a:xfrm>
                      <a:prstGeom prst="rect">
                        <a:avLst/>
                      </a:prstGeom>
                    </p:spPr>
                  </p:pic>
                </p:oleObj>
              </mc:Fallback>
            </mc:AlternateContent>
          </a:graphicData>
        </a:graphic>
      </p:graphicFrame>
    </p:spTree>
  </p:cSld>
  <p:clrMapOvr>
    <a:masterClrMapping/>
  </p:clrMapOvr>
  <p:transition spd="slow">
    <p:cover dir="lu"/>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知识铺垫</a:t>
            </a:r>
            <a:endParaRPr lang="zh-CN" altLang="en-US" sz="1400">
              <a:solidFill>
                <a:schemeClr val="bg1"/>
              </a:solidFill>
              <a:latin typeface="微软雅黑" panose="020b0503020204020204"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必备知识</a:t>
            </a:r>
            <a:endParaRPr lang="zh-CN" altLang="en-US" sz="1400">
              <a:solidFill>
                <a:srgbClr val="333333"/>
              </a:solidFill>
              <a:latin typeface="微软雅黑" panose="020b0503020204020204"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正误判断</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2716732"/>
            <a:ext cx="8128000" cy="171739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任何化学反应都既有</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变化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又有</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变化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所以化学变化既遵循</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守恒</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又遵循</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守恒。</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燃料完全燃烧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可燃物中的碳元素生成</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氢元素生成</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en-US" altLang="zh-CN" sz="2200" u="sng" smtClean="0">
                <a:solidFill>
                  <a:srgbClr val="FF0000"/>
                </a:solidFill>
                <a:uFill>
                  <a:solidFill>
                    <a:srgbClr val="000000"/>
                  </a:solidFill>
                </a:uFill>
                <a:latin typeface="Times New Roman" pitchFamily="18" charset="0"/>
                <a:cs typeface="Times New Roman" panose="02020603050405020304" pitchFamily="18" charset="0"/>
              </a:rPr>
              <a:t>         </a:t>
            </a:r>
            <a:r>
              <a:rPr lang="en-US" altLang="zh-CN" sz="2200" smtClean="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硫元素生成</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en-US" altLang="zh-CN" sz="2200" u="sng" smtClean="0">
                <a:solidFill>
                  <a:srgbClr val="FF0000"/>
                </a:solidFill>
                <a:uFill>
                  <a:solidFill>
                    <a:srgbClr val="000000"/>
                  </a:solidFill>
                </a:uFill>
                <a:latin typeface="Times New Roman" pitchFamily="18" charset="0"/>
                <a:cs typeface="Times New Roman" panose="02020603050405020304" pitchFamily="18" charset="0"/>
              </a:rPr>
              <a:t>   </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3" name="矩形 2"/>
          <p:cNvSpPr>
            <a:spLocks noChangeAspect="1"/>
          </p:cNvSpPr>
          <p:nvPr/>
        </p:nvSpPr>
        <p:spPr>
          <a:xfrm>
            <a:off x="3760704" y="2694834"/>
            <a:ext cx="819455"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2200" smtClean="0">
                <a:solidFill>
                  <a:srgbClr val="FF0000"/>
                </a:solidFill>
                <a:latin typeface="Times New Roman" pitchFamily="18" charset="0"/>
                <a:cs typeface="Times New Roman" panose="02020603050405020304" pitchFamily="18" charset="0"/>
              </a:rPr>
              <a:t>物质</a:t>
            </a:r>
            <a:r>
              <a:rPr lang="en-US" altLang="zh-CN" sz="2200" smtClean="0">
                <a:solidFill>
                  <a:srgbClr val="FF0000"/>
                </a:solidFill>
                <a:latin typeface="Times New Roman" pitchFamily="18" charset="0"/>
                <a:cs typeface="Times New Roman" panose="02020603050405020304" pitchFamily="18" charset="0"/>
              </a:rPr>
              <a:t> </a:t>
            </a:r>
            <a:endParaRPr lang="zh-CN" altLang="en-US" sz="2200"/>
          </a:p>
        </p:txBody>
      </p:sp>
      <p:sp>
        <p:nvSpPr>
          <p:cNvPr id="7" name="矩形 6"/>
          <p:cNvSpPr>
            <a:spLocks noChangeAspect="1"/>
          </p:cNvSpPr>
          <p:nvPr/>
        </p:nvSpPr>
        <p:spPr>
          <a:xfrm>
            <a:off x="6084168" y="2694834"/>
            <a:ext cx="748923" cy="46609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200">
                <a:solidFill>
                  <a:srgbClr val="FF0000"/>
                </a:solidFill>
                <a:latin typeface="Times New Roman" pitchFamily="18" charset="0"/>
                <a:cs typeface="Times New Roman" panose="02020603050405020304" pitchFamily="18" charset="0"/>
              </a:rPr>
              <a:t>能量</a:t>
            </a:r>
            <a:endParaRPr lang="zh-CN" altLang="en-US" sz="2200"/>
          </a:p>
        </p:txBody>
      </p:sp>
      <p:sp>
        <p:nvSpPr>
          <p:cNvPr id="8" name="矩形 7"/>
          <p:cNvSpPr>
            <a:spLocks noChangeAspect="1"/>
          </p:cNvSpPr>
          <p:nvPr/>
        </p:nvSpPr>
        <p:spPr>
          <a:xfrm>
            <a:off x="2757378" y="3089910"/>
            <a:ext cx="1031051" cy="46609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200">
                <a:solidFill>
                  <a:srgbClr val="FF0000"/>
                </a:solidFill>
                <a:latin typeface="Times New Roman" pitchFamily="18" charset="0"/>
                <a:cs typeface="Times New Roman" panose="02020603050405020304" pitchFamily="18" charset="0"/>
              </a:rPr>
              <a:t>质量　</a:t>
            </a:r>
            <a:endParaRPr lang="zh-CN" altLang="en-US" sz="2200"/>
          </a:p>
        </p:txBody>
      </p:sp>
      <p:sp>
        <p:nvSpPr>
          <p:cNvPr id="9" name="矩形 8"/>
          <p:cNvSpPr>
            <a:spLocks noChangeAspect="1"/>
          </p:cNvSpPr>
          <p:nvPr/>
        </p:nvSpPr>
        <p:spPr>
          <a:xfrm>
            <a:off x="5663345" y="3078961"/>
            <a:ext cx="748923" cy="46609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200">
                <a:solidFill>
                  <a:srgbClr val="FF0000"/>
                </a:solidFill>
                <a:latin typeface="Times New Roman" pitchFamily="18" charset="0"/>
                <a:cs typeface="Times New Roman" panose="02020603050405020304" pitchFamily="18" charset="0"/>
              </a:rPr>
              <a:t>能量</a:t>
            </a:r>
            <a:endParaRPr lang="zh-CN" altLang="en-US" sz="2200"/>
          </a:p>
        </p:txBody>
      </p:sp>
      <p:sp>
        <p:nvSpPr>
          <p:cNvPr id="11" name="矩形 10"/>
          <p:cNvSpPr>
            <a:spLocks noChangeAspect="1"/>
          </p:cNvSpPr>
          <p:nvPr/>
        </p:nvSpPr>
        <p:spPr>
          <a:xfrm>
            <a:off x="5670776" y="3471561"/>
            <a:ext cx="1071127"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FF0000"/>
                </a:solidFill>
                <a:latin typeface="Times New Roman" pitchFamily="18" charset="0"/>
              </a:rPr>
              <a:t>CO</a:t>
            </a:r>
            <a:r>
              <a:rPr lang="en-US" altLang="zh-CN" sz="2200" baseline="-25000">
                <a:solidFill>
                  <a:srgbClr val="FF0000"/>
                </a:solidFill>
                <a:latin typeface="Times New Roman" pitchFamily="18" charset="0"/>
              </a:rPr>
              <a:t>2</a:t>
            </a:r>
            <a:r>
              <a:rPr lang="en-US" altLang="zh-CN" sz="2200">
                <a:solidFill>
                  <a:srgbClr val="FF0000"/>
                </a:solidFill>
                <a:latin typeface="Times New Roman" pitchFamily="18" charset="0"/>
              </a:rPr>
              <a:t>(g</a:t>
            </a:r>
            <a:r>
              <a:rPr lang="en-US" altLang="zh-CN" sz="2200" smtClean="0">
                <a:solidFill>
                  <a:srgbClr val="FF0000"/>
                </a:solidFill>
                <a:latin typeface="Times New Roman" pitchFamily="18" charset="0"/>
              </a:rPr>
              <a:t>) </a:t>
            </a:r>
            <a:endParaRPr lang="zh-CN" altLang="en-US" sz="2200"/>
          </a:p>
        </p:txBody>
      </p:sp>
      <p:sp>
        <p:nvSpPr>
          <p:cNvPr id="12" name="矩形 11"/>
          <p:cNvSpPr>
            <a:spLocks noChangeAspect="1"/>
          </p:cNvSpPr>
          <p:nvPr/>
        </p:nvSpPr>
        <p:spPr>
          <a:xfrm>
            <a:off x="899592" y="3896670"/>
            <a:ext cx="1306768"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FF0000"/>
                </a:solidFill>
                <a:latin typeface="Times New Roman" pitchFamily="18" charset="0"/>
              </a:rPr>
              <a:t>H</a:t>
            </a:r>
            <a:r>
              <a:rPr lang="en-US" altLang="zh-CN" sz="2200" baseline="-25000">
                <a:solidFill>
                  <a:srgbClr val="FF0000"/>
                </a:solidFill>
                <a:latin typeface="Times New Roman" pitchFamily="18" charset="0"/>
              </a:rPr>
              <a:t>2</a:t>
            </a:r>
            <a:r>
              <a:rPr lang="en-US" altLang="zh-CN" sz="2200">
                <a:solidFill>
                  <a:srgbClr val="FF0000"/>
                </a:solidFill>
                <a:latin typeface="Times New Roman" pitchFamily="18" charset="0"/>
              </a:rPr>
              <a:t>O(l)</a:t>
            </a:r>
            <a:r>
              <a:rPr lang="zh-CN" altLang="zh-CN" sz="2200">
                <a:solidFill>
                  <a:srgbClr val="FF0000"/>
                </a:solidFill>
                <a:latin typeface="Times New Roman" pitchFamily="18" charset="0"/>
                <a:cs typeface="Times New Roman" panose="02020603050405020304" pitchFamily="18" charset="0"/>
              </a:rPr>
              <a:t>　</a:t>
            </a:r>
            <a:r>
              <a:rPr lang="en-US" altLang="zh-CN" sz="2200" smtClean="0">
                <a:solidFill>
                  <a:srgbClr val="FF0000"/>
                </a:solidFill>
                <a:latin typeface="Times New Roman" pitchFamily="18" charset="0"/>
                <a:cs typeface="Times New Roman" panose="02020603050405020304" pitchFamily="18" charset="0"/>
              </a:rPr>
              <a:t> </a:t>
            </a:r>
            <a:endParaRPr lang="zh-CN" altLang="en-US" sz="2200"/>
          </a:p>
        </p:txBody>
      </p:sp>
      <p:sp>
        <p:nvSpPr>
          <p:cNvPr id="13" name="矩形 12"/>
          <p:cNvSpPr>
            <a:spLocks noChangeAspect="1"/>
          </p:cNvSpPr>
          <p:nvPr/>
        </p:nvSpPr>
        <p:spPr>
          <a:xfrm>
            <a:off x="3515444" y="3874238"/>
            <a:ext cx="1309974"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en-US" altLang="zh-CN" sz="2200">
                <a:solidFill>
                  <a:srgbClr val="FF0000"/>
                </a:solidFill>
                <a:latin typeface="Times New Roman" pitchFamily="18" charset="0"/>
                <a:cs typeface="Times New Roman" panose="02020603050405020304" pitchFamily="18" charset="0"/>
              </a:rPr>
              <a:t>SO</a:t>
            </a:r>
            <a:r>
              <a:rPr lang="en-US" altLang="zh-CN" sz="2200" baseline="-25000">
                <a:solidFill>
                  <a:srgbClr val="FF0000"/>
                </a:solidFill>
                <a:latin typeface="Times New Roman" pitchFamily="18" charset="0"/>
                <a:cs typeface="Times New Roman" panose="02020603050405020304" pitchFamily="18" charset="0"/>
              </a:rPr>
              <a:t>2</a:t>
            </a:r>
            <a:r>
              <a:rPr lang="en-US" altLang="zh-CN" sz="2200">
                <a:solidFill>
                  <a:srgbClr val="FF0000"/>
                </a:solidFill>
                <a:latin typeface="Times New Roman" pitchFamily="18" charset="0"/>
                <a:cs typeface="Times New Roman" panose="02020603050405020304" pitchFamily="18" charset="0"/>
              </a:rPr>
              <a:t>(g</a:t>
            </a:r>
            <a:r>
              <a:rPr lang="en-US" altLang="zh-CN" sz="2200" smtClean="0">
                <a:solidFill>
                  <a:srgbClr val="FF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p:transition spd="slow">
    <p:strips dir="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2"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4" dur="500" fill="hold" grpId="3"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4" dur="500" fill="hold" grpId="4"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down)">
                                      <p:cBhvr>
                                        <p:cTn id="27" dur="500"/>
                                        <p:tgtEl>
                                          <p:spTgt spid="11"/>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ntr" presetSubtype="4" dur="500" fill="hold" grpId="5"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wipe(down)">
                                      <p:cBhvr>
                                        <p:cTn id="32" dur="500"/>
                                        <p:tgtEl>
                                          <p:spTgt spid="12"/>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22" presetClass="entr" presetSubtype="4" dur="500" fill="hold" grpId="6"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wipe(down)">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1"/>
      <p:bldP spid="8" grpId="2"/>
      <p:bldP spid="9" grpId="3"/>
      <p:bldP spid="11" grpId="4"/>
      <p:bldP spid="12" grpId="5"/>
      <p:bldP spid="13" grpId="6"/>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知识铺垫</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a:hlinkClick r:id="rId3" action="ppaction://hlinksldjump?num=4"/>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必备知识</a:t>
            </a:r>
            <a:endParaRPr lang="zh-CN" altLang="en-US" sz="1400">
              <a:solidFill>
                <a:schemeClr val="bg1"/>
              </a:solidFill>
              <a:latin typeface="微软雅黑" panose="020b0503020204020204" pitchFamily="34" charset="-122"/>
              <a:ea typeface="微软雅黑" pitchFamily="34" charset="-122"/>
            </a:endParaRPr>
          </a:p>
        </p:txBody>
      </p:sp>
      <p:sp>
        <p:nvSpPr>
          <p:cNvPr id="7" name="矩形 6"/>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正误判断</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340768"/>
            <a:ext cx="8128000" cy="127227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04800">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anose="02010609060101010101" pitchFamily="2" charset="-122"/>
                <a:cs typeface="Times New Roman" panose="02020603050405020304" pitchFamily="18" charset="0"/>
              </a:rPr>
              <a:t>一、热化学方程式</a:t>
            </a:r>
            <a:endParaRPr lang="zh-CN" altLang="zh-CN" sz="2200">
              <a:solidFill>
                <a:srgbClr val="000000"/>
              </a:solidFill>
              <a:latin typeface="NEU-BZ-S92"/>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定义</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表明反应所</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的化学方程式。</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251520" y="2621245"/>
          <a:ext cx="8128000" cy="499822"/>
        </p:xfrm>
        <a:graphic>
          <a:graphicData uri="http://schemas.openxmlformats.org/presentationml/2006/ole">
            <mc:AlternateContent>
              <mc:Choice xmlns:v="urn:schemas-microsoft-com:vml" Requires="v">
                <p:oleObj spid="_x0000_s1039" name="文档" r:id="rId4" progId="Word.Document.12">
                  <p:embed/>
                </p:oleObj>
              </mc:Choice>
              <mc:Fallback>
                <p:oleObj name="文档" r:id="rId4" progId="Word.Document.12">
                  <p:embed/>
                  <p:pic>
                    <p:nvPicPr>
                      <p:cNvPr id="0" name="OLE substitute image"/>
                      <p:cNvPicPr/>
                      <p:nvPr/>
                    </p:nvPicPr>
                    <p:blipFill>
                      <a:blip r:embed="rId5"/>
                      <a:stretch>
                        <a:fillRect/>
                      </a:stretch>
                    </p:blipFill>
                    <p:spPr>
                      <a:xfrm>
                        <a:off x="251520" y="2621245"/>
                        <a:ext cx="8128000" cy="499822"/>
                      </a:xfrm>
                      <a:prstGeom prst="rect">
                        <a:avLst/>
                      </a:prstGeom>
                    </p:spPr>
                  </p:pic>
                </p:oleObj>
              </mc:Fallback>
            </mc:AlternateContent>
          </a:graphicData>
        </a:graphic>
      </p:graphicFrame>
      <p:sp>
        <p:nvSpPr>
          <p:cNvPr id="6" name="矩形 5"/>
          <p:cNvSpPr>
            <a:spLocks noChangeAspect="1"/>
          </p:cNvSpPr>
          <p:nvPr/>
        </p:nvSpPr>
        <p:spPr>
          <a:xfrm>
            <a:off x="508000" y="3122997"/>
            <a:ext cx="8128000" cy="131112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en-US" altLang="zh-CN" sz="2200">
                <a:solidFill>
                  <a:srgbClr val="000000"/>
                </a:solidFill>
                <a:latin typeface="Times New Roman" pitchFamily="18" charset="0"/>
                <a:cs typeface="Times New Roman" panose="02020603050405020304" pitchFamily="18" charset="0"/>
              </a:rPr>
              <a:t>=-285.8 kJ·mol</a:t>
            </a:r>
            <a:r>
              <a:rPr lang="en-US" altLang="zh-CN" sz="2200" baseline="300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表示</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a:t>
            </a:r>
            <a:r>
              <a:rPr lang="en-US" altLang="zh-CN" sz="2200">
                <a:solidFill>
                  <a:srgbClr val="000000"/>
                </a:solidFill>
                <a:latin typeface="Times New Roman" pitchFamily="18" charset="0"/>
                <a:cs typeface="Times New Roman" panose="02020603050405020304" pitchFamily="18" charset="0"/>
              </a:rPr>
              <a:t>25 </a:t>
            </a:r>
            <a:r>
              <a:rPr lang="zh-CN" altLang="zh-CN" sz="2200">
                <a:solidFill>
                  <a:srgbClr val="000000"/>
                </a:solidFill>
                <a:latin typeface="NEU-BZ-S92"/>
                <a:cs typeface="宋体" panose="02010600030101010101" pitchFamily="2" charset="-122"/>
              </a:rPr>
              <a:t>℃</a:t>
            </a:r>
            <a:r>
              <a:rPr lang="zh-CN" altLang="zh-CN" sz="2200">
                <a:solidFill>
                  <a:srgbClr val="000000"/>
                </a:solidFill>
                <a:latin typeface="Times New Roman" pitchFamily="18" charset="0"/>
                <a:cs typeface="Times New Roman" panose="02020603050405020304" pitchFamily="18" charset="0"/>
              </a:rPr>
              <a:t>和</a:t>
            </a:r>
            <a:r>
              <a:rPr lang="en-US" altLang="zh-CN" sz="2200">
                <a:solidFill>
                  <a:srgbClr val="000000"/>
                </a:solidFill>
                <a:latin typeface="Times New Roman" pitchFamily="18" charset="0"/>
                <a:cs typeface="Times New Roman" panose="02020603050405020304" pitchFamily="18" charset="0"/>
              </a:rPr>
              <a:t>101 kPa</a:t>
            </a:r>
            <a:r>
              <a:rPr lang="zh-CN" altLang="zh-CN" sz="2200">
                <a:solidFill>
                  <a:srgbClr val="000000"/>
                </a:solidFill>
                <a:latin typeface="Times New Roman" pitchFamily="18" charset="0"/>
                <a:cs typeface="Times New Roman" panose="02020603050405020304" pitchFamily="18" charset="0"/>
              </a:rPr>
              <a:t>下</a:t>
            </a:r>
            <a:r>
              <a:rPr lang="en-US" altLang="zh-CN" sz="2200">
                <a:solidFill>
                  <a:srgbClr val="000000"/>
                </a:solidFill>
                <a:latin typeface="Times New Roman" pitchFamily="18" charset="0"/>
                <a:cs typeface="Times New Roman" panose="02020603050405020304" pitchFamily="18" charset="0"/>
              </a:rPr>
              <a:t>,1 mol </a:t>
            </a:r>
            <a:r>
              <a:rPr lang="zh-CN" altLang="zh-CN" sz="2200">
                <a:solidFill>
                  <a:srgbClr val="000000"/>
                </a:solidFill>
                <a:latin typeface="Times New Roman" pitchFamily="18" charset="0"/>
                <a:cs typeface="Times New Roman" panose="02020603050405020304" pitchFamily="18" charset="0"/>
              </a:rPr>
              <a:t>气态</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smtClean="0">
                <a:solidFill>
                  <a:srgbClr val="000000"/>
                </a:solidFill>
                <a:latin typeface="Times New Roman" pitchFamily="18" charset="0"/>
                <a:cs typeface="Times New Roman" panose="02020603050405020304" pitchFamily="18" charset="0"/>
              </a:rPr>
              <a:t>与</a:t>
            </a:r>
            <a:endParaRPr lang="en-US" altLang="zh-CN" sz="2200" smtClean="0">
              <a:solidFill>
                <a:srgbClr val="000000"/>
              </a:solidFill>
              <a:latin typeface="Times New Roman" pitchFamily="18" charset="0"/>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反应生成</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时</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285.8 kJ</a:t>
            </a:r>
            <a:r>
              <a:rPr lang="zh-CN" altLang="zh-CN" sz="2200">
                <a:solidFill>
                  <a:srgbClr val="000000"/>
                </a:solidFill>
                <a:latin typeface="Times New Roman" pitchFamily="18" charset="0"/>
                <a:cs typeface="Times New Roman" panose="02020603050405020304" pitchFamily="18" charset="0"/>
              </a:rPr>
              <a:t>的热量。</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8" name="矩形 7"/>
          <p:cNvSpPr>
            <a:spLocks noChangeAspect="1"/>
          </p:cNvSpPr>
          <p:nvPr/>
        </p:nvSpPr>
        <p:spPr>
          <a:xfrm>
            <a:off x="3419872" y="1727604"/>
            <a:ext cx="2781531"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Times New Roman" pitchFamily="18" charset="0"/>
                <a:cs typeface="Times New Roman" panose="02020603050405020304" pitchFamily="18" charset="0"/>
              </a:rPr>
              <a:t>释放或吸收的</a:t>
            </a:r>
            <a:r>
              <a:rPr lang="zh-CN" altLang="zh-CN" sz="2200" smtClean="0">
                <a:solidFill>
                  <a:srgbClr val="FF0000"/>
                </a:solidFill>
                <a:latin typeface="Times New Roman" pitchFamily="18" charset="0"/>
                <a:cs typeface="Times New Roman" panose="02020603050405020304" pitchFamily="18" charset="0"/>
              </a:rPr>
              <a:t>热量</a:t>
            </a:r>
            <a:r>
              <a:rPr lang="en-US" altLang="zh-CN" sz="2200" smtClean="0">
                <a:solidFill>
                  <a:srgbClr val="FF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10" name="矩形 9"/>
          <p:cNvSpPr>
            <a:spLocks noChangeAspect="1"/>
          </p:cNvSpPr>
          <p:nvPr/>
        </p:nvSpPr>
        <p:spPr>
          <a:xfrm>
            <a:off x="869682" y="3471851"/>
            <a:ext cx="2262158"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FF0000"/>
                </a:solidFill>
                <a:latin typeface="Times New Roman" pitchFamily="18" charset="0"/>
              </a:rPr>
              <a:t>0.5 mol</a:t>
            </a:r>
            <a:r>
              <a:rPr lang="zh-CN" altLang="zh-CN" sz="2200">
                <a:solidFill>
                  <a:srgbClr val="FF0000"/>
                </a:solidFill>
                <a:latin typeface="Times New Roman" pitchFamily="18" charset="0"/>
                <a:cs typeface="Times New Roman" panose="02020603050405020304" pitchFamily="18" charset="0"/>
              </a:rPr>
              <a:t>气态</a:t>
            </a:r>
            <a:r>
              <a:rPr lang="en-US" altLang="zh-CN" sz="2200">
                <a:solidFill>
                  <a:srgbClr val="FF0000"/>
                </a:solidFill>
                <a:latin typeface="Times New Roman" pitchFamily="18" charset="0"/>
              </a:rPr>
              <a:t>O</a:t>
            </a:r>
            <a:r>
              <a:rPr lang="en-US" altLang="zh-CN" sz="2200" baseline="-25000">
                <a:solidFill>
                  <a:srgbClr val="FF0000"/>
                </a:solidFill>
                <a:latin typeface="Times New Roman" pitchFamily="18" charset="0"/>
              </a:rPr>
              <a:t>2</a:t>
            </a:r>
            <a:r>
              <a:rPr lang="zh-CN" altLang="zh-CN" sz="2200">
                <a:solidFill>
                  <a:srgbClr val="FF0000"/>
                </a:solidFill>
                <a:latin typeface="Times New Roman" pitchFamily="18" charset="0"/>
                <a:cs typeface="Times New Roman" panose="02020603050405020304" pitchFamily="18" charset="0"/>
              </a:rPr>
              <a:t>　</a:t>
            </a:r>
            <a:r>
              <a:rPr lang="en-US" altLang="zh-CN" sz="2200" smtClean="0">
                <a:solidFill>
                  <a:srgbClr val="FF0000"/>
                </a:solidFill>
                <a:latin typeface="Times New Roman" pitchFamily="18" charset="0"/>
                <a:cs typeface="Times New Roman" panose="02020603050405020304" pitchFamily="18" charset="0"/>
              </a:rPr>
              <a:t> </a:t>
            </a:r>
            <a:endParaRPr lang="zh-CN" altLang="en-US" sz="2200"/>
          </a:p>
        </p:txBody>
      </p:sp>
      <p:sp>
        <p:nvSpPr>
          <p:cNvPr id="11" name="矩形 10"/>
          <p:cNvSpPr>
            <a:spLocks noChangeAspect="1"/>
          </p:cNvSpPr>
          <p:nvPr/>
        </p:nvSpPr>
        <p:spPr>
          <a:xfrm>
            <a:off x="4580159" y="3464089"/>
            <a:ext cx="2254143"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FF0000"/>
                </a:solidFill>
                <a:latin typeface="Times New Roman" pitchFamily="18" charset="0"/>
              </a:rPr>
              <a:t>1 mol</a:t>
            </a:r>
            <a:r>
              <a:rPr lang="zh-CN" altLang="zh-CN" sz="2200">
                <a:solidFill>
                  <a:srgbClr val="FF0000"/>
                </a:solidFill>
                <a:latin typeface="Times New Roman" pitchFamily="18" charset="0"/>
                <a:cs typeface="Times New Roman" panose="02020603050405020304" pitchFamily="18" charset="0"/>
              </a:rPr>
              <a:t>液态</a:t>
            </a:r>
            <a:r>
              <a:rPr lang="en-US" altLang="zh-CN" sz="2200">
                <a:solidFill>
                  <a:srgbClr val="FF0000"/>
                </a:solidFill>
                <a:latin typeface="Times New Roman" pitchFamily="18" charset="0"/>
              </a:rPr>
              <a:t>H</a:t>
            </a:r>
            <a:r>
              <a:rPr lang="en-US" altLang="zh-CN" sz="2200" baseline="-25000">
                <a:solidFill>
                  <a:srgbClr val="FF0000"/>
                </a:solidFill>
                <a:latin typeface="Times New Roman" pitchFamily="18" charset="0"/>
              </a:rPr>
              <a:t>2</a:t>
            </a:r>
            <a:r>
              <a:rPr lang="en-US" altLang="zh-CN" sz="2200">
                <a:solidFill>
                  <a:srgbClr val="FF0000"/>
                </a:solidFill>
                <a:latin typeface="Times New Roman" pitchFamily="18" charset="0"/>
              </a:rPr>
              <a:t>O</a:t>
            </a:r>
            <a:r>
              <a:rPr lang="zh-CN" altLang="zh-CN" sz="2200">
                <a:solidFill>
                  <a:srgbClr val="FF0000"/>
                </a:solidFill>
                <a:latin typeface="Times New Roman" pitchFamily="18" charset="0"/>
                <a:cs typeface="Times New Roman" panose="02020603050405020304" pitchFamily="18" charset="0"/>
              </a:rPr>
              <a:t>　</a:t>
            </a:r>
            <a:r>
              <a:rPr lang="en-US" altLang="zh-CN" sz="2200" smtClean="0">
                <a:solidFill>
                  <a:srgbClr val="FF0000"/>
                </a:solidFill>
                <a:latin typeface="Times New Roman" pitchFamily="18" charset="0"/>
                <a:cs typeface="Times New Roman" panose="02020603050405020304" pitchFamily="18" charset="0"/>
              </a:rPr>
              <a:t> </a:t>
            </a:r>
            <a:endParaRPr lang="zh-CN" altLang="en-US" sz="2200"/>
          </a:p>
        </p:txBody>
      </p:sp>
      <p:sp>
        <p:nvSpPr>
          <p:cNvPr id="12" name="矩形 11"/>
          <p:cNvSpPr>
            <a:spLocks noChangeAspect="1"/>
          </p:cNvSpPr>
          <p:nvPr/>
        </p:nvSpPr>
        <p:spPr>
          <a:xfrm>
            <a:off x="6948264" y="3507126"/>
            <a:ext cx="1088760" cy="45974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smtClean="0">
                <a:solidFill>
                  <a:srgbClr val="FF0000"/>
                </a:solidFill>
                <a:latin typeface="Times New Roman" pitchFamily="18" charset="0"/>
                <a:cs typeface="Times New Roman" panose="02020603050405020304" pitchFamily="18" charset="0"/>
              </a:rPr>
              <a:t>放出</a:t>
            </a:r>
            <a:r>
              <a:rPr lang="en-US" altLang="zh-CN" sz="2200" smtClean="0">
                <a:solidFill>
                  <a:srgbClr val="FF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cxnSp>
        <p:nvCxnSpPr>
          <p:cNvPr id="14" name="直接连接符 13"/>
          <p:cNvCxnSpPr/>
          <p:nvPr/>
        </p:nvCxnSpPr>
        <p:spPr>
          <a:xfrm>
            <a:off x="7092280" y="3921123"/>
            <a:ext cx="94474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down)">
                                      <p:cBhvr>
                                        <p:cTn id="12" dur="500"/>
                                        <p:tgtEl>
                                          <p:spTgt spid="10"/>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2"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4" dur="500" fill="hold" grpId="3"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1"/>
      <p:bldP spid="11" grpId="2"/>
      <p:bldP spid="12" grpId="3"/>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知识铺垫</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a:hlinkClick r:id="rId3" action="ppaction://hlinksldjump?num=4"/>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必备知识</a:t>
            </a:r>
            <a:endParaRPr lang="zh-CN" altLang="en-US" sz="1400">
              <a:solidFill>
                <a:schemeClr val="bg1"/>
              </a:solidFill>
              <a:latin typeface="微软雅黑" panose="020b0503020204020204" pitchFamily="34" charset="-122"/>
              <a:ea typeface="微软雅黑" pitchFamily="34" charset="-122"/>
            </a:endParaRPr>
          </a:p>
        </p:txBody>
      </p:sp>
      <p:sp>
        <p:nvSpPr>
          <p:cNvPr id="7" name="矩形 6"/>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正误判断</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2107334"/>
            <a:ext cx="8128000" cy="289733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anose="02010609060101010101" pitchFamily="2" charset="-122"/>
                <a:cs typeface="Times New Roman" panose="02020603050405020304" pitchFamily="18" charset="0"/>
              </a:rPr>
              <a:t>书写热化学方程式的注意事项</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需注明反应时的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。但中学时所用的</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cs typeface="Times New Roman" panose="02020603050405020304" pitchFamily="18" charset="0"/>
              </a:rPr>
              <a:t>的数据</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一般都是</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时的数据</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可不特别注明。</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需注明反应物和生成物的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。气态、液态、固态和水溶液需注明的符号分别为</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l</a:t>
            </a:r>
            <a:r>
              <a:rPr lang="zh-CN"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热化学方程式中各物质的化学计量数可以是</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也可以是</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a:spLocks noChangeAspect="1"/>
          </p:cNvSpPr>
          <p:nvPr/>
        </p:nvSpPr>
        <p:spPr>
          <a:xfrm>
            <a:off x="3549776" y="2492896"/>
            <a:ext cx="1864613" cy="44467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en-US" sz="2200">
                <a:solidFill>
                  <a:srgbClr val="FF0000"/>
                </a:solidFill>
                <a:latin typeface="Times New Roman" pitchFamily="18" charset="0"/>
                <a:cs typeface="Times New Roman" panose="02020603050405020304" pitchFamily="18" charset="0"/>
              </a:rPr>
              <a:t>温度和压强</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3" name="矩形 2"/>
          <p:cNvSpPr>
            <a:spLocks noChangeAspect="1"/>
          </p:cNvSpPr>
          <p:nvPr/>
        </p:nvSpPr>
        <p:spPr>
          <a:xfrm>
            <a:off x="3131840" y="2879402"/>
            <a:ext cx="2089033"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FF0000"/>
                </a:solidFill>
                <a:latin typeface="Times New Roman" pitchFamily="18" charset="0"/>
              </a:rPr>
              <a:t>25 </a:t>
            </a:r>
            <a:r>
              <a:rPr lang="zh-CN" altLang="zh-CN" sz="2200">
                <a:solidFill>
                  <a:srgbClr val="FF0000"/>
                </a:solidFill>
                <a:cs typeface="宋体" panose="02010600030101010101" pitchFamily="2" charset="-122"/>
              </a:rPr>
              <a:t>℃</a:t>
            </a:r>
            <a:r>
              <a:rPr lang="zh-CN" altLang="zh-CN" sz="2200">
                <a:solidFill>
                  <a:srgbClr val="FF0000"/>
                </a:solidFill>
                <a:latin typeface="Times New Roman" pitchFamily="18" charset="0"/>
                <a:cs typeface="Times New Roman" panose="02020603050405020304" pitchFamily="18" charset="0"/>
              </a:rPr>
              <a:t>和</a:t>
            </a:r>
            <a:r>
              <a:rPr lang="en-US" altLang="zh-CN" sz="2200">
                <a:solidFill>
                  <a:srgbClr val="FF0000"/>
                </a:solidFill>
                <a:latin typeface="Times New Roman" pitchFamily="18" charset="0"/>
              </a:rPr>
              <a:t>101 </a:t>
            </a:r>
            <a:r>
              <a:rPr lang="en-US" altLang="zh-CN" sz="2200" smtClean="0">
                <a:solidFill>
                  <a:srgbClr val="FF0000"/>
                </a:solidFill>
                <a:latin typeface="Times New Roman" pitchFamily="18" charset="0"/>
              </a:rPr>
              <a:t>kPa </a:t>
            </a:r>
            <a:endParaRPr lang="zh-CN" altLang="en-US" sz="2200"/>
          </a:p>
        </p:txBody>
      </p:sp>
      <p:sp>
        <p:nvSpPr>
          <p:cNvPr id="8" name="矩形 7"/>
          <p:cNvSpPr>
            <a:spLocks noChangeAspect="1"/>
          </p:cNvSpPr>
          <p:nvPr/>
        </p:nvSpPr>
        <p:spPr>
          <a:xfrm>
            <a:off x="4176356" y="3282689"/>
            <a:ext cx="1582484" cy="44467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en-US" sz="2200">
                <a:solidFill>
                  <a:srgbClr val="FF0000"/>
                </a:solidFill>
                <a:latin typeface="Times New Roman" pitchFamily="18" charset="0"/>
                <a:cs typeface="Times New Roman" panose="02020603050405020304" pitchFamily="18" charset="0"/>
              </a:rPr>
              <a:t>聚集状态</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9" name="矩形 8"/>
          <p:cNvSpPr>
            <a:spLocks noChangeAspect="1"/>
          </p:cNvSpPr>
          <p:nvPr/>
        </p:nvSpPr>
        <p:spPr>
          <a:xfrm>
            <a:off x="5580112" y="3674528"/>
            <a:ext cx="562975" cy="45974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en-US" altLang="zh-CN" sz="2200">
                <a:solidFill>
                  <a:srgbClr val="FF0000"/>
                </a:solidFill>
                <a:latin typeface="Times New Roman" pitchFamily="18" charset="0"/>
                <a:cs typeface="Times New Roman" panose="02020603050405020304" pitchFamily="18" charset="0"/>
              </a:rPr>
              <a:t>s</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10" name="矩形 9"/>
          <p:cNvSpPr>
            <a:spLocks noChangeAspect="1"/>
          </p:cNvSpPr>
          <p:nvPr/>
        </p:nvSpPr>
        <p:spPr>
          <a:xfrm>
            <a:off x="6634444" y="3674528"/>
            <a:ext cx="798617" cy="459741"/>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en-US" altLang="zh-CN" sz="2200">
                <a:solidFill>
                  <a:srgbClr val="FF0000"/>
                </a:solidFill>
                <a:latin typeface="Times New Roman" pitchFamily="18" charset="0"/>
                <a:cs typeface="Times New Roman" panose="02020603050405020304" pitchFamily="18" charset="0"/>
              </a:rPr>
              <a:t>Aq</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11" name="矩形 10"/>
          <p:cNvSpPr>
            <a:spLocks noChangeAspect="1"/>
          </p:cNvSpPr>
          <p:nvPr/>
        </p:nvSpPr>
        <p:spPr>
          <a:xfrm>
            <a:off x="6516216" y="4109726"/>
            <a:ext cx="1018227" cy="44467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en-US" sz="2200">
                <a:solidFill>
                  <a:srgbClr val="FF0000"/>
                </a:solidFill>
                <a:latin typeface="Times New Roman" pitchFamily="18" charset="0"/>
                <a:cs typeface="Times New Roman" panose="02020603050405020304" pitchFamily="18" charset="0"/>
              </a:rPr>
              <a:t>整数</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12" name="矩形 11"/>
          <p:cNvSpPr>
            <a:spLocks noChangeAspect="1"/>
          </p:cNvSpPr>
          <p:nvPr/>
        </p:nvSpPr>
        <p:spPr>
          <a:xfrm>
            <a:off x="763370" y="4509120"/>
            <a:ext cx="1018227" cy="44467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en-US" sz="2200">
                <a:solidFill>
                  <a:srgbClr val="FF0000"/>
                </a:solidFill>
                <a:latin typeface="Times New Roman" pitchFamily="18" charset="0"/>
                <a:cs typeface="Times New Roman" panose="02020603050405020304" pitchFamily="18" charset="0"/>
              </a:rPr>
              <a:t>分数</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2"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4" dur="500" fill="hold" grpId="3"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4" dur="500" fill="hold" grpId="4"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down)">
                                      <p:cBhvr>
                                        <p:cTn id="27" dur="500"/>
                                        <p:tgtEl>
                                          <p:spTgt spid="10"/>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ntr" presetSubtype="4" dur="500" fill="hold" grpId="5"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wipe(down)">
                                      <p:cBhvr>
                                        <p:cTn id="32" dur="500"/>
                                        <p:tgtEl>
                                          <p:spTgt spid="11"/>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22" presetClass="entr" presetSubtype="4" dur="500" fill="hold" grpId="6"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wipe(down)">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1"/>
      <p:bldP spid="8" grpId="2"/>
      <p:bldP spid="9" grpId="3"/>
      <p:bldP spid="10" grpId="4"/>
      <p:bldP spid="11" grpId="5"/>
      <p:bldP spid="12" grpId="6"/>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知识铺垫</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a:hlinkClick r:id="rId3" action="ppaction://hlinksldjump?num=4"/>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必备知识</a:t>
            </a:r>
            <a:endParaRPr lang="zh-CN" altLang="en-US" sz="1400">
              <a:solidFill>
                <a:schemeClr val="bg1"/>
              </a:solidFill>
              <a:latin typeface="微软雅黑" panose="020b0503020204020204" pitchFamily="34" charset="-122"/>
              <a:ea typeface="微软雅黑" pitchFamily="34" charset="-122"/>
            </a:endParaRPr>
          </a:p>
        </p:txBody>
      </p:sp>
      <p:sp>
        <p:nvSpPr>
          <p:cNvPr id="7" name="矩形 6"/>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正误判断</a:t>
            </a:r>
            <a:endParaRPr lang="zh-CN" altLang="en-US" sz="1400">
              <a:solidFill>
                <a:srgbClr val="333333"/>
              </a:solidFill>
              <a:latin typeface="微软雅黑" panose="020b0503020204020204" pitchFamily="34" charset="-122"/>
              <a:ea typeface="微软雅黑" pitchFamily="34" charset="-122"/>
            </a:endParaRPr>
          </a:p>
        </p:txBody>
      </p:sp>
      <p:graphicFrame>
        <p:nvGraphicFramePr>
          <p:cNvPr id="2" name="对象 1"/>
          <p:cNvGraphicFramePr>
            <a:graphicFrameLocks noChangeAspect="1"/>
          </p:cNvGraphicFramePr>
          <p:nvPr/>
        </p:nvGraphicFramePr>
        <p:xfrm>
          <a:off x="764480" y="1412776"/>
          <a:ext cx="8128000" cy="499822"/>
        </p:xfrm>
        <a:graphic>
          <a:graphicData uri="http://schemas.openxmlformats.org/presentationml/2006/ole">
            <mc:AlternateContent>
              <mc:Choice xmlns:v="urn:schemas-microsoft-com:vml" Requires="v">
                <p:oleObj spid="_x0000_s1040" name="文档" r:id="rId4" progId="Word.Document.12">
                  <p:embed/>
                </p:oleObj>
              </mc:Choice>
              <mc:Fallback>
                <p:oleObj name="文档" r:id="rId4" progId="Word.Document.12">
                  <p:embed/>
                  <p:pic>
                    <p:nvPicPr>
                      <p:cNvPr id="0" name="OLE substitute image"/>
                      <p:cNvPicPr/>
                      <p:nvPr/>
                    </p:nvPicPr>
                    <p:blipFill>
                      <a:blip r:embed="rId5"/>
                      <a:stretch>
                        <a:fillRect/>
                      </a:stretch>
                    </p:blipFill>
                    <p:spPr>
                      <a:xfrm>
                        <a:off x="764480" y="1412776"/>
                        <a:ext cx="8128000" cy="499822"/>
                      </a:xfrm>
                      <a:prstGeom prst="rect">
                        <a:avLst/>
                      </a:prstGeom>
                    </p:spPr>
                  </p:pic>
                </p:oleObj>
              </mc:Fallback>
            </mc:AlternateContent>
          </a:graphicData>
        </a:graphic>
      </p:graphicFrame>
      <p:sp>
        <p:nvSpPr>
          <p:cNvPr id="3" name="矩形 2"/>
          <p:cNvSpPr>
            <a:spLocks noChangeAspect="1"/>
          </p:cNvSpPr>
          <p:nvPr/>
        </p:nvSpPr>
        <p:spPr>
          <a:xfrm>
            <a:off x="508000" y="1912598"/>
            <a:ext cx="8128000" cy="127227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en-US" altLang="zh-CN" sz="2200">
                <a:solidFill>
                  <a:srgbClr val="000000"/>
                </a:solidFill>
                <a:latin typeface="Times New Roman" pitchFamily="18" charset="0"/>
                <a:cs typeface="Times New Roman" panose="02020603050405020304" pitchFamily="18" charset="0"/>
              </a:rPr>
              <a:t>=-285.8</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kJ</a:t>
            </a:r>
            <a:r>
              <a:rPr lang="en-US" altLang="zh-CN" sz="2200" i="1">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mol</a:t>
            </a:r>
            <a:r>
              <a:rPr lang="en-US" altLang="zh-CN" sz="2200" baseline="300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在</a:t>
            </a:r>
            <a:r>
              <a:rPr lang="en-US" altLang="zh-CN" sz="2200">
                <a:solidFill>
                  <a:srgbClr val="000000"/>
                </a:solidFill>
                <a:latin typeface="Times New Roman" pitchFamily="18" charset="0"/>
                <a:cs typeface="Times New Roman" panose="02020603050405020304" pitchFamily="18" charset="0"/>
              </a:rPr>
              <a:t>25</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zh-CN" altLang="zh-CN" sz="2200">
                <a:solidFill>
                  <a:srgbClr val="000000"/>
                </a:solidFill>
                <a:latin typeface="NEU-BZ-S92"/>
                <a:cs typeface="宋体" panose="02010600030101010101" pitchFamily="2" charset="-122"/>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和</a:t>
            </a:r>
            <a:r>
              <a:rPr lang="en-US" altLang="zh-CN" sz="2200">
                <a:solidFill>
                  <a:srgbClr val="000000"/>
                </a:solidFill>
                <a:latin typeface="Times New Roman" pitchFamily="18" charset="0"/>
                <a:cs typeface="Times New Roman" panose="02020603050405020304" pitchFamily="18" charset="0"/>
              </a:rPr>
              <a:t>101</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kPa</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下</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气态</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与</a:t>
            </a:r>
            <a:r>
              <a:rPr lang="en-US" altLang="zh-CN" sz="2200">
                <a:solidFill>
                  <a:srgbClr val="000000"/>
                </a:solidFill>
                <a:latin typeface="Times New Roman" pitchFamily="18" charset="0"/>
                <a:cs typeface="Times New Roman" panose="02020603050405020304" pitchFamily="18" charset="0"/>
              </a:rPr>
              <a:t>0.5</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气态</a:t>
            </a:r>
            <a:r>
              <a:rPr lang="en-US" altLang="zh-CN" sz="2200">
                <a:solidFill>
                  <a:srgbClr val="000000"/>
                </a:solidFill>
                <a:latin typeface="Times New Roman" pitchFamily="18" charset="0"/>
                <a:cs typeface="Times New Roman" panose="02020603050405020304" pitchFamily="18" charset="0"/>
              </a:rPr>
              <a:t>O</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反应生成</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气态</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O</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放出的热量比</a:t>
            </a:r>
            <a:r>
              <a:rPr lang="en-US" altLang="zh-CN" sz="2200">
                <a:solidFill>
                  <a:srgbClr val="000000"/>
                </a:solidFill>
                <a:latin typeface="Times New Roman" pitchFamily="18" charset="0"/>
                <a:cs typeface="Times New Roman" panose="02020603050405020304" pitchFamily="18" charset="0"/>
              </a:rPr>
              <a:t>285.8</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kJ</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多还是少</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原因是什么</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a:spLocks noChangeAspect="1"/>
          </p:cNvSpPr>
          <p:nvPr/>
        </p:nvSpPr>
        <p:spPr>
          <a:xfrm>
            <a:off x="508000" y="3326130"/>
            <a:ext cx="8128000" cy="45974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提示</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少于</a:t>
            </a:r>
            <a:r>
              <a:rPr lang="en-US" altLang="zh-CN" sz="2200">
                <a:solidFill>
                  <a:srgbClr val="000000"/>
                </a:solidFill>
                <a:latin typeface="Times New Roman" pitchFamily="18" charset="0"/>
                <a:cs typeface="Times New Roman" panose="02020603050405020304" pitchFamily="18" charset="0"/>
              </a:rPr>
              <a:t>285.8</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kJ,</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因同一物质由气态变为液态时要放出热量。</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知识铺垫</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a:hlinkClick r:id="rId3" action="ppaction://hlinksldjump?num=4"/>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必备知识</a:t>
            </a:r>
            <a:endParaRPr lang="zh-CN" altLang="en-US" sz="1400">
              <a:solidFill>
                <a:schemeClr val="bg1"/>
              </a:solidFill>
              <a:latin typeface="微软雅黑" panose="020b0503020204020204" pitchFamily="34" charset="-122"/>
              <a:ea typeface="微软雅黑" pitchFamily="34" charset="-122"/>
            </a:endParaRPr>
          </a:p>
        </p:txBody>
      </p:sp>
      <p:sp>
        <p:nvSpPr>
          <p:cNvPr id="7" name="矩形 6"/>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正误判断</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268760"/>
            <a:ext cx="8128000" cy="249106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04800">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anose="02010609060101010101" pitchFamily="2" charset="-122"/>
                <a:cs typeface="Times New Roman" panose="02020603050405020304" pitchFamily="18" charset="0"/>
              </a:rPr>
              <a:t>二、燃烧热</a:t>
            </a:r>
            <a:endParaRPr lang="zh-CN" altLang="zh-CN" sz="2200">
              <a:solidFill>
                <a:srgbClr val="000000"/>
              </a:solidFill>
              <a:latin typeface="NEU-BZ-S92"/>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定义</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a:t>
            </a:r>
            <a:r>
              <a:rPr lang="en-US" altLang="zh-CN" sz="2200">
                <a:solidFill>
                  <a:srgbClr val="000000"/>
                </a:solidFill>
                <a:latin typeface="Times New Roman" pitchFamily="18" charset="0"/>
                <a:cs typeface="Times New Roman" panose="02020603050405020304" pitchFamily="18" charset="0"/>
              </a:rPr>
              <a:t>101 kPa</a:t>
            </a:r>
            <a:r>
              <a:rPr lang="zh-CN" altLang="zh-CN" sz="2200">
                <a:solidFill>
                  <a:srgbClr val="000000"/>
                </a:solidFill>
                <a:latin typeface="Times New Roman" pitchFamily="18" charset="0"/>
                <a:cs typeface="Times New Roman" panose="02020603050405020304" pitchFamily="18" charset="0"/>
              </a:rPr>
              <a:t>时</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生成指定产物时所放出的热量。</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可燃物中的常见元素完全燃烧对应的生成物</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碳元素</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、氢元素</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、硫元素</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、氮元素</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755576" y="3759827"/>
          <a:ext cx="8128000" cy="499822"/>
        </p:xfrm>
        <a:graphic>
          <a:graphicData uri="http://schemas.openxmlformats.org/presentationml/2006/ole">
            <mc:AlternateContent>
              <mc:Choice xmlns:v="urn:schemas-microsoft-com:vml" Requires="v">
                <p:oleObj spid="_x0000_s1041" name="文档" r:id="rId4" progId="Word.Document.12">
                  <p:embed/>
                </p:oleObj>
              </mc:Choice>
              <mc:Fallback>
                <p:oleObj name="文档" r:id="rId4" progId="Word.Document.12">
                  <p:embed/>
                  <p:pic>
                    <p:nvPicPr>
                      <p:cNvPr id="0" name="OLE substitute image"/>
                      <p:cNvPicPr/>
                      <p:nvPr/>
                    </p:nvPicPr>
                    <p:blipFill>
                      <a:blip r:embed="rId5"/>
                      <a:stretch>
                        <a:fillRect/>
                      </a:stretch>
                    </p:blipFill>
                    <p:spPr>
                      <a:xfrm>
                        <a:off x="755576" y="3759827"/>
                        <a:ext cx="8128000" cy="499822"/>
                      </a:xfrm>
                      <a:prstGeom prst="rect">
                        <a:avLst/>
                      </a:prstGeom>
                    </p:spPr>
                  </p:pic>
                </p:oleObj>
              </mc:Fallback>
            </mc:AlternateContent>
          </a:graphicData>
        </a:graphic>
      </p:graphicFrame>
      <p:sp>
        <p:nvSpPr>
          <p:cNvPr id="6" name="矩形 5"/>
          <p:cNvSpPr>
            <a:spLocks noChangeAspect="1"/>
          </p:cNvSpPr>
          <p:nvPr/>
        </p:nvSpPr>
        <p:spPr>
          <a:xfrm>
            <a:off x="323528" y="4236443"/>
            <a:ext cx="8128000" cy="45974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kJ</a:t>
            </a:r>
            <a:r>
              <a:rPr lang="en-US" altLang="zh-CN" sz="2200" i="1">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mol</a:t>
            </a:r>
            <a:r>
              <a:rPr lang="en-US" altLang="zh-CN" sz="2200" baseline="300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则氢气的燃烧热为</a:t>
            </a:r>
            <a:r>
              <a:rPr lang="en-US" altLang="zh-CN" sz="2200">
                <a:solidFill>
                  <a:srgbClr val="000000"/>
                </a:solidFill>
                <a:latin typeface="Times New Roman" pitchFamily="18" charset="0"/>
                <a:cs typeface="Times New Roman" panose="02020603050405020304" pitchFamily="18" charset="0"/>
              </a:rPr>
              <a:t>241.8</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kJ</a:t>
            </a:r>
            <a:r>
              <a:rPr lang="en-US" altLang="zh-CN" sz="2200" i="1">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mol</a:t>
            </a:r>
            <a:r>
              <a:rPr lang="en-US" altLang="zh-CN" sz="2200" baseline="300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。这种说法是否正确</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8" name="矩形 7"/>
          <p:cNvSpPr>
            <a:spLocks noChangeAspect="1"/>
          </p:cNvSpPr>
          <p:nvPr/>
        </p:nvSpPr>
        <p:spPr>
          <a:xfrm>
            <a:off x="3244465" y="1690978"/>
            <a:ext cx="3150221"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en-US" altLang="zh-CN" sz="2200">
                <a:solidFill>
                  <a:srgbClr val="FF0000"/>
                </a:solidFill>
                <a:latin typeface="Times New Roman" pitchFamily="18" charset="0"/>
                <a:cs typeface="Times New Roman" panose="02020603050405020304" pitchFamily="18" charset="0"/>
              </a:rPr>
              <a:t>1 mol</a:t>
            </a:r>
            <a:r>
              <a:rPr lang="zh-CN" altLang="zh-CN" sz="2200">
                <a:solidFill>
                  <a:srgbClr val="FF0000"/>
                </a:solidFill>
                <a:latin typeface="Times New Roman" pitchFamily="18" charset="0"/>
                <a:cs typeface="Times New Roman" panose="02020603050405020304" pitchFamily="18" charset="0"/>
              </a:rPr>
              <a:t>纯物质完全</a:t>
            </a:r>
            <a:r>
              <a:rPr lang="zh-CN" altLang="zh-CN" sz="2200" smtClean="0">
                <a:solidFill>
                  <a:srgbClr val="FF0000"/>
                </a:solidFill>
                <a:latin typeface="Times New Roman" pitchFamily="18" charset="0"/>
                <a:cs typeface="Times New Roman" panose="02020603050405020304" pitchFamily="18" charset="0"/>
              </a:rPr>
              <a:t>燃烧</a:t>
            </a:r>
            <a:r>
              <a:rPr lang="en-US" altLang="zh-CN" sz="2200" smtClean="0">
                <a:solidFill>
                  <a:srgbClr val="FF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9" name="矩形 8"/>
          <p:cNvSpPr>
            <a:spLocks noChangeAspect="1"/>
          </p:cNvSpPr>
          <p:nvPr/>
        </p:nvSpPr>
        <p:spPr>
          <a:xfrm>
            <a:off x="2339752" y="2824694"/>
            <a:ext cx="1071127"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FF0000"/>
                </a:solidFill>
                <a:latin typeface="Times New Roman" pitchFamily="18" charset="0"/>
              </a:rPr>
              <a:t>CO</a:t>
            </a:r>
            <a:r>
              <a:rPr lang="en-US" altLang="zh-CN" sz="2200" baseline="-25000">
                <a:solidFill>
                  <a:srgbClr val="FF0000"/>
                </a:solidFill>
                <a:latin typeface="Times New Roman" pitchFamily="18" charset="0"/>
              </a:rPr>
              <a:t>2</a:t>
            </a:r>
            <a:r>
              <a:rPr lang="en-US" altLang="zh-CN" sz="2200">
                <a:solidFill>
                  <a:srgbClr val="FF0000"/>
                </a:solidFill>
                <a:latin typeface="Times New Roman" pitchFamily="18" charset="0"/>
              </a:rPr>
              <a:t>(g</a:t>
            </a:r>
            <a:r>
              <a:rPr lang="en-US" altLang="zh-CN" sz="2200" smtClean="0">
                <a:solidFill>
                  <a:srgbClr val="FF0000"/>
                </a:solidFill>
                <a:latin typeface="Times New Roman" pitchFamily="18" charset="0"/>
              </a:rPr>
              <a:t>) </a:t>
            </a:r>
            <a:endParaRPr lang="zh-CN" altLang="en-US" sz="2200"/>
          </a:p>
        </p:txBody>
      </p:sp>
      <p:sp>
        <p:nvSpPr>
          <p:cNvPr id="10" name="矩形 9"/>
          <p:cNvSpPr>
            <a:spLocks noChangeAspect="1"/>
          </p:cNvSpPr>
          <p:nvPr/>
        </p:nvSpPr>
        <p:spPr>
          <a:xfrm>
            <a:off x="5741302" y="2834778"/>
            <a:ext cx="1306768"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FF0000"/>
                </a:solidFill>
                <a:latin typeface="Times New Roman" pitchFamily="18" charset="0"/>
              </a:rPr>
              <a:t>H</a:t>
            </a:r>
            <a:r>
              <a:rPr lang="en-US" altLang="zh-CN" sz="2200" baseline="-25000">
                <a:solidFill>
                  <a:srgbClr val="FF0000"/>
                </a:solidFill>
                <a:latin typeface="Times New Roman" pitchFamily="18" charset="0"/>
              </a:rPr>
              <a:t>2</a:t>
            </a:r>
            <a:r>
              <a:rPr lang="en-US" altLang="zh-CN" sz="2200">
                <a:solidFill>
                  <a:srgbClr val="FF0000"/>
                </a:solidFill>
                <a:latin typeface="Times New Roman" pitchFamily="18" charset="0"/>
              </a:rPr>
              <a:t>O(l)</a:t>
            </a:r>
            <a:r>
              <a:rPr lang="zh-CN" altLang="zh-CN" sz="2200">
                <a:solidFill>
                  <a:srgbClr val="FF0000"/>
                </a:solidFill>
                <a:latin typeface="Times New Roman" pitchFamily="18" charset="0"/>
                <a:cs typeface="Times New Roman" panose="02020603050405020304" pitchFamily="18" charset="0"/>
              </a:rPr>
              <a:t>　</a:t>
            </a:r>
            <a:r>
              <a:rPr lang="en-US" altLang="zh-CN" sz="2200" smtClean="0">
                <a:solidFill>
                  <a:srgbClr val="FF0000"/>
                </a:solidFill>
                <a:latin typeface="Times New Roman" pitchFamily="18" charset="0"/>
                <a:cs typeface="Times New Roman" panose="02020603050405020304" pitchFamily="18" charset="0"/>
              </a:rPr>
              <a:t> </a:t>
            </a:r>
            <a:endParaRPr lang="zh-CN" altLang="en-US" sz="2200"/>
          </a:p>
        </p:txBody>
      </p:sp>
      <p:sp>
        <p:nvSpPr>
          <p:cNvPr id="11" name="矩形 10"/>
          <p:cNvSpPr>
            <a:spLocks noChangeAspect="1"/>
          </p:cNvSpPr>
          <p:nvPr/>
        </p:nvSpPr>
        <p:spPr>
          <a:xfrm>
            <a:off x="1331640" y="3249931"/>
            <a:ext cx="1322798"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FF0000"/>
                </a:solidFill>
                <a:latin typeface="Times New Roman" pitchFamily="18" charset="0"/>
              </a:rPr>
              <a:t>SO</a:t>
            </a:r>
            <a:r>
              <a:rPr lang="en-US" altLang="zh-CN" sz="2200" baseline="-25000">
                <a:solidFill>
                  <a:srgbClr val="FF0000"/>
                </a:solidFill>
                <a:latin typeface="Times New Roman" pitchFamily="18" charset="0"/>
              </a:rPr>
              <a:t>2</a:t>
            </a:r>
            <a:r>
              <a:rPr lang="en-US" altLang="zh-CN" sz="2200">
                <a:solidFill>
                  <a:srgbClr val="FF0000"/>
                </a:solidFill>
                <a:latin typeface="Times New Roman" pitchFamily="18" charset="0"/>
              </a:rPr>
              <a:t>(g)</a:t>
            </a:r>
            <a:r>
              <a:rPr lang="zh-CN" altLang="zh-CN" sz="2200">
                <a:solidFill>
                  <a:srgbClr val="FF0000"/>
                </a:solidFill>
                <a:latin typeface="Times New Roman" pitchFamily="18" charset="0"/>
                <a:cs typeface="Times New Roman" panose="02020603050405020304" pitchFamily="18" charset="0"/>
              </a:rPr>
              <a:t>　</a:t>
            </a:r>
            <a:r>
              <a:rPr lang="en-US" altLang="zh-CN" sz="2200" smtClean="0">
                <a:solidFill>
                  <a:srgbClr val="FF0000"/>
                </a:solidFill>
                <a:latin typeface="Times New Roman" pitchFamily="18" charset="0"/>
                <a:cs typeface="Times New Roman" panose="02020603050405020304" pitchFamily="18" charset="0"/>
              </a:rPr>
              <a:t> </a:t>
            </a:r>
            <a:endParaRPr lang="zh-CN" altLang="en-US" sz="2200"/>
          </a:p>
        </p:txBody>
      </p:sp>
      <p:sp>
        <p:nvSpPr>
          <p:cNvPr id="12" name="矩形 11"/>
          <p:cNvSpPr>
            <a:spLocks noChangeAspect="1"/>
          </p:cNvSpPr>
          <p:nvPr/>
        </p:nvSpPr>
        <p:spPr>
          <a:xfrm>
            <a:off x="4761643" y="3230198"/>
            <a:ext cx="883575"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200">
                <a:solidFill>
                  <a:srgbClr val="FF0000"/>
                </a:solidFill>
                <a:latin typeface="Times New Roman" pitchFamily="18" charset="0"/>
              </a:rPr>
              <a:t>N</a:t>
            </a:r>
            <a:r>
              <a:rPr lang="en-US" altLang="zh-CN" sz="2200" baseline="-25000">
                <a:solidFill>
                  <a:srgbClr val="FF0000"/>
                </a:solidFill>
                <a:latin typeface="Times New Roman" pitchFamily="18" charset="0"/>
              </a:rPr>
              <a:t>2</a:t>
            </a:r>
            <a:r>
              <a:rPr lang="en-US" altLang="zh-CN" sz="2200">
                <a:solidFill>
                  <a:srgbClr val="FF0000"/>
                </a:solidFill>
                <a:latin typeface="Times New Roman" pitchFamily="18" charset="0"/>
              </a:rPr>
              <a:t>(g</a:t>
            </a:r>
            <a:r>
              <a:rPr lang="en-US" altLang="zh-CN" sz="2200" smtClean="0">
                <a:solidFill>
                  <a:srgbClr val="FF0000"/>
                </a:solidFill>
                <a:latin typeface="Times New Roman" pitchFamily="18" charset="0"/>
              </a:rPr>
              <a:t>) </a:t>
            </a:r>
            <a:endParaRPr lang="zh-CN" altLang="en-US" sz="2200"/>
          </a:p>
        </p:txBody>
      </p:sp>
      <p:sp>
        <p:nvSpPr>
          <p:cNvPr id="13" name="矩形 12"/>
          <p:cNvSpPr>
            <a:spLocks noChangeAspect="1"/>
          </p:cNvSpPr>
          <p:nvPr/>
        </p:nvSpPr>
        <p:spPr>
          <a:xfrm>
            <a:off x="508000" y="4734441"/>
            <a:ext cx="8128000" cy="49859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提示</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不正确。因该热化学方程式中</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O</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的状态为气体</a:t>
            </a:r>
            <a:r>
              <a:rPr lang="zh-CN"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a:t>
            </a:r>
            <a:r>
              <a:rPr lang="en-US"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2"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4" dur="500" fill="hold" grpId="3"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4" dur="500" fill="hold" grpId="4"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down)">
                                      <p:cBhvr>
                                        <p:cTn id="27" dur="500"/>
                                        <p:tgtEl>
                                          <p:spTgt spid="12"/>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ntr" presetSubtype="4" dur="500" fill="hold" grpId="5"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wipe(down)">
                                      <p:cBhvr>
                                        <p:cTn id="3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1"/>
      <p:bldP spid="10" grpId="2"/>
      <p:bldP spid="11" grpId="3"/>
      <p:bldP spid="12" grpId="4"/>
      <p:bldP spid="13" grpId="5"/>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知识铺垫</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a:hlinkClick r:id="rId3" action="ppaction://hlinksldjump?num=4"/>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必备知识</a:t>
            </a:r>
            <a:endParaRPr lang="zh-CN" altLang="en-US" sz="1400">
              <a:solidFill>
                <a:srgbClr val="333333"/>
              </a:solidFill>
              <a:latin typeface="微软雅黑" panose="020b0503020204020204" pitchFamily="34" charset="-122"/>
              <a:ea typeface="微软雅黑" pitchFamily="34" charset="-122"/>
            </a:endParaRPr>
          </a:p>
        </p:txBody>
      </p:sp>
      <p:sp>
        <p:nvSpPr>
          <p:cNvPr id="6" name="矩形 5">
            <a:hlinkClick r:id="rId4" action="ppaction://hlinksldjump?num=8"/>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正误判断</a:t>
            </a:r>
            <a:endParaRPr lang="zh-CN" altLang="en-US" sz="1400">
              <a:solidFill>
                <a:schemeClr val="bg1"/>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497936"/>
            <a:ext cx="8128000" cy="411612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(1)CH</a:t>
            </a:r>
            <a:r>
              <a:rPr lang="en-US" altLang="zh-CN" sz="2200" baseline="-25000">
                <a:solidFill>
                  <a:srgbClr val="000000"/>
                </a:solidFill>
                <a:latin typeface="Times New Roman" pitchFamily="18" charset="0"/>
                <a:cs typeface="Times New Roman" panose="02020603050405020304" pitchFamily="18" charset="0"/>
              </a:rPr>
              <a:t>4</a:t>
            </a:r>
            <a:r>
              <a:rPr lang="en-US" altLang="zh-CN" sz="2200">
                <a:solidFill>
                  <a:srgbClr val="000000"/>
                </a:solidFill>
                <a:latin typeface="Times New Roman" pitchFamily="18" charset="0"/>
                <a:cs typeface="Times New Roman" panose="02020603050405020304" pitchFamily="18" charset="0"/>
              </a:rPr>
              <a:t>(g)+2O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(g)=CO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(g)+2H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O(g)</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en-US" altLang="zh-CN" sz="2200">
                <a:solidFill>
                  <a:srgbClr val="000000"/>
                </a:solidFill>
                <a:latin typeface="Times New Roman" pitchFamily="18" charset="0"/>
                <a:cs typeface="Times New Roman" panose="02020603050405020304" pitchFamily="18" charset="0"/>
              </a:rPr>
              <a:t>=-890.3 kJ</a:t>
            </a:r>
            <a:r>
              <a:rPr lang="zh-CN"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NEU-BZ-S92"/>
                <a:ea typeface="Times New Roman" panose="02020603050405020304" pitchFamily="18" charset="0"/>
                <a:cs typeface="Times New Roman" panose="02020603050405020304" pitchFamily="18" charset="0"/>
              </a:rPr>
              <a:t> </a:t>
            </a:r>
            <a:r>
              <a:rPr lang="en-US" altLang="zh-CN" sz="2200">
                <a:solidFill>
                  <a:srgbClr val="000000"/>
                </a:solidFill>
                <a:latin typeface="NEU-BZ-S92"/>
                <a:ea typeface="Times New Roman" panose="02020603050405020304"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(2)S(s)+O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(g)=SO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en-US" altLang="zh-CN" sz="2200">
                <a:solidFill>
                  <a:srgbClr val="000000"/>
                </a:solidFill>
                <a:latin typeface="Times New Roman" pitchFamily="18" charset="0"/>
                <a:cs typeface="Times New Roman" panose="02020603050405020304" pitchFamily="18" charset="0"/>
              </a:rPr>
              <a:t>=+296.8 kJ· mol</a:t>
            </a:r>
            <a:r>
              <a:rPr lang="en-US" altLang="zh-CN" sz="2200" baseline="300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NEU-BZ-S92"/>
                <a:ea typeface="Times New Roman" panose="02020603050405020304" pitchFamily="18" charset="0"/>
                <a:cs typeface="Times New Roman" panose="02020603050405020304" pitchFamily="18" charset="0"/>
              </a:rPr>
              <a:t> </a:t>
            </a:r>
            <a:r>
              <a:rPr lang="en-US" altLang="zh-CN" sz="2200">
                <a:solidFill>
                  <a:srgbClr val="000000"/>
                </a:solidFill>
                <a:latin typeface="NEU-BZ-S92"/>
                <a:ea typeface="Times New Roman" panose="02020603050405020304"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(3)1 mol 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燃烧放出的热量为氢气的燃烧热。</a:t>
            </a:r>
            <a:r>
              <a:rPr lang="zh-CN" altLang="zh-CN" sz="2200">
                <a:solidFill>
                  <a:srgbClr val="000000"/>
                </a:solidFill>
                <a:latin typeface="NEU-BZ-S92"/>
                <a:ea typeface="Times New Roman" panose="02020603050405020304" pitchFamily="18" charset="0"/>
                <a:cs typeface="Times New Roman" panose="02020603050405020304" pitchFamily="18" charset="0"/>
              </a:rPr>
              <a:t> </a:t>
            </a:r>
            <a:r>
              <a:rPr lang="en-US" altLang="zh-CN" sz="2200">
                <a:solidFill>
                  <a:srgbClr val="000000"/>
                </a:solidFill>
                <a:latin typeface="NEU-BZ-S92"/>
                <a:ea typeface="Times New Roman" panose="02020603050405020304"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(4)1 mol</a:t>
            </a:r>
            <a:r>
              <a:rPr lang="zh-CN" altLang="zh-CN" sz="2200">
                <a:solidFill>
                  <a:srgbClr val="000000"/>
                </a:solidFill>
                <a:latin typeface="Times New Roman" pitchFamily="18" charset="0"/>
                <a:cs typeface="Times New Roman" panose="02020603050405020304" pitchFamily="18" charset="0"/>
              </a:rPr>
              <a:t>硫完全燃烧生成</a:t>
            </a:r>
            <a:r>
              <a:rPr lang="en-US" altLang="zh-CN" sz="2200">
                <a:solidFill>
                  <a:srgbClr val="000000"/>
                </a:solidFill>
                <a:latin typeface="Times New Roman" pitchFamily="18" charset="0"/>
                <a:cs typeface="Times New Roman" panose="02020603050405020304" pitchFamily="18" charset="0"/>
              </a:rPr>
              <a:t>SO</a:t>
            </a:r>
            <a:r>
              <a:rPr lang="en-US" altLang="zh-CN" sz="2200" baseline="-250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所放出的热量为硫的燃烧热。</a:t>
            </a:r>
            <a:r>
              <a:rPr lang="zh-CN" altLang="zh-CN" sz="2200">
                <a:solidFill>
                  <a:srgbClr val="000000"/>
                </a:solidFill>
                <a:latin typeface="NEU-BZ-S92"/>
                <a:ea typeface="Times New Roman" panose="02020603050405020304" pitchFamily="18" charset="0"/>
                <a:cs typeface="Times New Roman" panose="02020603050405020304" pitchFamily="18" charset="0"/>
              </a:rPr>
              <a:t> </a:t>
            </a:r>
            <a:r>
              <a:rPr lang="en-US" altLang="zh-CN" sz="2200">
                <a:solidFill>
                  <a:srgbClr val="000000"/>
                </a:solidFill>
                <a:latin typeface="NEU-BZ-S92"/>
                <a:ea typeface="Times New Roman" panose="02020603050405020304"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cs typeface="Times New Roman" panose="02020603050405020304" pitchFamily="18" charset="0"/>
              </a:rPr>
              <a:t>根据</a:t>
            </a:r>
            <a:r>
              <a:rPr lang="en-US" altLang="zh-CN" sz="2200">
                <a:solidFill>
                  <a:srgbClr val="000000"/>
                </a:solidFill>
                <a:latin typeface="Times New Roman" pitchFamily="18" charset="0"/>
                <a:cs typeface="Times New Roman" panose="02020603050405020304" pitchFamily="18" charset="0"/>
              </a:rPr>
              <a:t>2H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(g)=2H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O(l)</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en-US" altLang="zh-CN" sz="2200">
                <a:solidFill>
                  <a:srgbClr val="000000"/>
                </a:solidFill>
                <a:latin typeface="Times New Roman" pitchFamily="18" charset="0"/>
                <a:cs typeface="Times New Roman" panose="02020603050405020304" pitchFamily="18" charset="0"/>
              </a:rPr>
              <a:t>=-571 kJ· mol</a:t>
            </a:r>
            <a:r>
              <a:rPr lang="en-US" altLang="zh-CN" sz="2200" baseline="300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可知氢气的燃烧热为</a:t>
            </a:r>
            <a:r>
              <a:rPr lang="en-US" altLang="zh-CN" sz="2200">
                <a:solidFill>
                  <a:srgbClr val="000000"/>
                </a:solidFill>
                <a:latin typeface="Times New Roman" pitchFamily="18" charset="0"/>
                <a:cs typeface="Times New Roman" panose="02020603050405020304" pitchFamily="18" charset="0"/>
              </a:rPr>
              <a:t>571 kJ· mol</a:t>
            </a:r>
            <a:r>
              <a:rPr lang="en-US" altLang="zh-CN" sz="2200" baseline="300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NEU-BZ-S92"/>
                <a:ea typeface="Times New Roman" panose="02020603050405020304" pitchFamily="18" charset="0"/>
                <a:cs typeface="Times New Roman" panose="02020603050405020304" pitchFamily="18" charset="0"/>
              </a:rPr>
              <a:t> </a:t>
            </a:r>
            <a:r>
              <a:rPr lang="en-US" altLang="zh-CN" sz="2200">
                <a:solidFill>
                  <a:srgbClr val="000000"/>
                </a:solidFill>
                <a:latin typeface="NEU-BZ-S92"/>
                <a:ea typeface="Times New Roman" panose="02020603050405020304"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(6)</a:t>
            </a:r>
            <a:r>
              <a:rPr lang="zh-CN" altLang="zh-CN" sz="2200">
                <a:solidFill>
                  <a:srgbClr val="000000"/>
                </a:solidFill>
                <a:latin typeface="Times New Roman" pitchFamily="18" charset="0"/>
                <a:cs typeface="Times New Roman" panose="02020603050405020304" pitchFamily="18" charset="0"/>
              </a:rPr>
              <a:t>表示乙醇燃烧热的热化学方程式为</a:t>
            </a:r>
            <a:r>
              <a:rPr lang="en-US" altLang="zh-CN" sz="2200">
                <a:solidFill>
                  <a:srgbClr val="000000"/>
                </a:solidFill>
                <a:latin typeface="Times New Roman" pitchFamily="18" charset="0"/>
                <a:cs typeface="Times New Roman" panose="02020603050405020304" pitchFamily="18" charset="0"/>
              </a:rPr>
              <a:t>C</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5</a:t>
            </a:r>
            <a:r>
              <a:rPr lang="en-US" altLang="zh-CN" sz="2200">
                <a:solidFill>
                  <a:srgbClr val="000000"/>
                </a:solidFill>
                <a:latin typeface="Times New Roman" pitchFamily="18" charset="0"/>
                <a:cs typeface="Times New Roman" panose="02020603050405020304" pitchFamily="18" charset="0"/>
              </a:rPr>
              <a:t>OH(l)+3O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(g)=2CO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(g)+3H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O(g)</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en-US" altLang="zh-CN" sz="2200">
                <a:solidFill>
                  <a:srgbClr val="000000"/>
                </a:solidFill>
                <a:latin typeface="Times New Roman" pitchFamily="18" charset="0"/>
                <a:cs typeface="Times New Roman" panose="02020603050405020304" pitchFamily="18" charset="0"/>
              </a:rPr>
              <a:t>=-1 367.0 kJ· mol</a:t>
            </a:r>
            <a:r>
              <a:rPr lang="en-US" altLang="zh-CN" sz="2200" baseline="300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NEU-BZ-S92"/>
                <a:ea typeface="Times New Roman" panose="02020603050405020304" pitchFamily="18" charset="0"/>
                <a:cs typeface="Times New Roman" panose="02020603050405020304" pitchFamily="18" charset="0"/>
              </a:rPr>
              <a:t> </a:t>
            </a:r>
            <a:r>
              <a:rPr lang="en-US" altLang="zh-CN" sz="2200">
                <a:solidFill>
                  <a:srgbClr val="000000"/>
                </a:solidFill>
                <a:latin typeface="NEU-BZ-S92"/>
                <a:ea typeface="Times New Roman" panose="02020603050405020304"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3" name="矩形 2"/>
          <p:cNvSpPr>
            <a:spLocks noChangeAspect="1"/>
          </p:cNvSpPr>
          <p:nvPr/>
        </p:nvSpPr>
        <p:spPr>
          <a:xfrm>
            <a:off x="508000" y="5600030"/>
            <a:ext cx="8128000" cy="49859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(6</a:t>
            </a:r>
            <a:r>
              <a:rPr lang="en-US" altLang="zh-CN" sz="2200" smtClean="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p:transition spd="slow">
    <p:cut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任务一</a:t>
            </a:r>
            <a:endParaRPr lang="zh-CN" altLang="en-US" sz="1400">
              <a:solidFill>
                <a:schemeClr val="bg1"/>
              </a:solidFill>
              <a:latin typeface="微软雅黑" panose="020b0503020204020204"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任务二</a:t>
            </a:r>
            <a:endParaRPr lang="zh-CN" altLang="en-US" sz="1400">
              <a:solidFill>
                <a:srgbClr val="333333"/>
              </a:solidFill>
              <a:latin typeface="微软雅黑" panose="020b0503020204020204"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素养脉络</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p:cNvSpPr/>
          <p:nvPr/>
        </p:nvSpPr>
        <p:spPr>
          <a:xfrm>
            <a:off x="4518273" y="836711"/>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随堂检测</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196752"/>
            <a:ext cx="8128000" cy="171739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54000">
              <a:lnSpc>
                <a:spcPct val="120000"/>
              </a:lnSpc>
              <a:spcAft>
                <a:spcPct val="0"/>
              </a:spcAft>
              <a:tabLst>
                <a:tab pos="1029335"/>
                <a:tab pos="1850390"/>
                <a:tab pos="2538095"/>
                <a:tab pos="3221990"/>
              </a:tabLst>
            </a:pPr>
            <a:r>
              <a:rPr lang="zh-CN" altLang="zh-CN" sz="2200" b="1" smtClean="0">
                <a:solidFill>
                  <a:srgbClr val="000000"/>
                </a:solidFill>
                <a:latin typeface="Times New Roman" pitchFamily="18" charset="0"/>
                <a:cs typeface="Times New Roman" panose="02020603050405020304" pitchFamily="18" charset="0"/>
              </a:rPr>
              <a:t>热化学方程式</a:t>
            </a:r>
            <a:r>
              <a:rPr lang="zh-CN" altLang="zh-CN" sz="2200" b="1">
                <a:solidFill>
                  <a:srgbClr val="000000"/>
                </a:solidFill>
                <a:latin typeface="Times New Roman" pitchFamily="18" charset="0"/>
                <a:cs typeface="Times New Roman" panose="02020603050405020304" pitchFamily="18" charset="0"/>
              </a:rPr>
              <a:t>的书写与正误判断</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anose="02010609060101010101" pitchFamily="2" charset="-122"/>
                <a:cs typeface="Times New Roman" panose="02020603050405020304" pitchFamily="18" charset="0"/>
              </a:rPr>
              <a:t>问题探究</a:t>
            </a:r>
            <a:endParaRPr lang="zh-CN" altLang="zh-CN" sz="2200">
              <a:solidFill>
                <a:srgbClr val="000000"/>
              </a:solidFill>
              <a:latin typeface="NEU-BZ-S92"/>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热化学方程式中各物质前面的化学计量数与反应的</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cs typeface="Times New Roman" panose="02020603050405020304" pitchFamily="18" charset="0"/>
              </a:rPr>
              <a:t>的绝对值之间有关系吗</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3" name="矩形 2"/>
          <p:cNvSpPr>
            <a:spLocks noChangeAspect="1"/>
          </p:cNvSpPr>
          <p:nvPr/>
        </p:nvSpPr>
        <p:spPr>
          <a:xfrm>
            <a:off x="508000" y="3704407"/>
            <a:ext cx="8128000" cy="49859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热化学方程式中各物质前面的化学计量数能否为分数</a:t>
            </a:r>
            <a:r>
              <a:rPr lang="en-US" altLang="zh-CN" sz="2200" smtClean="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4" name="矩形 3"/>
          <p:cNvSpPr>
            <a:spLocks noChangeAspect="1"/>
          </p:cNvSpPr>
          <p:nvPr/>
        </p:nvSpPr>
        <p:spPr>
          <a:xfrm>
            <a:off x="508000" y="4962788"/>
            <a:ext cx="8128000" cy="49859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热化学方程式中</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cs typeface="Times New Roman" panose="02020603050405020304" pitchFamily="18" charset="0"/>
              </a:rPr>
              <a:t>的单位的含义是什么</a:t>
            </a:r>
            <a:r>
              <a:rPr lang="en-US" altLang="zh-CN" sz="2200" smtClean="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a:spLocks noChangeAspect="1"/>
          </p:cNvSpPr>
          <p:nvPr/>
        </p:nvSpPr>
        <p:spPr>
          <a:xfrm>
            <a:off x="508000" y="2799544"/>
            <a:ext cx="8128000" cy="90486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有。热化学方程式中各物质前面的化学计量数与反应的</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的绝对值成正比关系</a:t>
            </a:r>
            <a:r>
              <a:rPr lang="zh-CN"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a:t>
            </a:r>
            <a:r>
              <a:rPr lang="en-US"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a:spLocks noChangeAspect="1"/>
          </p:cNvSpPr>
          <p:nvPr/>
        </p:nvSpPr>
        <p:spPr>
          <a:xfrm>
            <a:off x="508000" y="4127261"/>
            <a:ext cx="8128000" cy="90486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可以。因为热化学方程式中各物质前面的化学计量数代表物质的物质的量</a:t>
            </a:r>
            <a:r>
              <a:rPr lang="zh-CN"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a:t>
            </a:r>
            <a:r>
              <a:rPr lang="en-US"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8" name="矩形 7"/>
          <p:cNvSpPr>
            <a:spLocks noChangeAspect="1"/>
          </p:cNvSpPr>
          <p:nvPr/>
        </p:nvSpPr>
        <p:spPr>
          <a:xfrm>
            <a:off x="508000" y="5341304"/>
            <a:ext cx="8128000" cy="131112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的单位是</a:t>
            </a:r>
            <a:r>
              <a:rPr lang="en-US" altLang="zh-CN" sz="2200">
                <a:solidFill>
                  <a:srgbClr val="000000"/>
                </a:solidFill>
                <a:latin typeface="Times New Roman" pitchFamily="18" charset="0"/>
                <a:cs typeface="Times New Roman" panose="02020603050405020304" pitchFamily="18" charset="0"/>
              </a:rPr>
              <a:t>kJ·mol</a:t>
            </a:r>
            <a:r>
              <a:rPr lang="en-US" altLang="zh-CN" sz="2200" baseline="300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它表示按给定反应的热化学方程式中各物质的物质的量完全反应时的热效应</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并不一定是反应</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物质或生成</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物质放出或吸收的热量</a:t>
            </a:r>
            <a:r>
              <a:rPr lang="zh-CN"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a:t>
            </a:r>
            <a:r>
              <a:rPr lang="en-US"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1"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2"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任务一</a:t>
            </a:r>
            <a:endParaRPr lang="zh-CN" altLang="en-US" sz="1400">
              <a:solidFill>
                <a:schemeClr val="bg1"/>
              </a:solidFill>
              <a:latin typeface="微软雅黑" panose="020b0503020204020204"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任务二</a:t>
            </a:r>
            <a:endParaRPr lang="zh-CN" altLang="en-US" sz="1400">
              <a:solidFill>
                <a:srgbClr val="333333"/>
              </a:solidFill>
              <a:latin typeface="微软雅黑" panose="020b0503020204020204"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素养脉络</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p:cNvSpPr/>
          <p:nvPr/>
        </p:nvSpPr>
        <p:spPr>
          <a:xfrm>
            <a:off x="4518273" y="836711"/>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随堂检测</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196752"/>
            <a:ext cx="8128000" cy="86600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anose="02010609060101010101" pitchFamily="2" charset="-122"/>
                <a:cs typeface="Times New Roman" panose="02020603050405020304" pitchFamily="18" charset="0"/>
              </a:rPr>
              <a:t>深化拓展</a:t>
            </a:r>
            <a:endParaRPr lang="zh-CN" altLang="zh-CN" sz="2200">
              <a:solidFill>
                <a:srgbClr val="000000"/>
              </a:solidFill>
              <a:latin typeface="NEU-BZ-S92"/>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anose="02010609060101010101" pitchFamily="2" charset="-122"/>
                <a:cs typeface="Times New Roman" panose="02020603050405020304" pitchFamily="18" charset="0"/>
              </a:rPr>
              <a:t>书写热化学方程式的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anose="02010609060101010101" pitchFamily="2" charset="-122"/>
                <a:cs typeface="Times New Roman" panose="02020603050405020304" pitchFamily="18" charset="0"/>
              </a:rPr>
              <a:t>五步</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827584" y="2163569"/>
          <a:ext cx="8128000" cy="4065677"/>
        </p:xfrm>
        <a:graphic>
          <a:graphicData uri="http://schemas.openxmlformats.org/presentationml/2006/ole">
            <mc:AlternateContent>
              <mc:Choice xmlns:v="urn:schemas-microsoft-com:vml" Requires="v">
                <p:oleObj spid="_x0000_s1042"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827584" y="2163569"/>
                        <a:ext cx="8128000" cy="4065677"/>
                      </a:xfrm>
                      <a:prstGeom prst="rect">
                        <a:avLst/>
                      </a:prstGeom>
                    </p:spPr>
                  </p:pic>
                </p:oleObj>
              </mc:Fallback>
            </mc:AlternateContent>
          </a:graphicData>
        </a:graphic>
      </p:graphicFrame>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任务一</a:t>
            </a:r>
            <a:endParaRPr lang="zh-CN" altLang="en-US" sz="1400">
              <a:solidFill>
                <a:schemeClr val="bg1"/>
              </a:solidFill>
              <a:latin typeface="微软雅黑" panose="020b0503020204020204"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任务二</a:t>
            </a:r>
            <a:endParaRPr lang="zh-CN" altLang="en-US" sz="1400">
              <a:solidFill>
                <a:srgbClr val="333333"/>
              </a:solidFill>
              <a:latin typeface="微软雅黑" panose="020b0503020204020204"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素养脉络</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p:cNvSpPr/>
          <p:nvPr/>
        </p:nvSpPr>
        <p:spPr>
          <a:xfrm>
            <a:off x="4518273" y="836711"/>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随堂检测</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911735"/>
            <a:ext cx="8128000" cy="328852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anose="02010609060101010101" pitchFamily="2" charset="-122"/>
                <a:cs typeface="Times New Roman" panose="02020603050405020304" pitchFamily="18" charset="0"/>
              </a:rPr>
              <a:t>五查</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anose="02010609060101010101" pitchFamily="2" charset="-122"/>
                <a:cs typeface="Times New Roman" panose="02020603050405020304" pitchFamily="18" charset="0"/>
              </a:rPr>
              <a:t>法判断热化学方程式正误</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一查化学方程式是否书写正确。</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二查是否标明各物质的聚集状态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固</a:t>
            </a:r>
            <a:r>
              <a:rPr lang="en-US" altLang="zh-CN" sz="2200">
                <a:solidFill>
                  <a:srgbClr val="000000"/>
                </a:solidFill>
                <a:latin typeface="Times New Roman" pitchFamily="18" charset="0"/>
                <a:cs typeface="Times New Roman" panose="02020603050405020304" pitchFamily="18" charset="0"/>
              </a:rPr>
              <a:t>(s)</a:t>
            </a:r>
            <a:r>
              <a:rPr lang="zh-CN" altLang="zh-CN" sz="2200">
                <a:solidFill>
                  <a:srgbClr val="000000"/>
                </a:solidFill>
                <a:latin typeface="Times New Roman" pitchFamily="18" charset="0"/>
                <a:cs typeface="Times New Roman" panose="02020603050405020304" pitchFamily="18" charset="0"/>
              </a:rPr>
              <a:t>、液</a:t>
            </a:r>
            <a:r>
              <a:rPr lang="en-US" altLang="zh-CN" sz="2200">
                <a:solidFill>
                  <a:srgbClr val="000000"/>
                </a:solidFill>
                <a:latin typeface="Times New Roman" pitchFamily="18" charset="0"/>
                <a:cs typeface="Times New Roman" panose="02020603050405020304" pitchFamily="18" charset="0"/>
              </a:rPr>
              <a:t>(l)</a:t>
            </a:r>
            <a:r>
              <a:rPr lang="zh-CN" altLang="zh-CN" sz="2200">
                <a:solidFill>
                  <a:srgbClr val="000000"/>
                </a:solidFill>
                <a:latin typeface="Times New Roman" pitchFamily="18" charset="0"/>
                <a:cs typeface="Times New Roman" panose="02020603050405020304" pitchFamily="18" charset="0"/>
              </a:rPr>
              <a:t>、气</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cs typeface="Times New Roman" panose="02020603050405020304" pitchFamily="18" charset="0"/>
              </a:rPr>
              <a:t>、溶液</a:t>
            </a:r>
            <a:r>
              <a:rPr lang="en-US" altLang="zh-CN" sz="2200">
                <a:solidFill>
                  <a:srgbClr val="000000"/>
                </a:solidFill>
                <a:latin typeface="Times New Roman" pitchFamily="18" charset="0"/>
                <a:cs typeface="Times New Roman" panose="02020603050405020304" pitchFamily="18" charset="0"/>
              </a:rPr>
              <a:t>(aq)</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三查</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cs typeface="Times New Roman" panose="02020603050405020304" pitchFamily="18" charset="0"/>
              </a:rPr>
              <a:t>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号是否与吸热、放热一致。</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cs typeface="Times New Roman" panose="02020603050405020304" pitchFamily="18" charset="0"/>
              </a:rPr>
              <a:t>四查</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cs typeface="Times New Roman" panose="02020603050405020304" pitchFamily="18" charset="0"/>
              </a:rPr>
              <a:t>的单位是否正确</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一般用</a:t>
            </a:r>
            <a:r>
              <a:rPr lang="en-US" altLang="zh-CN" sz="2200">
                <a:solidFill>
                  <a:srgbClr val="000000"/>
                </a:solidFill>
                <a:latin typeface="Times New Roman" pitchFamily="18" charset="0"/>
                <a:cs typeface="Times New Roman" panose="02020603050405020304" pitchFamily="18" charset="0"/>
              </a:rPr>
              <a:t>kJ·mol</a:t>
            </a:r>
            <a:r>
              <a:rPr lang="en-US" altLang="zh-CN" sz="2200" baseline="300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或</a:t>
            </a:r>
            <a:r>
              <a:rPr lang="en-US" altLang="zh-CN" sz="2200">
                <a:solidFill>
                  <a:srgbClr val="000000"/>
                </a:solidFill>
                <a:latin typeface="Times New Roman" pitchFamily="18" charset="0"/>
                <a:cs typeface="Times New Roman" panose="02020603050405020304" pitchFamily="18" charset="0"/>
              </a:rPr>
              <a:t>kJ/mol)</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cs typeface="Times New Roman" panose="02020603050405020304" pitchFamily="18" charset="0"/>
              </a:rPr>
              <a:t>五查</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cs typeface="Times New Roman" panose="02020603050405020304" pitchFamily="18" charset="0"/>
              </a:rPr>
              <a:t>的绝对值是否与热化学方程式中各物质前面的计量数相对应。</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任务一</a:t>
            </a:r>
            <a:endParaRPr lang="zh-CN" altLang="en-US" sz="1400">
              <a:solidFill>
                <a:schemeClr val="bg1"/>
              </a:solidFill>
              <a:latin typeface="微软雅黑" panose="020b0503020204020204"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任务二</a:t>
            </a:r>
            <a:endParaRPr lang="zh-CN" altLang="en-US" sz="1400">
              <a:solidFill>
                <a:srgbClr val="333333"/>
              </a:solidFill>
              <a:latin typeface="微软雅黑" panose="020b0503020204020204"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素养脉络</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p:cNvSpPr/>
          <p:nvPr/>
        </p:nvSpPr>
        <p:spPr>
          <a:xfrm>
            <a:off x="4518273" y="836711"/>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随堂检测</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127453"/>
            <a:ext cx="8128000" cy="127227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anose="02010609060101010101" pitchFamily="2" charset="-122"/>
                <a:cs typeface="Times New Roman" panose="02020603050405020304" pitchFamily="18" charset="0"/>
              </a:rPr>
              <a:t>素能应用</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anose="02010609060101010101" pitchFamily="2" charset="-122"/>
                <a:cs typeface="Times New Roman" panose="02020603050405020304" pitchFamily="18" charset="0"/>
              </a:rPr>
              <a:t>典例</a:t>
            </a:r>
            <a:r>
              <a:rPr lang="en-US" altLang="zh-CN" sz="2200" b="1">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在常温常压下</a:t>
            </a:r>
            <a:r>
              <a:rPr lang="en-US" altLang="zh-CN" sz="2200">
                <a:solidFill>
                  <a:srgbClr val="000000"/>
                </a:solidFill>
                <a:latin typeface="Times New Roman" pitchFamily="18" charset="0"/>
                <a:cs typeface="Times New Roman" panose="02020603050405020304" pitchFamily="18" charset="0"/>
              </a:rPr>
              <a:t>,1 g 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在足量</a:t>
            </a:r>
            <a:r>
              <a:rPr lang="en-US" altLang="zh-CN" sz="2200">
                <a:solidFill>
                  <a:srgbClr val="000000"/>
                </a:solidFill>
                <a:latin typeface="Times New Roman" pitchFamily="18" charset="0"/>
                <a:cs typeface="Times New Roman" panose="02020603050405020304" pitchFamily="18" charset="0"/>
              </a:rPr>
              <a:t>Cl</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中燃烧生成</a:t>
            </a:r>
            <a:r>
              <a:rPr lang="en-US" altLang="zh-CN" sz="2200">
                <a:solidFill>
                  <a:srgbClr val="000000"/>
                </a:solidFill>
                <a:latin typeface="Times New Roman" pitchFamily="18" charset="0"/>
                <a:cs typeface="Times New Roman" panose="02020603050405020304" pitchFamily="18" charset="0"/>
              </a:rPr>
              <a:t>HCl</a:t>
            </a:r>
            <a:r>
              <a:rPr lang="zh-CN" altLang="zh-CN" sz="2200">
                <a:solidFill>
                  <a:srgbClr val="000000"/>
                </a:solidFill>
                <a:latin typeface="Times New Roman" pitchFamily="18" charset="0"/>
                <a:cs typeface="Times New Roman" panose="02020603050405020304" pitchFamily="18" charset="0"/>
              </a:rPr>
              <a:t>气体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放出</a:t>
            </a:r>
            <a:r>
              <a:rPr lang="en-US" altLang="zh-CN" sz="2200">
                <a:solidFill>
                  <a:srgbClr val="000000"/>
                </a:solidFill>
                <a:latin typeface="Times New Roman" pitchFamily="18" charset="0"/>
                <a:cs typeface="Times New Roman" panose="02020603050405020304" pitchFamily="18" charset="0"/>
              </a:rPr>
              <a:t>92.3 kJ</a:t>
            </a:r>
            <a:r>
              <a:rPr lang="zh-CN" altLang="zh-CN" sz="2200">
                <a:solidFill>
                  <a:srgbClr val="000000"/>
                </a:solidFill>
                <a:latin typeface="Times New Roman" pitchFamily="18" charset="0"/>
                <a:cs typeface="Times New Roman" panose="02020603050405020304" pitchFamily="18" charset="0"/>
              </a:rPr>
              <a:t>的热量。下列热化学方程式中正确的是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251520" y="2399724"/>
          <a:ext cx="8128000" cy="1348517"/>
        </p:xfrm>
        <a:graphic>
          <a:graphicData uri="http://schemas.openxmlformats.org/presentationml/2006/ole">
            <mc:AlternateContent>
              <mc:Choice xmlns:v="urn:schemas-microsoft-com:vml" Requires="v">
                <p:oleObj spid="_x0000_s1043"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251520" y="2399724"/>
                        <a:ext cx="8128000" cy="1348517"/>
                      </a:xfrm>
                      <a:prstGeom prst="rect">
                        <a:avLst/>
                      </a:prstGeom>
                    </p:spPr>
                  </p:pic>
                </p:oleObj>
              </mc:Fallback>
            </mc:AlternateContent>
          </a:graphicData>
        </a:graphic>
      </p:graphicFrame>
      <p:sp>
        <p:nvSpPr>
          <p:cNvPr id="4" name="矩形 3"/>
          <p:cNvSpPr>
            <a:spLocks noChangeAspect="1"/>
          </p:cNvSpPr>
          <p:nvPr/>
        </p:nvSpPr>
        <p:spPr>
          <a:xfrm>
            <a:off x="508000" y="3773027"/>
            <a:ext cx="8128000" cy="289733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Times New Roman" pitchFamily="18" charset="0"/>
                <a:ea typeface="黑体" panose="02010609060101010101" pitchFamily="2" charset="-122"/>
                <a:cs typeface="Times New Roman" panose="02020603050405020304" pitchFamily="18" charset="0"/>
              </a:rPr>
              <a:t>答案</a:t>
            </a:r>
            <a:r>
              <a:rPr lang="en-US" altLang="zh-CN" sz="2200">
                <a:solidFill>
                  <a:srgbClr val="FF0000"/>
                </a:solidFill>
                <a:latin typeface="Times New Roman" pitchFamily="18" charset="0"/>
                <a:ea typeface="黑体" panose="02010609060101010101" pitchFamily="2" charset="-122"/>
                <a:cs typeface="Times New Roman" panose="02020603050405020304" pitchFamily="18" charset="0"/>
              </a:rPr>
              <a:t>:</a:t>
            </a:r>
            <a:r>
              <a:rPr lang="en-US" altLang="zh-CN" sz="2200">
                <a:solidFill>
                  <a:srgbClr val="000000"/>
                </a:solidFill>
                <a:latin typeface="Times New Roman" pitchFamily="18" charset="0"/>
                <a:ea typeface="黑体" panose="02010609060101010101" pitchFamily="2" charset="-122"/>
                <a:cs typeface="Times New Roman" panose="02020603050405020304" pitchFamily="18" charset="0"/>
              </a:rPr>
              <a:t>D</a:t>
            </a:r>
            <a:r>
              <a:rPr lang="zh-CN" altLang="zh-CN" sz="2200">
                <a:solidFill>
                  <a:srgbClr val="000000"/>
                </a:solidFill>
                <a:latin typeface="Times New Roman" pitchFamily="18" charset="0"/>
                <a:ea typeface="黑体" panose="02010609060101010101" pitchFamily="2" charset="-122"/>
                <a:cs typeface="Times New Roman" panose="02020603050405020304" pitchFamily="18" charset="0"/>
              </a:rPr>
              <a:t>　</a:t>
            </a:r>
            <a:endParaRPr lang="en-US" altLang="zh-CN" sz="2200" smtClean="0">
              <a:solidFill>
                <a:srgbClr val="000000"/>
              </a:solidFill>
              <a:latin typeface="Times New Roman" pitchFamily="18" charset="0"/>
              <a:ea typeface="黑体" panose="02010609060101010101"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smtClean="0">
                <a:solidFill>
                  <a:srgbClr val="FF0000"/>
                </a:solidFill>
                <a:latin typeface="Times New Roman" pitchFamily="18" charset="0"/>
                <a:ea typeface="黑体" panose="02010609060101010101" pitchFamily="2" charset="-122"/>
                <a:cs typeface="Times New Roman" panose="02020603050405020304" pitchFamily="18" charset="0"/>
              </a:rPr>
              <a:t>解析</a:t>
            </a:r>
            <a:r>
              <a:rPr lang="en-US" altLang="zh-CN" sz="2200">
                <a:solidFill>
                  <a:srgbClr val="FF0000"/>
                </a:solidFill>
                <a:latin typeface="Times New Roman" pitchFamily="18" charset="0"/>
                <a:ea typeface="黑体" panose="02010609060101010101" pitchFamily="2"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在</a:t>
            </a:r>
            <a:r>
              <a:rPr lang="en-US" altLang="zh-CN" sz="2200">
                <a:solidFill>
                  <a:srgbClr val="000000"/>
                </a:solidFill>
                <a:latin typeface="Times New Roman" pitchFamily="18" charset="0"/>
                <a:cs typeface="Times New Roman" panose="02020603050405020304" pitchFamily="18" charset="0"/>
              </a:rPr>
              <a:t>Cl</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中燃烧生成</a:t>
            </a:r>
            <a:r>
              <a:rPr lang="en-US" altLang="zh-CN" sz="2200">
                <a:solidFill>
                  <a:srgbClr val="000000"/>
                </a:solidFill>
                <a:latin typeface="Times New Roman" pitchFamily="18" charset="0"/>
                <a:cs typeface="Times New Roman" panose="02020603050405020304" pitchFamily="18" charset="0"/>
              </a:rPr>
              <a:t>HCl</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气体</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g</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完全燃烧放出</a:t>
            </a:r>
            <a:r>
              <a:rPr lang="en-US" altLang="zh-CN" sz="2200">
                <a:solidFill>
                  <a:srgbClr val="000000"/>
                </a:solidFill>
                <a:latin typeface="Times New Roman" pitchFamily="18" charset="0"/>
                <a:cs typeface="Times New Roman" panose="02020603050405020304" pitchFamily="18" charset="0"/>
              </a:rPr>
              <a:t>92.3</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kJ</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的热量</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则</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即</a:t>
            </a:r>
            <a:r>
              <a:rPr lang="en-US" altLang="zh-CN" sz="22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g)H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燃烧放出</a:t>
            </a:r>
            <a:r>
              <a:rPr lang="en-US" altLang="zh-CN" sz="2200">
                <a:solidFill>
                  <a:srgbClr val="000000"/>
                </a:solidFill>
                <a:latin typeface="Times New Roman" pitchFamily="18" charset="0"/>
                <a:cs typeface="Times New Roman" panose="02020603050405020304" pitchFamily="18" charset="0"/>
              </a:rPr>
              <a:t>184.6</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kJ</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的热量</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化学反应放出热量</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符号为</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。则</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在</a:t>
            </a:r>
            <a:r>
              <a:rPr lang="en-US" altLang="zh-CN" sz="2200">
                <a:solidFill>
                  <a:srgbClr val="000000"/>
                </a:solidFill>
                <a:latin typeface="Times New Roman" pitchFamily="18" charset="0"/>
                <a:cs typeface="Times New Roman" panose="02020603050405020304" pitchFamily="18" charset="0"/>
              </a:rPr>
              <a:t>Cl</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中燃烧生成</a:t>
            </a:r>
            <a:r>
              <a:rPr lang="en-US" altLang="zh-CN" sz="2200">
                <a:solidFill>
                  <a:srgbClr val="000000"/>
                </a:solidFill>
                <a:latin typeface="Times New Roman" pitchFamily="18" charset="0"/>
                <a:cs typeface="Times New Roman" panose="02020603050405020304" pitchFamily="18" charset="0"/>
              </a:rPr>
              <a:t>HCl</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气体的热化学方程式为</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(g)+Cl</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(g)=2HCl(g)</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en-US" altLang="zh-CN" sz="2200">
                <a:solidFill>
                  <a:srgbClr val="000000"/>
                </a:solidFill>
                <a:latin typeface="Times New Roman" pitchFamily="18" charset="0"/>
                <a:cs typeface="Times New Roman" panose="02020603050405020304" pitchFamily="18" charset="0"/>
              </a:rPr>
              <a:t>=-184.6</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kJ·mol</a:t>
            </a:r>
            <a:r>
              <a:rPr lang="en-US" altLang="zh-CN" sz="2200" baseline="300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。一个放热反应的逆反应是吸热反应</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并且在其他条件相同时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正、逆反应的</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绝对值相等</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符号相反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则</a:t>
            </a:r>
            <a:r>
              <a:rPr lang="en-US" altLang="zh-CN" sz="2200">
                <a:solidFill>
                  <a:srgbClr val="000000"/>
                </a:solidFill>
                <a:latin typeface="Times New Roman" pitchFamily="18" charset="0"/>
                <a:cs typeface="Times New Roman" panose="02020603050405020304" pitchFamily="18" charset="0"/>
              </a:rPr>
              <a:t>D</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项正确。</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down)">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任务一</a:t>
            </a:r>
            <a:endParaRPr lang="zh-CN" altLang="en-US" sz="1400">
              <a:solidFill>
                <a:schemeClr val="bg1"/>
              </a:solidFill>
              <a:latin typeface="微软雅黑" panose="020b0503020204020204"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任务二</a:t>
            </a:r>
            <a:endParaRPr lang="zh-CN" altLang="en-US" sz="1400">
              <a:solidFill>
                <a:srgbClr val="333333"/>
              </a:solidFill>
              <a:latin typeface="微软雅黑" panose="020b0503020204020204"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素养脉络</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p:cNvSpPr/>
          <p:nvPr/>
        </p:nvSpPr>
        <p:spPr>
          <a:xfrm>
            <a:off x="4518273" y="836711"/>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随堂检测</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916391"/>
            <a:ext cx="8128000" cy="212365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smtClean="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审题时一定注意各物理量的单位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如明确</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g</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与</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en-US" altLang="zh-CN" sz="2200">
                <a:solidFill>
                  <a:srgbClr val="000000"/>
                </a:solidFill>
                <a:latin typeface="Times New Roman" pitchFamily="18" charset="0"/>
                <a:ea typeface="仿宋"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的含义是不同的。</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一个给定反应的正向反应的焓变与逆向反应的焓变的绝对值相等</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符号相反。如下面两个热化学方程式</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知道其中一个即可推导出另一个。</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7" name="规律方法.eps" descr="id:2147485195;FounderCES"/>
          <p:cNvPicPr/>
          <p:nvPr/>
        </p:nvPicPr>
        <p:blipFill>
          <a:blip r:embed="rId3"/>
          <a:stretch>
            <a:fillRect/>
          </a:stretch>
        </p:blipFill>
        <p:spPr>
          <a:xfrm>
            <a:off x="611560" y="1484784"/>
            <a:ext cx="1402573" cy="401697"/>
          </a:xfrm>
          <a:prstGeom prst="rect">
            <a:avLst/>
          </a:prstGeom>
        </p:spPr>
      </p:pic>
      <p:graphicFrame>
        <p:nvGraphicFramePr>
          <p:cNvPr id="3" name="对象 2"/>
          <p:cNvGraphicFramePr>
            <a:graphicFrameLocks noChangeAspect="1"/>
          </p:cNvGraphicFramePr>
          <p:nvPr/>
        </p:nvGraphicFramePr>
        <p:xfrm>
          <a:off x="418083" y="4057917"/>
          <a:ext cx="8128000" cy="674257"/>
        </p:xfrm>
        <a:graphic>
          <a:graphicData uri="http://schemas.openxmlformats.org/presentationml/2006/ole">
            <mc:AlternateContent>
              <mc:Choice xmlns:v="urn:schemas-microsoft-com:vml" Requires="v">
                <p:oleObj spid="_x0000_s1044" name="文档" r:id="rId4" progId="Word.Document.12">
                  <p:embed/>
                </p:oleObj>
              </mc:Choice>
              <mc:Fallback>
                <p:oleObj name="文档" r:id="rId4" progId="Word.Document.12">
                  <p:embed/>
                  <p:pic>
                    <p:nvPicPr>
                      <p:cNvPr id="0" name="OLE substitute image"/>
                      <p:cNvPicPr/>
                      <p:nvPr/>
                    </p:nvPicPr>
                    <p:blipFill>
                      <a:blip r:embed="rId5"/>
                      <a:stretch>
                        <a:fillRect/>
                      </a:stretch>
                    </p:blipFill>
                    <p:spPr>
                      <a:xfrm>
                        <a:off x="418083" y="4057917"/>
                        <a:ext cx="8128000" cy="674257"/>
                      </a:xfrm>
                      <a:prstGeom prst="rect">
                        <a:avLst/>
                      </a:prstGeom>
                    </p:spPr>
                  </p:pic>
                </p:oleObj>
              </mc:Fallback>
            </mc:AlternateContent>
          </a:graphicData>
        </a:graphic>
      </p:graphicFrame>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任务一</a:t>
            </a:r>
            <a:endParaRPr lang="zh-CN" altLang="en-US" sz="1400">
              <a:solidFill>
                <a:schemeClr val="bg1"/>
              </a:solidFill>
              <a:latin typeface="微软雅黑" panose="020b0503020204020204"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任务二</a:t>
            </a:r>
            <a:endParaRPr lang="zh-CN" altLang="en-US" sz="1400">
              <a:solidFill>
                <a:srgbClr val="333333"/>
              </a:solidFill>
              <a:latin typeface="微软雅黑" panose="020b0503020204020204"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素养脉络</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p:cNvSpPr/>
          <p:nvPr/>
        </p:nvSpPr>
        <p:spPr>
          <a:xfrm>
            <a:off x="4518273" y="836711"/>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随堂检测</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484784"/>
            <a:ext cx="8128000" cy="131112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anose="02010609060101010101" pitchFamily="2" charset="-122"/>
                <a:cs typeface="Times New Roman" panose="02020603050405020304" pitchFamily="18" charset="0"/>
              </a:rPr>
              <a:t>变式训练</a:t>
            </a:r>
            <a:r>
              <a:rPr lang="en-US" altLang="zh-CN" sz="2200" b="1">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在</a:t>
            </a:r>
            <a:r>
              <a:rPr lang="en-US" altLang="zh-CN" sz="2200">
                <a:solidFill>
                  <a:srgbClr val="000000"/>
                </a:solidFill>
                <a:latin typeface="Times New Roman" pitchFamily="18" charset="0"/>
                <a:cs typeface="Times New Roman" panose="02020603050405020304" pitchFamily="18" charset="0"/>
              </a:rPr>
              <a:t>25 </a:t>
            </a:r>
            <a:r>
              <a:rPr lang="zh-CN" altLang="zh-CN" sz="2200">
                <a:solidFill>
                  <a:srgbClr val="000000"/>
                </a:solidFill>
                <a:latin typeface="NEU-BZ-S92"/>
                <a:cs typeface="宋体" panose="02010600030101010101" pitchFamily="2" charset="-122"/>
              </a:rPr>
              <a:t>℃</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101 kPa</a:t>
            </a:r>
            <a:r>
              <a:rPr lang="zh-CN" altLang="zh-CN" sz="2200">
                <a:solidFill>
                  <a:srgbClr val="000000"/>
                </a:solidFill>
                <a:latin typeface="Times New Roman" pitchFamily="18" charset="0"/>
                <a:cs typeface="Times New Roman" panose="02020603050405020304" pitchFamily="18" charset="0"/>
              </a:rPr>
              <a:t>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已知</a:t>
            </a:r>
            <a:r>
              <a:rPr lang="en-US" altLang="zh-CN" sz="2200">
                <a:solidFill>
                  <a:srgbClr val="000000"/>
                </a:solidFill>
                <a:latin typeface="Times New Roman" pitchFamily="18" charset="0"/>
                <a:cs typeface="Times New Roman" panose="02020603050405020304" pitchFamily="18" charset="0"/>
              </a:rPr>
              <a:t>13.5 g</a:t>
            </a:r>
            <a:r>
              <a:rPr lang="zh-CN" altLang="zh-CN" sz="2200">
                <a:solidFill>
                  <a:srgbClr val="000000"/>
                </a:solidFill>
                <a:latin typeface="Times New Roman" pitchFamily="18" charset="0"/>
                <a:cs typeface="Times New Roman" panose="02020603050405020304" pitchFamily="18" charset="0"/>
              </a:rPr>
              <a:t>的固态</a:t>
            </a:r>
            <a:r>
              <a:rPr lang="en-US" altLang="zh-CN" sz="2200">
                <a:solidFill>
                  <a:srgbClr val="000000"/>
                </a:solidFill>
                <a:latin typeface="Times New Roman" pitchFamily="18" charset="0"/>
                <a:cs typeface="Times New Roman" panose="02020603050405020304" pitchFamily="18" charset="0"/>
              </a:rPr>
              <a:t>Al</a:t>
            </a:r>
            <a:r>
              <a:rPr lang="zh-CN" altLang="zh-CN" sz="2200">
                <a:solidFill>
                  <a:srgbClr val="000000"/>
                </a:solidFill>
                <a:latin typeface="Times New Roman" pitchFamily="18" charset="0"/>
                <a:cs typeface="Times New Roman" panose="02020603050405020304" pitchFamily="18" charset="0"/>
              </a:rPr>
              <a:t>在氧气中完全燃烧后恢复至原状态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放热</a:t>
            </a:r>
            <a:r>
              <a:rPr lang="en-US" altLang="zh-CN" sz="2200">
                <a:solidFill>
                  <a:srgbClr val="000000"/>
                </a:solidFill>
                <a:latin typeface="Times New Roman" pitchFamily="18" charset="0"/>
                <a:cs typeface="Times New Roman" panose="02020603050405020304" pitchFamily="18" charset="0"/>
              </a:rPr>
              <a:t>419 kJ</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该反应的热化学方程式是</a:t>
            </a:r>
            <a:r>
              <a:rPr lang="en-US" altLang="zh-CN" sz="2200" u="sng">
                <a:solidFill>
                  <a:srgbClr val="FF0000"/>
                </a:solidFill>
                <a:uFill>
                  <a:solidFill>
                    <a:srgbClr val="000000"/>
                  </a:solidFill>
                </a:uFill>
                <a:latin typeface="宋体" pitchFamily="2" charset="-122"/>
                <a:ea typeface="方正书宋_GBK" pitchFamily="65" charset="-122"/>
                <a:cs typeface="Times New Roman" panose="02020603050405020304" pitchFamily="18" charset="0"/>
              </a:rPr>
              <a:t> </a:t>
            </a:r>
            <a:r>
              <a:rPr lang="en-US" altLang="zh-CN" sz="2200" u="sng" smtClean="0">
                <a:solidFill>
                  <a:srgbClr val="FF0000"/>
                </a:solidFill>
                <a:uFill>
                  <a:solidFill>
                    <a:srgbClr val="000000"/>
                  </a:solidFill>
                </a:uFill>
                <a:latin typeface="宋体" pitchFamily="2" charset="-122"/>
                <a:ea typeface="方正书宋_GBK" pitchFamily="65" charset="-122"/>
                <a:cs typeface="Times New Roman" panose="02020603050405020304" pitchFamily="18" charset="0"/>
              </a:rPr>
              <a:t>              </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　</a:t>
            </a:r>
            <a:r>
              <a:rPr lang="zh-CN" altLang="zh-CN" sz="2200">
                <a:solidFill>
                  <a:srgbClr val="000000"/>
                </a:solidFill>
                <a:latin typeface="Times New Roman" pitchFamily="18" charset="0"/>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3" name="矩形 2"/>
          <p:cNvSpPr>
            <a:spLocks noChangeAspect="1"/>
          </p:cNvSpPr>
          <p:nvPr/>
        </p:nvSpPr>
        <p:spPr>
          <a:xfrm>
            <a:off x="508000" y="2786978"/>
            <a:ext cx="8128000" cy="49859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4Al(s)+3O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(g)=2Al</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O</a:t>
            </a:r>
            <a:r>
              <a:rPr lang="en-US" altLang="zh-CN" sz="2200" baseline="-25000">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(s)</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en-US" altLang="zh-CN" sz="2200">
                <a:solidFill>
                  <a:srgbClr val="000000"/>
                </a:solidFill>
                <a:latin typeface="Times New Roman" pitchFamily="18" charset="0"/>
                <a:cs typeface="Times New Roman" panose="02020603050405020304" pitchFamily="18" charset="0"/>
              </a:rPr>
              <a:t>=-3 352 </a:t>
            </a:r>
            <a:r>
              <a:rPr lang="en-US" altLang="zh-CN" sz="2200" smtClean="0">
                <a:solidFill>
                  <a:srgbClr val="000000"/>
                </a:solidFill>
                <a:latin typeface="Times New Roman" pitchFamily="18" charset="0"/>
                <a:cs typeface="Times New Roman" panose="02020603050405020304" pitchFamily="18" charset="0"/>
              </a:rPr>
              <a:t>kJ·mol</a:t>
            </a:r>
            <a:r>
              <a:rPr lang="en-US" altLang="zh-CN" sz="2200" baseline="30000" smtClean="0">
                <a:solidFill>
                  <a:srgbClr val="000000"/>
                </a:solidFill>
                <a:latin typeface="Times New Roman" pitchFamily="18" charset="0"/>
                <a:cs typeface="Times New Roman" panose="02020603050405020304" pitchFamily="18" charset="0"/>
              </a:rPr>
              <a:t>-1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2000">
        <p:pull dir="lu"/>
      </p:transition>
    </mc:Choice>
    <mc:Fallback>
      <p:transition spd="slow">
        <p:pull dir="lu"/>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a:hlinkClick r:id="rId2" action="ppaction://hlinksldjump?num=9"/>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任务一</a:t>
            </a:r>
            <a:endParaRPr lang="zh-CN" altLang="en-US" sz="1400">
              <a:solidFill>
                <a:srgbClr val="333333"/>
              </a:solidFill>
              <a:latin typeface="微软雅黑" panose="020b0503020204020204" pitchFamily="34" charset="-122"/>
              <a:ea typeface="微软雅黑" pitchFamily="34" charset="-122"/>
            </a:endParaRPr>
          </a:p>
        </p:txBody>
      </p:sp>
      <p:sp>
        <p:nvSpPr>
          <p:cNvPr id="10" name="矩形 9">
            <a:hlinkClick r:id="rId3" action="ppaction://hlinksldjump?num=15"/>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任务二</a:t>
            </a:r>
            <a:endParaRPr lang="zh-CN" altLang="en-US" sz="1400">
              <a:solidFill>
                <a:schemeClr val="bg1"/>
              </a:solidFill>
              <a:latin typeface="微软雅黑" panose="020b0503020204020204" pitchFamily="34" charset="-122"/>
              <a:ea typeface="微软雅黑" pitchFamily="34" charset="-122"/>
            </a:endParaRPr>
          </a:p>
        </p:txBody>
      </p:sp>
      <p:sp>
        <p:nvSpPr>
          <p:cNvPr id="11" name="矩形 10"/>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素养脉络</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p:cNvSpPr/>
          <p:nvPr/>
        </p:nvSpPr>
        <p:spPr>
          <a:xfrm>
            <a:off x="4518273" y="836711"/>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随堂检测</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1268760"/>
            <a:ext cx="8128000" cy="415498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54000">
              <a:lnSpc>
                <a:spcPct val="120000"/>
              </a:lnSpc>
              <a:spcAft>
                <a:spcPct val="0"/>
              </a:spcAft>
              <a:tabLst>
                <a:tab pos="1029335"/>
                <a:tab pos="1850390"/>
                <a:tab pos="2538095"/>
                <a:tab pos="3221990"/>
              </a:tabLst>
            </a:pPr>
            <a:r>
              <a:rPr lang="zh-CN" altLang="zh-CN" sz="2200" b="1" smtClean="0">
                <a:solidFill>
                  <a:srgbClr val="000000"/>
                </a:solidFill>
                <a:latin typeface="Times New Roman" pitchFamily="18" charset="0"/>
                <a:cs typeface="Times New Roman" panose="02020603050405020304" pitchFamily="18" charset="0"/>
              </a:rPr>
              <a:t>燃烧热</a:t>
            </a:r>
            <a:r>
              <a:rPr lang="zh-CN" altLang="zh-CN" sz="2200" b="1">
                <a:solidFill>
                  <a:srgbClr val="000000"/>
                </a:solidFill>
                <a:latin typeface="Times New Roman" pitchFamily="18" charset="0"/>
                <a:cs typeface="Times New Roman" panose="02020603050405020304" pitchFamily="18" charset="0"/>
              </a:rPr>
              <a:t>的理解与计算</a:t>
            </a:r>
            <a:endParaRPr lang="zh-CN" altLang="zh-CN" sz="2200">
              <a:solidFill>
                <a:srgbClr val="000000"/>
              </a:solidFill>
              <a:latin typeface="NEU-BZ-S92"/>
              <a:ea typeface="方正书宋_GBK"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anose="02010609060101010101" pitchFamily="2" charset="-122"/>
                <a:cs typeface="Times New Roman" panose="02020603050405020304" pitchFamily="18" charset="0"/>
              </a:rPr>
              <a:t>问题探究</a:t>
            </a:r>
            <a:endParaRPr lang="zh-CN" altLang="zh-CN" sz="2200">
              <a:solidFill>
                <a:srgbClr val="000000"/>
              </a:solidFill>
              <a:latin typeface="NEU-BZ-S92"/>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表示燃烧热的</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zh-CN" altLang="zh-CN" sz="2200">
                <a:solidFill>
                  <a:srgbClr val="000000"/>
                </a:solidFill>
                <a:latin typeface="Times New Roman" pitchFamily="18" charset="0"/>
                <a:cs typeface="Times New Roman" panose="02020603050405020304" pitchFamily="18" charset="0"/>
              </a:rPr>
              <a:t>一定为负值吗</a:t>
            </a:r>
            <a:r>
              <a:rPr lang="en-US" altLang="zh-CN" sz="2200" smtClean="0">
                <a:solidFill>
                  <a:srgbClr val="000000"/>
                </a:solidFill>
                <a:latin typeface="Times New Roman" pitchFamily="18" charset="0"/>
                <a:cs typeface="Times New Roman" panose="02020603050405020304" pitchFamily="18" charset="0"/>
              </a:rPr>
              <a:t>?</a:t>
            </a:r>
          </a:p>
          <a:p>
            <a:pPr indent="26797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endParaRPr lang="zh-CN" altLang="zh-CN" sz="2200">
              <a:solidFill>
                <a:srgbClr val="000000"/>
              </a:solidFill>
              <a:latin typeface="NEU-BZ-S92"/>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表示燃烧热的热化学方程式与普通的热化学方程式有何不同</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endParaRPr lang="en-US" altLang="zh-CN" sz="2200" b="1" smtClean="0">
              <a:solidFill>
                <a:srgbClr val="000000"/>
              </a:solidFill>
              <a:latin typeface="Times New Roman" pitchFamily="18" charset="0"/>
              <a:cs typeface="Times New Roman" panose="02020603050405020304" pitchFamily="18" charset="0"/>
            </a:endParaRPr>
          </a:p>
          <a:p>
            <a:pPr indent="267970">
              <a:lnSpc>
                <a:spcPct val="120000"/>
              </a:lnSpc>
              <a:spcAft>
                <a:spcPct val="0"/>
              </a:spcAft>
              <a:tabLst>
                <a:tab pos="1029335"/>
                <a:tab pos="1850390"/>
                <a:tab pos="2538095"/>
                <a:tab pos="3221990"/>
              </a:tabLst>
            </a:pPr>
            <a:endParaRPr lang="en-US" altLang="zh-CN" sz="2200" b="1">
              <a:solidFill>
                <a:srgbClr val="000000"/>
              </a:solidFill>
              <a:latin typeface="Times New Roman" pitchFamily="18" charset="0"/>
              <a:cs typeface="Times New Roman" panose="02020603050405020304" pitchFamily="18" charset="0"/>
            </a:endParaRPr>
          </a:p>
          <a:p>
            <a:pPr indent="267970">
              <a:lnSpc>
                <a:spcPct val="120000"/>
              </a:lnSpc>
              <a:spcAft>
                <a:spcPct val="0"/>
              </a:spcAft>
              <a:tabLst>
                <a:tab pos="1029335"/>
                <a:tab pos="1850390"/>
                <a:tab pos="2538095"/>
                <a:tab pos="3221990"/>
              </a:tabLst>
            </a:pPr>
            <a:endParaRPr lang="en-US" altLang="zh-CN" sz="2200" b="1" smtClean="0">
              <a:solidFill>
                <a:srgbClr val="000000"/>
              </a:solidFill>
              <a:latin typeface="Times New Roman" pitchFamily="18" charset="0"/>
              <a:cs typeface="Times New Roman" panose="02020603050405020304" pitchFamily="18" charset="0"/>
            </a:endParaRPr>
          </a:p>
          <a:p>
            <a:pPr indent="267970">
              <a:lnSpc>
                <a:spcPct val="120000"/>
              </a:lnSpc>
              <a:spcAft>
                <a:spcPct val="0"/>
              </a:spcAft>
              <a:tabLst>
                <a:tab pos="1029335"/>
                <a:tab pos="1850390"/>
                <a:tab pos="2538095"/>
                <a:tab pos="3221990"/>
              </a:tabLst>
            </a:pPr>
            <a:endParaRPr lang="en-US" altLang="zh-CN" sz="2200" b="1">
              <a:solidFill>
                <a:srgbClr val="000000"/>
              </a:solidFill>
              <a:latin typeface="Times New Roman" pitchFamily="18" charset="0"/>
              <a:cs typeface="Times New Roman" panose="02020603050405020304" pitchFamily="18" charset="0"/>
            </a:endParaRPr>
          </a:p>
        </p:txBody>
      </p:sp>
      <p:sp>
        <p:nvSpPr>
          <p:cNvPr id="3" name="矩形 2"/>
          <p:cNvSpPr>
            <a:spLocks noChangeAspect="1"/>
          </p:cNvSpPr>
          <p:nvPr/>
        </p:nvSpPr>
        <p:spPr>
          <a:xfrm>
            <a:off x="520188" y="2492896"/>
            <a:ext cx="8128000" cy="252992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是的。因为燃烧属于放热反应</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所以</a:t>
            </a:r>
            <a:r>
              <a:rPr lang="en-US" altLang="zh-CN" sz="2200">
                <a:solidFill>
                  <a:srgbClr val="000000"/>
                </a:solidFill>
                <a:latin typeface="Times New Roman" pitchFamily="18" charset="0"/>
                <a:cs typeface="Times New Roman" panose="02020603050405020304" pitchFamily="18" charset="0"/>
              </a:rPr>
              <a:t>Δ</a:t>
            </a:r>
            <a:r>
              <a:rPr lang="en-US" altLang="zh-CN" sz="2200" i="1">
                <a:solidFill>
                  <a:srgbClr val="000000"/>
                </a:solidFill>
                <a:latin typeface="Times New Roman" pitchFamily="18" charset="0"/>
                <a:cs typeface="Times New Roman" panose="02020603050405020304" pitchFamily="18" charset="0"/>
              </a:rPr>
              <a:t>H</a:t>
            </a:r>
            <a:r>
              <a:rPr lang="en-US" altLang="zh-CN" sz="2200">
                <a:solidFill>
                  <a:srgbClr val="000000"/>
                </a:solidFill>
                <a:latin typeface="Times New Roman" pitchFamily="18" charset="0"/>
                <a:cs typeface="Times New Roman" panose="02020603050405020304" pitchFamily="18" charset="0"/>
              </a:rPr>
              <a:t>&lt;0,</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但也可以描述成如</a:t>
            </a:r>
            <a:r>
              <a:rPr lang="en-US" altLang="zh-CN" sz="2200">
                <a:solidFill>
                  <a:srgbClr val="000000"/>
                </a:solidFill>
                <a:latin typeface="Times New Roman" pitchFamily="18" charset="0"/>
                <a:cs typeface="Times New Roman" panose="02020603050405020304" pitchFamily="18" charset="0"/>
              </a:rPr>
              <a:t>CO</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的燃烧热为</a:t>
            </a:r>
            <a:r>
              <a:rPr lang="en-US" altLang="zh-CN" sz="2200">
                <a:solidFill>
                  <a:srgbClr val="000000"/>
                </a:solidFill>
                <a:latin typeface="Times New Roman" pitchFamily="18" charset="0"/>
                <a:cs typeface="Times New Roman" panose="02020603050405020304" pitchFamily="18" charset="0"/>
              </a:rPr>
              <a:t>283</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kJ·mol</a:t>
            </a:r>
            <a:r>
              <a:rPr lang="en-US" altLang="zh-CN" sz="2200" baseline="300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等形式</a:t>
            </a:r>
            <a:r>
              <a:rPr lang="zh-CN"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a:t>
            </a:r>
            <a:endParaRPr lang="en-US" altLang="zh-CN" sz="2200" smtClean="0">
              <a:solidFill>
                <a:srgbClr val="000000"/>
              </a:solidFill>
              <a:latin typeface="Times New Roman" pitchFamily="18" charset="0"/>
              <a:ea typeface="楷体" panose="02010609060101010101" pitchFamily="49"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b="1">
              <a:solidFill>
                <a:srgbClr val="000000"/>
              </a:solidFill>
              <a:latin typeface="Times New Roman" pitchFamily="18" charset="0"/>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sz="2200" smtClean="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表示燃烧热的热化学方程式应以燃烧</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物质为标准来配平其余物质的化学计量数</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而普通的热化学方程式对化学计量数没有特别要求。</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4" name="矩形 3"/>
          <p:cNvSpPr>
            <a:spLocks noChangeAspect="1"/>
          </p:cNvSpPr>
          <p:nvPr/>
        </p:nvSpPr>
        <p:spPr>
          <a:xfrm>
            <a:off x="508000" y="4941168"/>
            <a:ext cx="8128000" cy="86600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表示氢气、碳、硫的燃烧热的热化学方程式中对应的指定产物分别是什么</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12" name="矩形 11"/>
          <p:cNvSpPr>
            <a:spLocks noChangeAspect="1"/>
          </p:cNvSpPr>
          <p:nvPr/>
        </p:nvSpPr>
        <p:spPr>
          <a:xfrm>
            <a:off x="508000" y="5757826"/>
            <a:ext cx="8128000" cy="49859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氢气生成液态水</a:t>
            </a:r>
            <a:r>
              <a:rPr lang="en-US" altLang="zh-CN" sz="2200">
                <a:solidFill>
                  <a:srgbClr val="000000"/>
                </a:solidFill>
                <a:latin typeface="Times New Roman" pitchFamily="18" charset="0"/>
                <a:cs typeface="Times New Roman" panose="02020603050405020304" pitchFamily="18" charset="0"/>
              </a:rPr>
              <a:t>,C</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生成</a:t>
            </a:r>
            <a:r>
              <a:rPr lang="en-US" altLang="zh-CN" sz="2200">
                <a:solidFill>
                  <a:srgbClr val="000000"/>
                </a:solidFill>
                <a:latin typeface="Times New Roman" pitchFamily="18" charset="0"/>
                <a:cs typeface="Times New Roman" panose="02020603050405020304" pitchFamily="18" charset="0"/>
              </a:rPr>
              <a:t>CO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(g),S</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生成</a:t>
            </a:r>
            <a:r>
              <a:rPr lang="en-US" altLang="zh-CN" sz="2200">
                <a:solidFill>
                  <a:srgbClr val="000000"/>
                </a:solidFill>
                <a:latin typeface="Times New Roman" pitchFamily="18" charset="0"/>
                <a:cs typeface="Times New Roman" panose="02020603050405020304" pitchFamily="18" charset="0"/>
              </a:rPr>
              <a:t>SO</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a:t>
            </a:r>
            <a:r>
              <a:rPr lang="zh-CN"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a:t>
            </a:r>
            <a:r>
              <a:rPr lang="en-US" altLang="zh-CN" sz="2200" smtClean="0">
                <a:solidFill>
                  <a:srgbClr val="000000"/>
                </a:solidFill>
                <a:latin typeface="Times New Roman" pitchFamily="18" charset="0"/>
                <a:ea typeface="楷体" panose="02010609060101010101" pitchFamily="49" charset="-122"/>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1600">
        <p:pull dir="ld"/>
      </p:transition>
    </mc:Choice>
    <mc:Fallback>
      <p:transition spd="slow">
        <p:pull dir="ld"/>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a:hlinkClick r:id="rId2" action="ppaction://hlinksldjump?num=9"/>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任务一</a:t>
            </a:r>
            <a:endParaRPr lang="zh-CN" altLang="en-US" sz="1400">
              <a:solidFill>
                <a:srgbClr val="333333"/>
              </a:solidFill>
              <a:latin typeface="微软雅黑" panose="020b0503020204020204" pitchFamily="34" charset="-122"/>
              <a:ea typeface="微软雅黑" pitchFamily="34" charset="-122"/>
            </a:endParaRPr>
          </a:p>
        </p:txBody>
      </p:sp>
      <p:sp>
        <p:nvSpPr>
          <p:cNvPr id="10" name="矩形 9">
            <a:hlinkClick r:id="rId3" action="ppaction://hlinksldjump?num=15"/>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anose="020b0503020204020204" pitchFamily="34" charset="-122"/>
                <a:ea typeface="微软雅黑" pitchFamily="34" charset="-122"/>
              </a:rPr>
              <a:t>任务二</a:t>
            </a:r>
            <a:endParaRPr lang="zh-CN" altLang="en-US" sz="1400">
              <a:solidFill>
                <a:schemeClr val="bg1"/>
              </a:solidFill>
              <a:latin typeface="微软雅黑" panose="020b0503020204020204" pitchFamily="34" charset="-122"/>
              <a:ea typeface="微软雅黑" pitchFamily="34" charset="-122"/>
            </a:endParaRPr>
          </a:p>
        </p:txBody>
      </p:sp>
      <p:sp>
        <p:nvSpPr>
          <p:cNvPr id="11" name="矩形 10"/>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素养脉络</a:t>
            </a:r>
            <a:endParaRPr lang="zh-CN" altLang="en-US" sz="1400">
              <a:solidFill>
                <a:srgbClr val="333333"/>
              </a:solidFill>
              <a:latin typeface="微软雅黑" panose="020b0503020204020204" pitchFamily="34" charset="-122"/>
              <a:ea typeface="微软雅黑" pitchFamily="34" charset="-122"/>
            </a:endParaRPr>
          </a:p>
        </p:txBody>
      </p:sp>
      <p:sp>
        <p:nvSpPr>
          <p:cNvPr id="5" name="矩形 4"/>
          <p:cNvSpPr/>
          <p:nvPr/>
        </p:nvSpPr>
        <p:spPr>
          <a:xfrm>
            <a:off x="4518273" y="836711"/>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anose="020b0503020204020204" pitchFamily="34" charset="-122"/>
                <a:ea typeface="微软雅黑" pitchFamily="34" charset="-122"/>
              </a:rPr>
              <a:t>随堂检测</a:t>
            </a:r>
            <a:endParaRPr lang="zh-CN" altLang="en-US" sz="1400">
              <a:solidFill>
                <a:srgbClr val="333333"/>
              </a:solidFill>
              <a:latin typeface="微软雅黑" panose="020b0503020204020204" pitchFamily="34" charset="-122"/>
              <a:ea typeface="微软雅黑" pitchFamily="34" charset="-122"/>
            </a:endParaRPr>
          </a:p>
        </p:txBody>
      </p:sp>
      <p:sp>
        <p:nvSpPr>
          <p:cNvPr id="2" name="矩形 1"/>
          <p:cNvSpPr>
            <a:spLocks noChangeAspect="1"/>
          </p:cNvSpPr>
          <p:nvPr/>
        </p:nvSpPr>
        <p:spPr>
          <a:xfrm>
            <a:off x="508000" y="3739384"/>
            <a:ext cx="8128000" cy="127227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5</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相同条件下</a:t>
            </a:r>
            <a:r>
              <a:rPr lang="en-US" altLang="zh-CN" sz="2200">
                <a:solidFill>
                  <a:srgbClr val="000000"/>
                </a:solidFill>
                <a:latin typeface="Times New Roman" pitchFamily="18" charset="0"/>
                <a:cs typeface="Times New Roman" panose="02020603050405020304" pitchFamily="18" charset="0"/>
              </a:rPr>
              <a:t>,1 mol 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cs typeface="Times New Roman" panose="02020603050405020304" pitchFamily="18" charset="0"/>
              </a:rPr>
              <a:t>与</a:t>
            </a:r>
            <a:r>
              <a:rPr lang="en-US" altLang="zh-CN" sz="2200">
                <a:solidFill>
                  <a:srgbClr val="000000"/>
                </a:solidFill>
                <a:latin typeface="Times New Roman" pitchFamily="18" charset="0"/>
                <a:cs typeface="Times New Roman" panose="02020603050405020304" pitchFamily="18" charset="0"/>
              </a:rPr>
              <a:t>2 mol 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cs typeface="Times New Roman" panose="02020603050405020304" pitchFamily="18" charset="0"/>
              </a:rPr>
              <a:t>完全燃烧生成液态水所放出的热量有何关系</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分别用</a:t>
            </a:r>
            <a:r>
              <a:rPr lang="en-US" altLang="zh-CN" sz="2200">
                <a:solidFill>
                  <a:srgbClr val="000000"/>
                </a:solidFill>
                <a:latin typeface="Times New Roman" pitchFamily="18" charset="0"/>
                <a:cs typeface="Times New Roman" panose="02020603050405020304" pitchFamily="18" charset="0"/>
              </a:rPr>
              <a:t>1 mol 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cs typeface="Times New Roman" panose="02020603050405020304" pitchFamily="18" charset="0"/>
              </a:rPr>
              <a:t>与</a:t>
            </a:r>
            <a:r>
              <a:rPr lang="en-US" altLang="zh-CN" sz="2200">
                <a:solidFill>
                  <a:srgbClr val="000000"/>
                </a:solidFill>
                <a:latin typeface="Times New Roman" pitchFamily="18" charset="0"/>
                <a:cs typeface="Times New Roman" panose="02020603050405020304" pitchFamily="18" charset="0"/>
              </a:rPr>
              <a:t>2 mol 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cs typeface="Times New Roman" panose="02020603050405020304" pitchFamily="18" charset="0"/>
              </a:rPr>
              <a:t>完全燃烧放出的热量所计算出的氢气的燃烧热是否相同</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3" name="矩形 2"/>
          <p:cNvSpPr>
            <a:spLocks noChangeAspect="1"/>
          </p:cNvSpPr>
          <p:nvPr/>
        </p:nvSpPr>
        <p:spPr>
          <a:xfrm>
            <a:off x="508000" y="1241327"/>
            <a:ext cx="8128000" cy="86600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7970">
              <a:lnSpc>
                <a:spcPct val="120000"/>
              </a:lnSpc>
              <a:spcAft>
                <a:spcPct val="0"/>
              </a:spcAft>
              <a:tabLst>
                <a:tab pos="1029335"/>
                <a:tab pos="1850390"/>
                <a:tab pos="2538095"/>
                <a:tab pos="3221990"/>
              </a:tabLst>
            </a:pPr>
            <a:r>
              <a:rPr lang="en-US" altLang="zh-CN" sz="2200" b="1" smtClean="0">
                <a:solidFill>
                  <a:srgbClr val="000000"/>
                </a:solidFill>
                <a:latin typeface="Times New Roman" pitchFamily="18" charset="0"/>
                <a:cs typeface="Times New Roman" panose="02020603050405020304" pitchFamily="18" charset="0"/>
              </a:rPr>
              <a:t>4</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可燃物的物质的量发生变化</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其燃烧热改变吗</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如何配平表示可燃物燃烧热的热化学方程式</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6" name="矩形 5"/>
          <p:cNvSpPr>
            <a:spLocks noChangeAspect="1"/>
          </p:cNvSpPr>
          <p:nvPr/>
        </p:nvSpPr>
        <p:spPr>
          <a:xfrm>
            <a:off x="508000" y="2060848"/>
            <a:ext cx="8128000" cy="167853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不改变。燃烧热指</a:t>
            </a:r>
            <a:r>
              <a:rPr lang="en-US" altLang="zh-CN" sz="2200">
                <a:solidFill>
                  <a:srgbClr val="000000"/>
                </a:solidFill>
                <a:latin typeface="Times New Roman" pitchFamily="18" charset="0"/>
                <a:cs typeface="Times New Roman" panose="02020603050405020304" pitchFamily="18" charset="0"/>
              </a:rPr>
              <a:t>101</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kPa</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时</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纯物质完全燃烧生成指定产物时放出的热量</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与参加反应的可燃物的物质的量多少无关。配平表示可燃物燃烧热的热化学方程式时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先把可燃物的化学计量数定为</a:t>
            </a: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再配平其他物质。</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a:spLocks noChangeAspect="1"/>
          </p:cNvSpPr>
          <p:nvPr/>
        </p:nvSpPr>
        <p:spPr>
          <a:xfrm>
            <a:off x="508000" y="5011655"/>
            <a:ext cx="8128000" cy="166346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anose="02010609060101010101" pitchFamily="2" charset="-122"/>
                <a:cs typeface="Times New Roman" panose="02020603050405020304" pitchFamily="18" charset="0"/>
              </a:rPr>
              <a:t>答案</a:t>
            </a:r>
            <a:r>
              <a:rPr lang="en-US" altLang="zh-CN" sz="2200">
                <a:solidFill>
                  <a:srgbClr val="FF0000"/>
                </a:solidFill>
                <a:latin typeface="Arial" pitchFamily="34" charset="0"/>
                <a:ea typeface="黑体" panose="02010609060101010101" pitchFamily="2" charset="-122"/>
                <a:cs typeface="Times New Roman" panose="02020603050405020304" pitchFamily="18" charset="0"/>
              </a:rPr>
              <a:t>:</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相同条件下</a:t>
            </a:r>
            <a:r>
              <a:rPr lang="en-US" altLang="zh-CN" sz="22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完全燃烧生成液态水所放出的热量是</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(g)</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完全燃烧生成液态水所放出热量的</a:t>
            </a: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倍。分别用</a:t>
            </a:r>
            <a:r>
              <a:rPr lang="en-US" altLang="zh-CN" sz="2200">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与</a:t>
            </a:r>
            <a:r>
              <a:rPr lang="en-US" altLang="zh-CN" sz="2200">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mol</a:t>
            </a:r>
            <a:r>
              <a:rPr lang="en-US" altLang="zh-CN" sz="2200">
                <a:solidFill>
                  <a:srgbClr val="000000"/>
                </a:solidFill>
                <a:latin typeface="Times New Roman" pitchFamily="18" charset="0"/>
                <a:ea typeface="楷体" panose="02010609060101010101" pitchFamily="49" charset="-122"/>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H</a:t>
            </a:r>
            <a:r>
              <a:rPr lang="en-US" altLang="zh-CN" sz="2200" baseline="-250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楷体" panose="02010609060101010101" pitchFamily="49" charset="-122"/>
                <a:cs typeface="Times New Roman" panose="02020603050405020304" pitchFamily="18" charset="0"/>
              </a:rPr>
              <a:t>完全燃烧放出的热量所计算出的氢气的燃烧热相同。</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1600">
        <p:pull dir="ld"/>
      </p:transition>
    </mc:Choice>
    <mc:Fallback>
      <p:transition spd="slow">
        <p:pull dir="ld"/>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dur="500" fill="hold" grpId="1"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https://d.book118.com/335102043333011121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测控设计模板14新">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宋体</vt:lpstr>
      <vt:lpstr>黑体</vt:lpstr>
      <vt:lpstr>微软雅黑</vt:lpstr>
      <vt:lpstr>Times New Roman</vt:lpstr>
      <vt:lpstr>NEU-BZ-S92</vt:lpstr>
      <vt:lpstr>方正书宋_GBK</vt:lpstr>
      <vt:lpstr>仿宋</vt:lpstr>
      <vt:lpstr>楷体</vt:lpstr>
      <vt:lpstr>Office Theme</vt:lpstr>
      <vt:lpstr>第2课时　热化学方程式　燃烧热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2024-09-25T05:18:50.049</cp:lastPrinted>
  <dcterms:created xsi:type="dcterms:W3CDTF">2024-09-24T21:18:50Z</dcterms:created>
  <dcterms:modified xsi:type="dcterms:W3CDTF">2024-09-24T21:18:51Z</dcterms:modified>
</cp:coreProperties>
</file>