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EF27E1-B280-49ED-9879-D909731BF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129894-4B9F-4867-B52F-356CB82EE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04A88D-7AF5-491F-BB9F-CF4D5EF0C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EE0636-4DDF-4EB3-BF59-A55700329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108AAD-BFC9-4675-9F5C-DC63C2BCCA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1A2FCA-13A2-4C16-9DA6-5E82AEEF2C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B255D9-1F5F-45B4-A06E-A6E96EE05B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ED6F0-982F-4A64-B7D6-A10FBC09E3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403220-6213-4AC8-A23B-0A8AB02B56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5A788-709F-494E-8D19-1115B2234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E94A8-FC77-402D-9725-125A10FF2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03102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项目3固定资产管理\n## 1.固定资产管理的基本概念与重要性\n### 1.1固定资产的定义与分类\n### 1.2固定资产管理的目标与要求\n### 1.3固定资产在企业运营中的作用\n## 2.固定资产管理的基本原则与方法\n### 2.1固定资产管理的生命周期法\n### 2.2固定资产管理的预算与控制\n### 2.3固定资产管理的风险评估与应对\n## 3.固定资产管理的组织结构与职责\n### 3.1固定资产管理的组织设计\n### 3.2固定资产管理的岗位职责与权限\n### 3.3固定资产管理的绩效考核与激励\n## 4.固定资产管理的信息系统与流程\n### 4.1固定资产管理的信息系统选择与应用\n### 4.2固定资产管理的业务流程优化与重组\n### 4.3固定资产管理的数据收集与分析\n## 5.固定资产管理的案例分析\n### 5.1成功的固定资产管理案例分享\n### 5.2固定资产管理中的问题与教训\n### 5.3固定资产管理的发展趋势与前景\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60150" cy="1301750"/>
          </a:xfrm>
        </p:spPr>
        <p:txBody>
          <a:bodyPr vert="horz" wrap="square" lIns="91440" tIns="45720" rIns="91440" bIns="45720" anchor="t">
            <a:spAutoFit/>
          </a:bodyPr>
          <a:lstStyle/>
          <a:p>
            <a:pPr>
              <a:buNone/>
            </a:pPr>
            <a:r>
              <a:rPr lang="zh-CN"/>
              <a:t>项目3固定资产管理</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固定资产管理的基本概念与重要性</a:t>
            </a:r>
            <a:endParaRPr/>
          </a:p>
        </p:txBody>
      </p:sp>
      <p:sp>
        <p:nvSpPr>
          <p:cNvPr id="13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9" name="Group 628"/>
            <p:cNvGrpSpPr/>
            <p:nvPr/>
          </p:nvGrpSpPr>
          <p:grpSpPr>
            <a:xfrm>
              <a:off x="1197254" y="3971227"/>
              <a:ext cx="11008530" cy="2106887"/>
              <a:chOff x="1197254" y="3971227"/>
              <a:chExt cx="11008530" cy="2106887"/>
            </a:xfrm>
          </p:grpSpPr>
          <p:sp>
            <p:nvSpPr>
              <p:cNvPr id="17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固定资产的定义</a:t>
                </a:r>
                <a:endParaRPr/>
              </a:p>
            </p:txBody>
          </p:sp>
          <p:sp>
            <p:nvSpPr>
              <p:cNvPr id="17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固定资产是企业用于生产、经营、管理、出租、出借、科研、教育、卫生等方面的长期使用且单位价值较高的有形资产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固定资产具有实物形态，可以长期使用，单位价值较高，使用寿命超过一个会计年度</a:t>
                </a:r>
                <a:endParaRPr/>
              </a:p>
            </p:txBody>
          </p:sp>
        </p:grpSp>
        <p:grpSp>
          <p:nvGrpSpPr>
            <p:cNvPr id="176" name="Group 635"/>
            <p:cNvGrpSpPr/>
            <p:nvPr/>
          </p:nvGrpSpPr>
          <p:grpSpPr>
            <a:xfrm>
              <a:off x="3499345" y="1423099"/>
              <a:ext cx="11008530" cy="2005901"/>
              <a:chOff x="3499345" y="1423099"/>
              <a:chExt cx="11008530" cy="2005901"/>
            </a:xfrm>
          </p:grpSpPr>
          <p:sp>
            <p:nvSpPr>
              <p:cNvPr id="17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固定资产的分类</a:t>
                </a:r>
                <a:endParaRPr/>
              </a:p>
            </p:txBody>
          </p:sp>
          <p:sp>
            <p:nvSpPr>
              <p:cNvPr id="17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土地、建筑物、机器设备、交通运输设备、电子设备、家具、器具等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按使用情况可分为在用固定资产、闲置固定资产、出租固定资产、出借固定资产等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按经济用途可分为生产用固定资产、管理用固定资产、销售用固定资产、科研用固定资产等</a:t>
                </a:r>
                <a:endParaRPr/>
              </a:p>
            </p:txBody>
          </p:sp>
          <p:sp>
            <p:nvSpPr>
              <p:cNvPr id="17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8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7" name="Group 598"/>
            <p:cNvGrpSpPr/>
            <p:nvPr/>
          </p:nvGrpSpPr>
          <p:grpSpPr>
            <a:xfrm>
              <a:off x="763829" y="1414808"/>
              <a:ext cx="6972294" cy="2337649"/>
              <a:chOff x="763829" y="1414808"/>
              <a:chExt cx="6972294" cy="2337649"/>
            </a:xfrm>
          </p:grpSpPr>
          <p:sp>
            <p:nvSpPr>
              <p:cNvPr id="18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固定资产管理的目标</a:t>
                </a:r>
                <a:endParaRPr/>
              </a:p>
            </p:txBody>
          </p:sp>
          <p:sp>
            <p:nvSpPr>
              <p:cNvPr id="18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保证固定资产的安全、完整，防止资产流失、损坏、浪费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提高固定资产的使用效率，降低固定资产的闲置率、损耗率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实现固定资产的保值增值，提高企业的经济效益</a:t>
                </a:r>
                <a:endParaRPr/>
              </a:p>
            </p:txBody>
          </p:sp>
          <p:sp>
            <p:nvSpPr>
              <p:cNvPr id="19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4" name="Group 591"/>
            <p:cNvGrpSpPr/>
            <p:nvPr/>
          </p:nvGrpSpPr>
          <p:grpSpPr>
            <a:xfrm>
              <a:off x="689593" y="3949139"/>
              <a:ext cx="7078256" cy="2128975"/>
              <a:chOff x="689593" y="3949139"/>
              <a:chExt cx="7078256" cy="2128975"/>
            </a:xfrm>
          </p:grpSpPr>
          <p:sp>
            <p:nvSpPr>
              <p:cNvPr id="19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固定资产管理的要求</a:t>
                </a:r>
                <a:endParaRPr/>
              </a:p>
            </p:txBody>
          </p:sp>
          <p:sp>
            <p:nvSpPr>
              <p:cNvPr id="19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建立完善的固定资产管理制度，明确管理职责，规范操作流程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采用科学的管理方法和技术手段，提高固定资产的管理水平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加强固定资产的审计监督，确保固定资产管理的合规性和有效性</a:t>
                </a:r>
                <a:endParaRPr/>
              </a:p>
            </p:txBody>
          </p:sp>
          <p:sp>
            <p:nvSpPr>
              <p:cNvPr id="19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固定资产管理的目标与要求</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03"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04" name="组合 203"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05" name="组合 3"/>
            <p:cNvGrpSpPr/>
            <p:nvPr/>
          </p:nvGrpSpPr>
          <p:grpSpPr>
            <a:xfrm>
              <a:off x="5582412" y="1807048"/>
              <a:ext cx="5629117" cy="1487888"/>
              <a:chOff x="571500" y="1815543"/>
              <a:chExt cx="5629117" cy="1487888"/>
            </a:xfrm>
          </p:grpSpPr>
          <p:sp>
            <p:nvSpPr>
              <p:cNvPr id="20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固定资产是企业生产经营的物质基础</a:t>
                </a:r>
                <a:endParaRPr lang="en-US" b="1">
                  <a:solidFill>
                    <a:schemeClr val="accent1">
                      <a:alpha val="100000"/>
                    </a:schemeClr>
                  </a:solidFill>
                  <a:latin typeface="微软雅黑"/>
                  <a:ea typeface="微软雅黑"/>
                </a:endParaRPr>
              </a:p>
            </p:txBody>
          </p:sp>
          <p:sp>
            <p:nvSpPr>
              <p:cNvPr id="207"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固定资产是企业生产、经营、管理等活动的基本条件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固定资产的质量、数量、性能直接影响企业的生产能力、经营成果和管理水平</a:t>
                </a:r>
                <a:endParaRPr/>
              </a:p>
            </p:txBody>
          </p:sp>
          <p:sp>
            <p:nvSpPr>
              <p:cNvPr id="208"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09" name="组合 7"/>
            <p:cNvGrpSpPr/>
            <p:nvPr/>
          </p:nvGrpSpPr>
          <p:grpSpPr>
            <a:xfrm>
              <a:off x="5582412" y="3393011"/>
              <a:ext cx="5629118" cy="1487888"/>
              <a:chOff x="571500" y="1815543"/>
              <a:chExt cx="5629118" cy="1487888"/>
            </a:xfrm>
          </p:grpSpPr>
          <p:sp>
            <p:nvSpPr>
              <p:cNvPr id="210"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固定资产是企业财务状况的重要指标</a:t>
                </a:r>
                <a:endParaRPr lang="en-US" b="1">
                  <a:solidFill>
                    <a:schemeClr val="accent1">
                      <a:alpha val="100000"/>
                    </a:schemeClr>
                  </a:solidFill>
                  <a:latin typeface="微软雅黑"/>
                  <a:ea typeface="微软雅黑"/>
                </a:endParaRPr>
              </a:p>
            </p:txBody>
          </p:sp>
          <p:sp>
            <p:nvSpPr>
              <p:cNvPr id="21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固定资产的价值、折旧、减值等影响企业的资产负债表、利润表等财务报表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固定资产的管理状况直接影响企业的财务状况和经营成果</a:t>
                </a:r>
                <a:endParaRPr/>
              </a:p>
            </p:txBody>
          </p:sp>
          <p:sp>
            <p:nvSpPr>
              <p:cNvPr id="212"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3" name="组合 11"/>
            <p:cNvGrpSpPr/>
            <p:nvPr/>
          </p:nvGrpSpPr>
          <p:grpSpPr>
            <a:xfrm>
              <a:off x="5582412" y="4978974"/>
              <a:ext cx="5629118" cy="1487888"/>
              <a:chOff x="571500" y="1815543"/>
              <a:chExt cx="5629118" cy="1487888"/>
            </a:xfrm>
          </p:grpSpPr>
          <p:sp>
            <p:nvSpPr>
              <p:cNvPr id="214"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固定资产是企业风险管理的关键领域</a:t>
                </a:r>
                <a:endParaRPr lang="en-US" b="1">
                  <a:solidFill>
                    <a:schemeClr val="accent1">
                      <a:alpha val="100000"/>
                    </a:schemeClr>
                  </a:solidFill>
                  <a:latin typeface="微软雅黑"/>
                  <a:ea typeface="微软雅黑"/>
                </a:endParaRPr>
              </a:p>
            </p:txBody>
          </p:sp>
          <p:sp>
            <p:nvSpPr>
              <p:cNvPr id="215"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固定资产存在损失、损坏、闲置等风险，需要加强风险管理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固定资产的风险管理直接影响企业的资产安全和经营稳定性</a:t>
                </a:r>
                <a:endParaRPr/>
              </a:p>
            </p:txBody>
          </p:sp>
          <p:sp>
            <p:nvSpPr>
              <p:cNvPr id="216"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固定资产在企业运营中的作用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9"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固定资产管理的基本原则与方法</a:t>
            </a:r>
            <a:endParaRPr/>
          </a:p>
        </p:txBody>
      </p:sp>
      <p:sp>
        <p:nvSpPr>
          <p:cNvPr id="22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4" name="Group 598"/>
            <p:cNvGrpSpPr/>
            <p:nvPr/>
          </p:nvGrpSpPr>
          <p:grpSpPr>
            <a:xfrm>
              <a:off x="763829" y="1414808"/>
              <a:ext cx="6972294" cy="2337649"/>
              <a:chOff x="763829" y="1414808"/>
              <a:chExt cx="6972294" cy="2337649"/>
            </a:xfrm>
          </p:grpSpPr>
          <p:sp>
            <p:nvSpPr>
              <p:cNvPr id="22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生命周期法的定义</a:t>
                </a:r>
                <a:endParaRPr/>
              </a:p>
            </p:txBody>
          </p:sp>
          <p:sp>
            <p:nvSpPr>
              <p:cNvPr id="22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生命周期法是一种固定资产管理的思路和方法，通过对固定资产的整个生命周期进行全过程管理，实现固定资产的优化配置和有效利用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生命周期法包括固定资产的采购、使用、维护、报废等各个环节的管理</a:t>
                </a:r>
                <a:endParaRPr/>
              </a:p>
            </p:txBody>
          </p:sp>
          <p:sp>
            <p:nvSpPr>
              <p:cNvPr id="22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1" name="Group 591"/>
            <p:cNvGrpSpPr/>
            <p:nvPr/>
          </p:nvGrpSpPr>
          <p:grpSpPr>
            <a:xfrm>
              <a:off x="689593" y="3949139"/>
              <a:ext cx="7078256" cy="2128975"/>
              <a:chOff x="689593" y="3949139"/>
              <a:chExt cx="7078256" cy="2128975"/>
            </a:xfrm>
          </p:grpSpPr>
          <p:sp>
            <p:nvSpPr>
              <p:cNvPr id="23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生命周期法的基本原则</a:t>
                </a:r>
                <a:endParaRPr/>
              </a:p>
            </p:txBody>
          </p:sp>
          <p:sp>
            <p:nvSpPr>
              <p:cNvPr id="23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成本效益原则：在固定资产的整个生命周期内，实现成本与效益的最优平衡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全过程管理原则：对固定资产的整个生命周期进行全过程管理，确保固定资产的安全、完整、高效利用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持续改进原则：通过对固定资产生命周期的持续改进，提高固定资产的管理水平</a:t>
                </a:r>
                <a:endParaRPr/>
              </a:p>
            </p:txBody>
          </p:sp>
          <p:sp>
            <p:nvSpPr>
              <p:cNvPr id="23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固定资产管理的生命周期法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固定资产管理的预算与控制</a:t>
            </a:r>
            <a:endParaRPr lang="en-US" altLang="zh-CN" sz="2800" b="1">
              <a:latin typeface="+mj-ea"/>
              <a:ea typeface="+mj-ea"/>
            </a:endParaRPr>
          </a:p>
        </p:txBody>
      </p:sp>
      <p:grpSp>
        <p:nvGrpSpPr>
          <p:cNvPr id="241" name="组合 24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2" name="组合 241"/>
            <p:cNvGrpSpPr/>
            <p:nvPr/>
          </p:nvGrpSpPr>
          <p:grpSpPr>
            <a:xfrm>
              <a:off x="660399" y="2074672"/>
              <a:ext cx="5100082" cy="4536540"/>
              <a:chOff x="660399" y="2074672"/>
              <a:chExt cx="5100082" cy="4536540"/>
            </a:xfrm>
          </p:grpSpPr>
          <p:sp>
            <p:nvSpPr>
              <p:cNvPr id="24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固定资产管理的预算</a:t>
                </a:r>
                <a:endParaRPr lang="en-US" altLang="zh-CN" sz="2000" b="1">
                  <a:latin typeface="Microsoft YaHei" panose="020b0503020204020204" pitchFamily="34" charset="-122"/>
                  <a:ea typeface="Microsoft YaHei" panose="020b0503020204020204" pitchFamily="34" charset="-122"/>
                </a:endParaRPr>
              </a:p>
            </p:txBody>
          </p:sp>
          <p:sp>
            <p:nvSpPr>
              <p:cNvPr id="24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固定资产预算是指企业根据生产经营和管理的需要，对固定资产的购置、更新、改造等进行预测和计划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固定资产预算应包括固定资产的购置预算、更新预算、改造预算等</a:t>
                </a:r>
                <a:endParaRPr/>
              </a:p>
            </p:txBody>
          </p:sp>
          <p:pic>
            <p:nvPicPr>
              <p:cNvPr id="24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7" name="组合 246"/>
            <p:cNvGrpSpPr/>
            <p:nvPr/>
          </p:nvGrpSpPr>
          <p:grpSpPr>
            <a:xfrm>
              <a:off x="6431519" y="2074672"/>
              <a:ext cx="5100082" cy="4536540"/>
              <a:chOff x="660399" y="2074672"/>
              <a:chExt cx="5100082" cy="4536540"/>
            </a:xfrm>
          </p:grpSpPr>
          <p:sp>
            <p:nvSpPr>
              <p:cNvPr id="24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固定资产管理的控制</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固定资产控制是指企业通过对固定资产的实际使用情况与预算进行比较，发现差异并采取相应的措施进行调整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固定资产控制应包括固定资产的使用控制、维护控制、报废控制等</a:t>
                </a:r>
                <a:endParaRPr/>
              </a:p>
            </p:txBody>
          </p:sp>
          <p:pic>
            <p:nvPicPr>
              <p:cNvPr id="25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5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5" name="Group 598"/>
            <p:cNvGrpSpPr/>
            <p:nvPr/>
          </p:nvGrpSpPr>
          <p:grpSpPr>
            <a:xfrm>
              <a:off x="763829" y="1414808"/>
              <a:ext cx="6972294" cy="2337649"/>
              <a:chOff x="763829" y="1414808"/>
              <a:chExt cx="6972294" cy="2337649"/>
            </a:xfrm>
          </p:grpSpPr>
          <p:sp>
            <p:nvSpPr>
              <p:cNvPr id="25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固定资产管理的风险评估</a:t>
                </a:r>
                <a:endParaRPr/>
              </a:p>
            </p:txBody>
          </p:sp>
          <p:sp>
            <p:nvSpPr>
              <p:cNvPr id="25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风险评估是指企业通过对固定资产的整个生命周期进行风险识别、评估，发现潜在的风险并采取相应的措施进行预防和控制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固定资产管理的风险评估应包括固定资产的采购风险、使用风险、维护风险、报废风险等</a:t>
                </a:r>
                <a:endParaRPr/>
              </a:p>
            </p:txBody>
          </p:sp>
          <p:sp>
            <p:nvSpPr>
              <p:cNvPr id="25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2" name="Group 591"/>
            <p:cNvGrpSpPr/>
            <p:nvPr/>
          </p:nvGrpSpPr>
          <p:grpSpPr>
            <a:xfrm>
              <a:off x="689593" y="3949139"/>
              <a:ext cx="7078256" cy="2128975"/>
              <a:chOff x="689593" y="3949139"/>
              <a:chExt cx="7078256" cy="2128975"/>
            </a:xfrm>
          </p:grpSpPr>
          <p:sp>
            <p:nvSpPr>
              <p:cNvPr id="26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固定资产管理的风险应对</a:t>
                </a:r>
                <a:endParaRPr/>
              </a:p>
            </p:txBody>
          </p:sp>
          <p:sp>
            <p:nvSpPr>
              <p:cNvPr id="26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风险应对是指企业针对风险评估的结果，采取相应的措施对固定资产的风险进行预防和控制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固定资产管理的风险应对应包括风险预防、风险控制和风险转移等措施</a:t>
                </a:r>
                <a:endParaRPr/>
              </a:p>
            </p:txBody>
          </p:sp>
          <p:sp>
            <p:nvSpPr>
              <p:cNvPr id="26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固定资产管理的风险评估与应对</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固定资产管理的组织结构与职责</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2" name="Group 686"/>
            <p:cNvGrpSpPr/>
            <p:nvPr/>
          </p:nvGrpSpPr>
          <p:grpSpPr>
            <a:xfrm>
              <a:off x="1075314" y="1520189"/>
              <a:ext cx="9868911" cy="2072418"/>
              <a:chOff x="1075314" y="1520189"/>
              <a:chExt cx="9868911" cy="2072418"/>
            </a:xfrm>
          </p:grpSpPr>
          <p:sp>
            <p:nvSpPr>
              <p:cNvPr id="1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固定资产管理的组织设计是指企业通过对固定资产管理的组织结构、职责、人员等进行设计和优化，提高固定资产管理的效率和效果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固定资产管理的组织设计是企业固定资产管理的重要保障</a:t>
                </a:r>
                <a:endParaRPr/>
              </a:p>
            </p:txBody>
          </p:sp>
          <p:sp>
            <p:nvSpPr>
              <p:cNvPr id="1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组织设计的意义</a:t>
                </a:r>
                <a:endParaRPr/>
              </a:p>
            </p:txBody>
          </p:sp>
          <p:sp>
            <p:nvSpPr>
              <p:cNvPr id="1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91"/>
            <p:cNvGrpSpPr/>
            <p:nvPr/>
          </p:nvGrpSpPr>
          <p:grpSpPr>
            <a:xfrm>
              <a:off x="1075314" y="3881882"/>
              <a:ext cx="9868911" cy="2072418"/>
              <a:chOff x="1075314" y="3881882"/>
              <a:chExt cx="9868911" cy="2072418"/>
            </a:xfrm>
          </p:grpSpPr>
          <p:sp>
            <p:nvSpPr>
              <p:cNvPr id="1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职责明确原则：固定资产管理的组织设计应明确各部门、各岗位的职责，保证固定资产管理的顺利进行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权限匹配原则：固定资产管理的组织设计应保证各部门、各岗位的权利与责任相匹配，防止权力滥用和责任推诿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效率优先原则：固定资产管理的组织设计应提高管理效率，降低管理成本，提高企业的经济效益</a:t>
                </a:r>
                <a:endParaRPr/>
              </a:p>
            </p:txBody>
          </p:sp>
          <p:sp>
            <p:nvSpPr>
              <p:cNvPr id="1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组织设计的原则</a:t>
                </a:r>
                <a:endParaRPr/>
              </a:p>
            </p:txBody>
          </p:sp>
          <p:sp>
            <p:nvSpPr>
              <p:cNvPr id="2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固定资产管理的组织设计</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https://d.book118.com/335103102004011114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项目3固定资产管理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2024-09-20T23:21:49.456</cp:lastPrinted>
  <dcterms:created xsi:type="dcterms:W3CDTF">2024-09-20T15:21:49Z</dcterms:created>
  <dcterms:modified xsi:type="dcterms:W3CDTF">2024-09-20T15:21:51Z</dcterms:modified>
</cp:coreProperties>
</file>