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54AB9C-E81F-4649-8917-7F87CA7760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B9E1A7-9D6C-4908-B1AC-78585191B0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685F6B-7A8E-4CA2-A320-7029D33EDE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E8BFF4-6277-407F-9724-FF16DF9BDD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8A1F596-91DF-4D3B-9CA3-E7F968B78F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D54FA24-331B-4F57-A93D-3CA03C21DF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14E9E33-5394-4C0B-9C15-07049BD26F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5FD23D-03DC-4419-8B17-670D378C4E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7A6F80-B5BA-4AE5-B773-4C7C383920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96EBDF-0F8D-4C63-BD07-BBD3A00E0C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932A38-EDEF-48BC-9CEB-4A7EA06276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5111313124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化工行业的正规操作与安全措施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2024-01-09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化工行业概述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正规操作规范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安全防护措施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危险源识别与风险评估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安全培训与文化建设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化工行业概述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98" r="25098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行业规模与增长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化工行业是全球最大的行业之一，其产值和增长率一直保持着稳定的增长。随着全球经济的发展和人口的增长，化工行业将继续保持增长态势。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技术创新与智能化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随着科技的不断进步，化工行业正经历着技术创新和智能化的变革。新的生产技术和智能化设备的应用，提高了生产效率，降低了能耗和排放。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绿色环保与可持续发展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环保意识的提高和可持续发展的要求，促使化工行业转向更加环保、低碳、循环的发展方向。采用清洁能源、优化生产工艺、提高资源利用率等成为行业发展的重要趋势。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生产特点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化工生产具有高温、高压、易燃、易爆、有毒有害等特点。生产过程中涉及大量的化学反应和物理变化，以及复杂的工艺流程和设备。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危险因素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化工生产中存在着火灾、爆炸、中毒、窒息、腐蚀等多种危险因素。此外，生产过程中的泄漏、误操作、设备故障等也可能导致严重的事故。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事故后果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化工事故往往造成人员伤亡、财产损失和环境污染等严重后果。因此，加强化工生产的安全管理，防范和减少事故的发生，是保障人民生命财产安全和社会稳定的重要措施。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化工生产特点及危险因素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91113" y="1349255"/>
            <a:ext cx="1102900" cy="11029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846826" y="1336491"/>
            <a:ext cx="347186" cy="34928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15621" y="1171423"/>
            <a:ext cx="158782" cy="15878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" name="Group 5"/>
          <p:cNvGrpSpPr/>
          <p:nvPr/>
        </p:nvGrpSpPr>
        <p:grpSpPr>
          <a:xfrm>
            <a:off x="5257991" y="1574521"/>
            <a:ext cx="859155" cy="624840"/>
            <a:chOff x="5257991" y="1574521"/>
            <a:chExt cx="859155" cy="624840"/>
          </a:xfrm>
        </p:grpSpPr>
        <p:sp>
          <p:nvSpPr>
            <p:cNvPr id="6" name="TextBox 6"/>
            <p:cNvSpPr txBox="1"/>
            <p:nvPr/>
          </p:nvSpPr>
          <p:spPr>
            <a:xfrm>
              <a:off x="5257991" y="1574521"/>
              <a:ext cx="859155" cy="6248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01</a:t>
              </a:r>
            </a:p>
          </p:txBody>
        </p:sp>
      </p:grpSp>
      <p:sp>
        <p:nvSpPr>
          <p:cNvPr id="7" name="AutoShape 7"/>
          <p:cNvSpPr/>
          <p:nvPr/>
        </p:nvSpPr>
        <p:spPr>
          <a:xfrm>
            <a:off x="5091113" y="3060668"/>
            <a:ext cx="1102900" cy="110499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846826" y="3048000"/>
            <a:ext cx="347186" cy="34928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115621" y="2882837"/>
            <a:ext cx="158782" cy="160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257991" y="3286601"/>
            <a:ext cx="935355" cy="624840"/>
            <a:chOff x="5257991" y="3286601"/>
            <a:chExt cx="935355" cy="624840"/>
          </a:xfrm>
        </p:grpSpPr>
        <p:sp>
          <p:nvSpPr>
            <p:cNvPr id="11" name="TextBox 11"/>
            <p:cNvSpPr txBox="1"/>
            <p:nvPr/>
          </p:nvSpPr>
          <p:spPr>
            <a:xfrm>
              <a:off x="5257991" y="3286601"/>
              <a:ext cx="935355" cy="6248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02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5091113" y="4780407"/>
            <a:ext cx="1102900" cy="11029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846826" y="4767644"/>
            <a:ext cx="347186" cy="349282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115621" y="4602575"/>
            <a:ext cx="158782" cy="158782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5257991" y="5005674"/>
            <a:ext cx="935355" cy="624840"/>
            <a:chOff x="5257991" y="5005674"/>
            <a:chExt cx="935355" cy="624840"/>
          </a:xfrm>
        </p:grpSpPr>
        <p:sp>
          <p:nvSpPr>
            <p:cNvPr id="16" name="TextBox 16"/>
            <p:cNvSpPr txBox="1"/>
            <p:nvPr/>
          </p:nvSpPr>
          <p:spPr>
            <a:xfrm>
              <a:off x="5257991" y="5005674"/>
              <a:ext cx="935355" cy="6248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03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1353066" y="1349255"/>
            <a:ext cx="1968722" cy="4629531"/>
            <a:chOff x="1353066" y="1349255"/>
            <a:chExt cx="1968722" cy="4629531"/>
          </a:xfrm>
        </p:grpSpPr>
        <p:sp>
          <p:nvSpPr>
            <p:cNvPr id="18" name="Freeform 18"/>
            <p:cNvSpPr/>
            <p:nvPr/>
          </p:nvSpPr>
          <p:spPr>
            <a:xfrm>
              <a:off x="1956379" y="4609281"/>
              <a:ext cx="827723" cy="1223582"/>
            </a:xfrm>
            <a:custGeom>
              <a:rect l="l" t="t" r="r" b="b"/>
              <a:pathLst>
                <a:path w="277" h="410">
                  <a:moveTo>
                    <a:pt x="277" y="410"/>
                  </a:moveTo>
                  <a:lnTo>
                    <a:pt x="167" y="410"/>
                  </a:lnTo>
                  <a:lnTo>
                    <a:pt x="139" y="105"/>
                  </a:lnTo>
                  <a:lnTo>
                    <a:pt x="110" y="410"/>
                  </a:lnTo>
                  <a:lnTo>
                    <a:pt x="0" y="410"/>
                  </a:lnTo>
                  <a:lnTo>
                    <a:pt x="0" y="0"/>
                  </a:lnTo>
                  <a:lnTo>
                    <a:pt x="277" y="0"/>
                  </a:lnTo>
                  <a:lnTo>
                    <a:pt x="277" y="410"/>
                  </a:lnTo>
                  <a:close/>
                </a:path>
              </a:pathLst>
            </a:custGeom>
            <a:solidFill>
              <a:srgbClr val="38373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725684" y="5635886"/>
              <a:ext cx="609695" cy="342900"/>
            </a:xfrm>
            <a:custGeom>
              <a:rect l="l" t="t" r="r" b="b"/>
              <a:pathLst>
                <a:path w="141" h="79">
                  <a:moveTo>
                    <a:pt x="112" y="17"/>
                  </a:moveTo>
                  <a:cubicBezTo>
                    <a:pt x="130" y="36"/>
                    <a:pt x="141" y="57"/>
                    <a:pt x="109" y="61"/>
                  </a:cubicBezTo>
                  <a:cubicBezTo>
                    <a:pt x="80" y="65"/>
                    <a:pt x="0" y="79"/>
                    <a:pt x="20" y="40"/>
                  </a:cubicBezTo>
                  <a:cubicBezTo>
                    <a:pt x="39" y="3"/>
                    <a:pt x="61" y="0"/>
                    <a:pt x="74" y="0"/>
                  </a:cubicBezTo>
                  <a:cubicBezTo>
                    <a:pt x="86" y="0"/>
                    <a:pt x="102" y="7"/>
                    <a:pt x="112" y="17"/>
                  </a:cubicBezTo>
                  <a:close/>
                </a:path>
              </a:pathLst>
            </a:custGeom>
            <a:solidFill>
              <a:srgbClr val="563A28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407293" y="5635886"/>
              <a:ext cx="607504" cy="342900"/>
            </a:xfrm>
            <a:custGeom>
              <a:rect l="l" t="t" r="r" b="b"/>
              <a:pathLst>
                <a:path w="140" h="79">
                  <a:moveTo>
                    <a:pt x="29" y="17"/>
                  </a:moveTo>
                  <a:cubicBezTo>
                    <a:pt x="10" y="36"/>
                    <a:pt x="0" y="57"/>
                    <a:pt x="31" y="61"/>
                  </a:cubicBezTo>
                  <a:cubicBezTo>
                    <a:pt x="60" y="65"/>
                    <a:pt x="140" y="79"/>
                    <a:pt x="120" y="40"/>
                  </a:cubicBezTo>
                  <a:cubicBezTo>
                    <a:pt x="101" y="3"/>
                    <a:pt x="79" y="0"/>
                    <a:pt x="67" y="0"/>
                  </a:cubicBezTo>
                  <a:cubicBezTo>
                    <a:pt x="54" y="0"/>
                    <a:pt x="38" y="7"/>
                    <a:pt x="29" y="17"/>
                  </a:cubicBezTo>
                  <a:close/>
                </a:path>
              </a:pathLst>
            </a:custGeom>
            <a:solidFill>
              <a:srgbClr val="563A28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2123638" y="3523241"/>
              <a:ext cx="495395" cy="1115568"/>
            </a:xfrm>
            <a:prstGeom prst="rect">
              <a:avLst/>
            </a:prstGeom>
            <a:solidFill>
              <a:srgbClr val="F4EFE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2314138" y="3546577"/>
              <a:ext cx="97346" cy="110109"/>
            </a:xfrm>
            <a:prstGeom prst="rect">
              <a:avLst/>
            </a:prstGeom>
            <a:solidFill>
              <a:srgbClr val="3A332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2233652" y="3643923"/>
              <a:ext cx="281559" cy="965263"/>
            </a:xfrm>
            <a:custGeom>
              <a:rect l="l" t="t" r="r" b="b"/>
              <a:pathLst>
                <a:path w="94" h="323">
                  <a:moveTo>
                    <a:pt x="34" y="0"/>
                  </a:moveTo>
                  <a:lnTo>
                    <a:pt x="0" y="268"/>
                  </a:lnTo>
                  <a:lnTo>
                    <a:pt x="48" y="323"/>
                  </a:lnTo>
                  <a:lnTo>
                    <a:pt x="94" y="267"/>
                  </a:lnTo>
                  <a:lnTo>
                    <a:pt x="52" y="0"/>
                  </a:lnTo>
                  <a:lnTo>
                    <a:pt x="34" y="0"/>
                  </a:lnTo>
                  <a:close/>
                </a:path>
              </a:pathLst>
            </a:custGeom>
            <a:solidFill>
              <a:srgbClr val="3A332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1442029" y="4422972"/>
              <a:ext cx="556736" cy="535591"/>
            </a:xfrm>
            <a:custGeom>
              <a:rect l="l" t="t" r="r" b="b"/>
              <a:pathLst>
                <a:path w="128" h="123">
                  <a:moveTo>
                    <a:pt x="48" y="0"/>
                  </a:moveTo>
                  <a:cubicBezTo>
                    <a:pt x="48" y="0"/>
                    <a:pt x="39" y="21"/>
                    <a:pt x="26" y="44"/>
                  </a:cubicBezTo>
                  <a:cubicBezTo>
                    <a:pt x="13" y="66"/>
                    <a:pt x="0" y="89"/>
                    <a:pt x="9" y="94"/>
                  </a:cubicBezTo>
                  <a:cubicBezTo>
                    <a:pt x="18" y="100"/>
                    <a:pt x="35" y="72"/>
                    <a:pt x="35" y="72"/>
                  </a:cubicBezTo>
                  <a:cubicBezTo>
                    <a:pt x="35" y="72"/>
                    <a:pt x="22" y="112"/>
                    <a:pt x="39" y="114"/>
                  </a:cubicBezTo>
                  <a:cubicBezTo>
                    <a:pt x="57" y="117"/>
                    <a:pt x="64" y="81"/>
                    <a:pt x="64" y="81"/>
                  </a:cubicBezTo>
                  <a:cubicBezTo>
                    <a:pt x="64" y="81"/>
                    <a:pt x="60" y="120"/>
                    <a:pt x="78" y="121"/>
                  </a:cubicBezTo>
                  <a:cubicBezTo>
                    <a:pt x="96" y="123"/>
                    <a:pt x="88" y="77"/>
                    <a:pt x="88" y="77"/>
                  </a:cubicBezTo>
                  <a:cubicBezTo>
                    <a:pt x="88" y="77"/>
                    <a:pt x="100" y="100"/>
                    <a:pt x="114" y="90"/>
                  </a:cubicBezTo>
                  <a:cubicBezTo>
                    <a:pt x="128" y="80"/>
                    <a:pt x="93" y="55"/>
                    <a:pt x="99" y="29"/>
                  </a:cubicBezTo>
                  <a:lnTo>
                    <a:pt x="48" y="0"/>
                  </a:lnTo>
                  <a:close/>
                </a:path>
              </a:pathLst>
            </a:custGeom>
            <a:solidFill>
              <a:srgbClr val="F9DAB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1598620" y="3538100"/>
              <a:ext cx="582168" cy="1030891"/>
            </a:xfrm>
            <a:custGeom>
              <a:rect l="l" t="t" r="r" b="b"/>
              <a:pathLst>
                <a:path w="134" h="238">
                  <a:moveTo>
                    <a:pt x="119" y="0"/>
                  </a:moveTo>
                  <a:cubicBezTo>
                    <a:pt x="119" y="0"/>
                    <a:pt x="22" y="34"/>
                    <a:pt x="0" y="213"/>
                  </a:cubicBezTo>
                  <a:cubicBezTo>
                    <a:pt x="0" y="213"/>
                    <a:pt x="28" y="236"/>
                    <a:pt x="68" y="238"/>
                  </a:cubicBezTo>
                  <a:cubicBezTo>
                    <a:pt x="68" y="238"/>
                    <a:pt x="84" y="189"/>
                    <a:pt x="102" y="183"/>
                  </a:cubicBezTo>
                  <a:cubicBezTo>
                    <a:pt x="134" y="2"/>
                    <a:pt x="134" y="2"/>
                    <a:pt x="134" y="2"/>
                  </a:cubicBezTo>
                  <a:lnTo>
                    <a:pt x="119" y="0"/>
                  </a:lnTo>
                  <a:close/>
                </a:path>
              </a:pathLst>
            </a:custGeom>
            <a:solidFill>
              <a:srgbClr val="38373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197743" y="3538100"/>
              <a:ext cx="165164" cy="135446"/>
            </a:xfrm>
            <a:custGeom>
              <a:rect l="l" t="t" r="r" b="b"/>
              <a:pathLst>
                <a:path w="55" h="46">
                  <a:moveTo>
                    <a:pt x="55" y="5"/>
                  </a:moveTo>
                  <a:lnTo>
                    <a:pt x="23" y="46"/>
                  </a:lnTo>
                  <a:lnTo>
                    <a:pt x="0" y="0"/>
                  </a:lnTo>
                  <a:lnTo>
                    <a:pt x="55" y="5"/>
                  </a:lnTo>
                  <a:close/>
                </a:path>
              </a:pathLst>
            </a:custGeom>
            <a:solidFill>
              <a:srgbClr val="E2DCD9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1920375" y="3489427"/>
              <a:ext cx="326041" cy="1166431"/>
            </a:xfrm>
            <a:custGeom>
              <a:rect l="l" t="t" r="r" b="b"/>
              <a:pathLst>
                <a:path w="75" h="269">
                  <a:moveTo>
                    <a:pt x="52" y="0"/>
                  </a:moveTo>
                  <a:cubicBezTo>
                    <a:pt x="52" y="0"/>
                    <a:pt x="0" y="62"/>
                    <a:pt x="6" y="259"/>
                  </a:cubicBezTo>
                  <a:cubicBezTo>
                    <a:pt x="6" y="259"/>
                    <a:pt x="24" y="269"/>
                    <a:pt x="50" y="264"/>
                  </a:cubicBezTo>
                  <a:cubicBezTo>
                    <a:pt x="50" y="264"/>
                    <a:pt x="57" y="102"/>
                    <a:pt x="75" y="0"/>
                  </a:cubicBezTo>
                  <a:lnTo>
                    <a:pt x="52" y="0"/>
                  </a:lnTo>
                  <a:close/>
                </a:path>
              </a:pathLst>
            </a:custGeom>
            <a:solidFill>
              <a:srgbClr val="3F3E3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735429" y="4422972"/>
              <a:ext cx="563118" cy="535591"/>
            </a:xfrm>
            <a:custGeom>
              <a:rect l="l" t="t" r="r" b="b"/>
              <a:pathLst>
                <a:path w="129" h="123">
                  <a:moveTo>
                    <a:pt x="81" y="0"/>
                  </a:moveTo>
                  <a:cubicBezTo>
                    <a:pt x="81" y="0"/>
                    <a:pt x="90" y="21"/>
                    <a:pt x="103" y="44"/>
                  </a:cubicBezTo>
                  <a:cubicBezTo>
                    <a:pt x="116" y="66"/>
                    <a:pt x="129" y="89"/>
                    <a:pt x="120" y="94"/>
                  </a:cubicBezTo>
                  <a:cubicBezTo>
                    <a:pt x="111" y="100"/>
                    <a:pt x="93" y="72"/>
                    <a:pt x="93" y="72"/>
                  </a:cubicBezTo>
                  <a:cubicBezTo>
                    <a:pt x="93" y="72"/>
                    <a:pt x="107" y="112"/>
                    <a:pt x="89" y="114"/>
                  </a:cubicBezTo>
                  <a:cubicBezTo>
                    <a:pt x="72" y="117"/>
                    <a:pt x="65" y="81"/>
                    <a:pt x="65" y="81"/>
                  </a:cubicBezTo>
                  <a:cubicBezTo>
                    <a:pt x="65" y="81"/>
                    <a:pt x="69" y="120"/>
                    <a:pt x="51" y="121"/>
                  </a:cubicBezTo>
                  <a:cubicBezTo>
                    <a:pt x="33" y="123"/>
                    <a:pt x="40" y="77"/>
                    <a:pt x="40" y="77"/>
                  </a:cubicBezTo>
                  <a:cubicBezTo>
                    <a:pt x="40" y="77"/>
                    <a:pt x="29" y="100"/>
                    <a:pt x="15" y="90"/>
                  </a:cubicBezTo>
                  <a:cubicBezTo>
                    <a:pt x="0" y="80"/>
                    <a:pt x="35" y="55"/>
                    <a:pt x="29" y="29"/>
                  </a:cubicBezTo>
                  <a:lnTo>
                    <a:pt x="81" y="0"/>
                  </a:lnTo>
                  <a:close/>
                </a:path>
              </a:pathLst>
            </a:custGeom>
            <a:solidFill>
              <a:srgbClr val="F9DAB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553311" y="3538100"/>
              <a:ext cx="586359" cy="1030891"/>
            </a:xfrm>
            <a:custGeom>
              <a:rect l="l" t="t" r="r" b="b"/>
              <a:pathLst>
                <a:path w="135" h="238">
                  <a:moveTo>
                    <a:pt x="16" y="0"/>
                  </a:moveTo>
                  <a:cubicBezTo>
                    <a:pt x="16" y="0"/>
                    <a:pt x="112" y="34"/>
                    <a:pt x="135" y="213"/>
                  </a:cubicBezTo>
                  <a:cubicBezTo>
                    <a:pt x="135" y="213"/>
                    <a:pt x="106" y="236"/>
                    <a:pt x="67" y="238"/>
                  </a:cubicBezTo>
                  <a:cubicBezTo>
                    <a:pt x="67" y="238"/>
                    <a:pt x="51" y="189"/>
                    <a:pt x="33" y="183"/>
                  </a:cubicBezTo>
                  <a:cubicBezTo>
                    <a:pt x="0" y="2"/>
                    <a:pt x="0" y="2"/>
                    <a:pt x="0" y="2"/>
                  </a:cubicBezTo>
                  <a:lnTo>
                    <a:pt x="16" y="0"/>
                  </a:lnTo>
                  <a:close/>
                </a:path>
              </a:pathLst>
            </a:custGeom>
            <a:solidFill>
              <a:srgbClr val="38373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377670" y="3538100"/>
              <a:ext cx="165164" cy="135446"/>
            </a:xfrm>
            <a:custGeom>
              <a:rect l="l" t="t" r="r" b="b"/>
              <a:pathLst>
                <a:path w="55" h="46">
                  <a:moveTo>
                    <a:pt x="0" y="5"/>
                  </a:moveTo>
                  <a:lnTo>
                    <a:pt x="32" y="46"/>
                  </a:lnTo>
                  <a:lnTo>
                    <a:pt x="55" y="0"/>
                  </a:lnTo>
                  <a:lnTo>
                    <a:pt x="0" y="5"/>
                  </a:lnTo>
                  <a:close/>
                </a:path>
              </a:pathLst>
            </a:custGeom>
            <a:solidFill>
              <a:srgbClr val="E2DCD9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2494065" y="3489427"/>
              <a:ext cx="326041" cy="1166431"/>
            </a:xfrm>
            <a:custGeom>
              <a:rect l="l" t="t" r="r" b="b"/>
              <a:pathLst>
                <a:path w="75" h="269">
                  <a:moveTo>
                    <a:pt x="23" y="0"/>
                  </a:moveTo>
                  <a:cubicBezTo>
                    <a:pt x="23" y="0"/>
                    <a:pt x="75" y="62"/>
                    <a:pt x="68" y="259"/>
                  </a:cubicBezTo>
                  <a:cubicBezTo>
                    <a:pt x="68" y="259"/>
                    <a:pt x="51" y="269"/>
                    <a:pt x="25" y="264"/>
                  </a:cubicBezTo>
                  <a:cubicBezTo>
                    <a:pt x="25" y="264"/>
                    <a:pt x="18" y="102"/>
                    <a:pt x="0" y="0"/>
                  </a:cubicBezTo>
                  <a:lnTo>
                    <a:pt x="23" y="0"/>
                  </a:lnTo>
                  <a:close/>
                </a:path>
              </a:pathLst>
            </a:custGeom>
            <a:solidFill>
              <a:srgbClr val="3F3E3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1420788" y="1349255"/>
              <a:ext cx="1901000" cy="1293400"/>
            </a:xfrm>
            <a:custGeom>
              <a:rect l="l" t="t" r="r" b="b"/>
              <a:pathLst>
                <a:path w="438" h="297">
                  <a:moveTo>
                    <a:pt x="14" y="295"/>
                  </a:moveTo>
                  <a:cubicBezTo>
                    <a:pt x="14" y="295"/>
                    <a:pt x="0" y="238"/>
                    <a:pt x="10" y="192"/>
                  </a:cubicBezTo>
                  <a:cubicBezTo>
                    <a:pt x="20" y="145"/>
                    <a:pt x="23" y="154"/>
                    <a:pt x="22" y="134"/>
                  </a:cubicBezTo>
                  <a:cubicBezTo>
                    <a:pt x="22" y="134"/>
                    <a:pt x="31" y="139"/>
                    <a:pt x="31" y="145"/>
                  </a:cubicBezTo>
                  <a:cubicBezTo>
                    <a:pt x="31" y="145"/>
                    <a:pt x="56" y="67"/>
                    <a:pt x="119" y="52"/>
                  </a:cubicBezTo>
                  <a:cubicBezTo>
                    <a:pt x="119" y="52"/>
                    <a:pt x="114" y="62"/>
                    <a:pt x="116" y="73"/>
                  </a:cubicBezTo>
                  <a:cubicBezTo>
                    <a:pt x="116" y="73"/>
                    <a:pt x="173" y="0"/>
                    <a:pt x="296" y="15"/>
                  </a:cubicBezTo>
                  <a:cubicBezTo>
                    <a:pt x="296" y="15"/>
                    <a:pt x="281" y="31"/>
                    <a:pt x="285" y="40"/>
                  </a:cubicBezTo>
                  <a:cubicBezTo>
                    <a:pt x="285" y="40"/>
                    <a:pt x="342" y="31"/>
                    <a:pt x="363" y="48"/>
                  </a:cubicBezTo>
                  <a:cubicBezTo>
                    <a:pt x="363" y="48"/>
                    <a:pt x="347" y="61"/>
                    <a:pt x="348" y="69"/>
                  </a:cubicBezTo>
                  <a:cubicBezTo>
                    <a:pt x="348" y="69"/>
                    <a:pt x="393" y="67"/>
                    <a:pt x="422" y="115"/>
                  </a:cubicBezTo>
                  <a:cubicBezTo>
                    <a:pt x="422" y="115"/>
                    <a:pt x="405" y="128"/>
                    <a:pt x="407" y="137"/>
                  </a:cubicBezTo>
                  <a:cubicBezTo>
                    <a:pt x="407" y="137"/>
                    <a:pt x="432" y="147"/>
                    <a:pt x="438" y="171"/>
                  </a:cubicBezTo>
                  <a:cubicBezTo>
                    <a:pt x="438" y="171"/>
                    <a:pt x="413" y="195"/>
                    <a:pt x="412" y="229"/>
                  </a:cubicBezTo>
                  <a:cubicBezTo>
                    <a:pt x="411" y="262"/>
                    <a:pt x="401" y="295"/>
                    <a:pt x="399" y="297"/>
                  </a:cubicBezTo>
                  <a:lnTo>
                    <a:pt x="14" y="295"/>
                  </a:lnTo>
                  <a:close/>
                </a:path>
              </a:pathLst>
            </a:custGeom>
            <a:solidFill>
              <a:srgbClr val="4C453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2197743" y="1901800"/>
              <a:ext cx="751523" cy="683704"/>
            </a:xfrm>
            <a:custGeom>
              <a:rect l="l" t="t" r="r" b="b"/>
              <a:pathLst>
                <a:path w="173" h="157">
                  <a:moveTo>
                    <a:pt x="2" y="103"/>
                  </a:moveTo>
                  <a:cubicBezTo>
                    <a:pt x="2" y="103"/>
                    <a:pt x="0" y="14"/>
                    <a:pt x="70" y="0"/>
                  </a:cubicBezTo>
                  <a:cubicBezTo>
                    <a:pt x="70" y="0"/>
                    <a:pt x="53" y="29"/>
                    <a:pt x="56" y="36"/>
                  </a:cubicBezTo>
                  <a:cubicBezTo>
                    <a:pt x="56" y="36"/>
                    <a:pt x="84" y="4"/>
                    <a:pt x="131" y="19"/>
                  </a:cubicBezTo>
                  <a:cubicBezTo>
                    <a:pt x="131" y="19"/>
                    <a:pt x="110" y="24"/>
                    <a:pt x="108" y="35"/>
                  </a:cubicBezTo>
                  <a:cubicBezTo>
                    <a:pt x="108" y="35"/>
                    <a:pt x="169" y="26"/>
                    <a:pt x="173" y="109"/>
                  </a:cubicBezTo>
                  <a:cubicBezTo>
                    <a:pt x="173" y="109"/>
                    <a:pt x="51" y="157"/>
                    <a:pt x="2" y="103"/>
                  </a:cubicBezTo>
                  <a:close/>
                </a:path>
              </a:pathLst>
            </a:custGeom>
            <a:solidFill>
              <a:srgbClr val="3A332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1353066" y="2541023"/>
              <a:ext cx="281559" cy="419100"/>
            </a:xfrm>
            <a:custGeom>
              <a:rect l="l" t="t" r="r" b="b"/>
              <a:pathLst>
                <a:path w="65" h="97">
                  <a:moveTo>
                    <a:pt x="65" y="21"/>
                  </a:moveTo>
                  <a:cubicBezTo>
                    <a:pt x="65" y="21"/>
                    <a:pt x="30" y="0"/>
                    <a:pt x="15" y="21"/>
                  </a:cubicBezTo>
                  <a:cubicBezTo>
                    <a:pt x="0" y="43"/>
                    <a:pt x="28" y="82"/>
                    <a:pt x="65" y="97"/>
                  </a:cubicBezTo>
                  <a:lnTo>
                    <a:pt x="65" y="21"/>
                  </a:lnTo>
                  <a:close/>
                </a:path>
              </a:pathLst>
            </a:custGeom>
            <a:solidFill>
              <a:srgbClr val="F4D3B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014797" y="2541023"/>
              <a:ext cx="283655" cy="419100"/>
            </a:xfrm>
            <a:custGeom>
              <a:rect l="l" t="t" r="r" b="b"/>
              <a:pathLst>
                <a:path w="65" h="97">
                  <a:moveTo>
                    <a:pt x="0" y="21"/>
                  </a:moveTo>
                  <a:cubicBezTo>
                    <a:pt x="0" y="21"/>
                    <a:pt x="36" y="0"/>
                    <a:pt x="51" y="21"/>
                  </a:cubicBezTo>
                  <a:cubicBezTo>
                    <a:pt x="65" y="43"/>
                    <a:pt x="38" y="82"/>
                    <a:pt x="0" y="97"/>
                  </a:cubicBezTo>
                  <a:lnTo>
                    <a:pt x="0" y="21"/>
                  </a:lnTo>
                  <a:close/>
                </a:path>
              </a:pathLst>
            </a:custGeom>
            <a:solidFill>
              <a:srgbClr val="F4D3B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1439838" y="2111350"/>
              <a:ext cx="1771841" cy="1458563"/>
            </a:xfrm>
            <a:custGeom>
              <a:rect l="l" t="t" r="r" b="b"/>
              <a:pathLst>
                <a:path w="408" h="336">
                  <a:moveTo>
                    <a:pt x="389" y="194"/>
                  </a:moveTo>
                  <a:cubicBezTo>
                    <a:pt x="379" y="175"/>
                    <a:pt x="371" y="170"/>
                    <a:pt x="371" y="118"/>
                  </a:cubicBezTo>
                  <a:cubicBezTo>
                    <a:pt x="371" y="66"/>
                    <a:pt x="346" y="44"/>
                    <a:pt x="346" y="44"/>
                  </a:cubicBezTo>
                  <a:cubicBezTo>
                    <a:pt x="287" y="0"/>
                    <a:pt x="204" y="61"/>
                    <a:pt x="204" y="61"/>
                  </a:cubicBezTo>
                  <a:cubicBezTo>
                    <a:pt x="204" y="61"/>
                    <a:pt x="121" y="0"/>
                    <a:pt x="62" y="44"/>
                  </a:cubicBezTo>
                  <a:cubicBezTo>
                    <a:pt x="62" y="44"/>
                    <a:pt x="37" y="66"/>
                    <a:pt x="37" y="118"/>
                  </a:cubicBezTo>
                  <a:cubicBezTo>
                    <a:pt x="37" y="170"/>
                    <a:pt x="29" y="175"/>
                    <a:pt x="19" y="194"/>
                  </a:cubicBezTo>
                  <a:cubicBezTo>
                    <a:pt x="10" y="214"/>
                    <a:pt x="0" y="336"/>
                    <a:pt x="204" y="336"/>
                  </a:cubicBezTo>
                  <a:cubicBezTo>
                    <a:pt x="408" y="336"/>
                    <a:pt x="399" y="214"/>
                    <a:pt x="389" y="194"/>
                  </a:cubicBezTo>
                  <a:close/>
                </a:path>
              </a:pathLst>
            </a:custGeom>
            <a:solidFill>
              <a:srgbClr val="F9DAB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1837888" y="2761241"/>
              <a:ext cx="171450" cy="175736"/>
            </a:xfrm>
            <a:prstGeom prst="ellipse">
              <a:avLst/>
            </a:prstGeom>
            <a:solidFill>
              <a:srgbClr val="3A332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1873797" y="2769718"/>
              <a:ext cx="82582" cy="55055"/>
            </a:xfrm>
            <a:custGeom>
              <a:rect l="l" t="t" r="r" b="b"/>
              <a:pathLst>
                <a:path w="19" h="12">
                  <a:moveTo>
                    <a:pt x="18" y="4"/>
                  </a:moveTo>
                  <a:cubicBezTo>
                    <a:pt x="19" y="7"/>
                    <a:pt x="15" y="10"/>
                    <a:pt x="10" y="11"/>
                  </a:cubicBezTo>
                  <a:cubicBezTo>
                    <a:pt x="5" y="12"/>
                    <a:pt x="1" y="11"/>
                    <a:pt x="0" y="8"/>
                  </a:cubicBezTo>
                  <a:cubicBezTo>
                    <a:pt x="0" y="5"/>
                    <a:pt x="3" y="2"/>
                    <a:pt x="8" y="1"/>
                  </a:cubicBezTo>
                  <a:cubicBezTo>
                    <a:pt x="13" y="0"/>
                    <a:pt x="18" y="2"/>
                    <a:pt x="18" y="4"/>
                  </a:cubicBezTo>
                  <a:close/>
                </a:path>
              </a:pathLst>
            </a:custGeom>
            <a:solidFill>
              <a:srgbClr val="E8DFD9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1757402" y="2549500"/>
              <a:ext cx="334423" cy="112204"/>
            </a:xfrm>
            <a:custGeom>
              <a:rect l="l" t="t" r="r" b="b"/>
              <a:pathLst>
                <a:path w="112" h="38">
                  <a:moveTo>
                    <a:pt x="0" y="9"/>
                  </a:moveTo>
                  <a:lnTo>
                    <a:pt x="0" y="38"/>
                  </a:lnTo>
                  <a:lnTo>
                    <a:pt x="112" y="32"/>
                  </a:lnTo>
                  <a:lnTo>
                    <a:pt x="112" y="0"/>
                  </a:lnTo>
                  <a:lnTo>
                    <a:pt x="0" y="9"/>
                  </a:lnTo>
                  <a:close/>
                </a:path>
              </a:pathLst>
            </a:custGeom>
            <a:solidFill>
              <a:srgbClr val="3A332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2608365" y="2761241"/>
              <a:ext cx="175736" cy="175736"/>
            </a:xfrm>
            <a:prstGeom prst="ellipse">
              <a:avLst/>
            </a:prstGeom>
            <a:solidFill>
              <a:srgbClr val="3A332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2640179" y="2769718"/>
              <a:ext cx="84677" cy="55055"/>
            </a:xfrm>
            <a:custGeom>
              <a:rect l="l" t="t" r="r" b="b"/>
              <a:pathLst>
                <a:path w="19" h="12">
                  <a:moveTo>
                    <a:pt x="19" y="4"/>
                  </a:moveTo>
                  <a:cubicBezTo>
                    <a:pt x="19" y="7"/>
                    <a:pt x="16" y="10"/>
                    <a:pt x="11" y="11"/>
                  </a:cubicBezTo>
                  <a:cubicBezTo>
                    <a:pt x="6" y="12"/>
                    <a:pt x="1" y="11"/>
                    <a:pt x="1" y="8"/>
                  </a:cubicBezTo>
                  <a:cubicBezTo>
                    <a:pt x="0" y="5"/>
                    <a:pt x="4" y="2"/>
                    <a:pt x="9" y="1"/>
                  </a:cubicBezTo>
                  <a:cubicBezTo>
                    <a:pt x="13" y="0"/>
                    <a:pt x="18" y="2"/>
                    <a:pt x="19" y="4"/>
                  </a:cubicBezTo>
                  <a:close/>
                </a:path>
              </a:pathLst>
            </a:custGeom>
            <a:solidFill>
              <a:srgbClr val="E8DFD9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2527974" y="2549500"/>
              <a:ext cx="338709" cy="112204"/>
            </a:xfrm>
            <a:custGeom>
              <a:rect l="l" t="t" r="r" b="b"/>
              <a:pathLst>
                <a:path w="114" h="38">
                  <a:moveTo>
                    <a:pt x="114" y="9"/>
                  </a:moveTo>
                  <a:lnTo>
                    <a:pt x="114" y="38"/>
                  </a:lnTo>
                  <a:lnTo>
                    <a:pt x="0" y="32"/>
                  </a:lnTo>
                  <a:lnTo>
                    <a:pt x="0" y="0"/>
                  </a:lnTo>
                  <a:lnTo>
                    <a:pt x="114" y="9"/>
                  </a:lnTo>
                  <a:close/>
                </a:path>
              </a:pathLst>
            </a:custGeom>
            <a:solidFill>
              <a:srgbClr val="3A332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2227365" y="2979268"/>
              <a:ext cx="230695" cy="131254"/>
            </a:xfrm>
            <a:custGeom>
              <a:rect l="l" t="t" r="r" b="b"/>
              <a:pathLst>
                <a:path w="52" h="30">
                  <a:moveTo>
                    <a:pt x="0" y="30"/>
                  </a:moveTo>
                  <a:cubicBezTo>
                    <a:pt x="0" y="30"/>
                    <a:pt x="1" y="4"/>
                    <a:pt x="22" y="2"/>
                  </a:cubicBezTo>
                  <a:cubicBezTo>
                    <a:pt x="43" y="0"/>
                    <a:pt x="53" y="27"/>
                    <a:pt x="53" y="27"/>
                  </a:cubicBezTo>
                  <a:cubicBezTo>
                    <a:pt x="53" y="27"/>
                    <a:pt x="39" y="9"/>
                    <a:pt x="23" y="11"/>
                  </a:cubicBezTo>
                  <a:cubicBezTo>
                    <a:pt x="7" y="12"/>
                    <a:pt x="0" y="30"/>
                    <a:pt x="0" y="30"/>
                  </a:cubicBezTo>
                  <a:close/>
                </a:path>
              </a:pathLst>
            </a:custGeom>
            <a:solidFill>
              <a:srgbClr val="EFC4A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2055915" y="3102045"/>
              <a:ext cx="694373" cy="359854"/>
            </a:xfrm>
            <a:custGeom>
              <a:rect l="l" t="t" r="r" b="b"/>
              <a:pathLst>
                <a:path w="160" h="83">
                  <a:moveTo>
                    <a:pt x="0" y="32"/>
                  </a:moveTo>
                  <a:cubicBezTo>
                    <a:pt x="0" y="32"/>
                    <a:pt x="118" y="44"/>
                    <a:pt x="150" y="0"/>
                  </a:cubicBezTo>
                  <a:cubicBezTo>
                    <a:pt x="150" y="0"/>
                    <a:pt x="160" y="83"/>
                    <a:pt x="29" y="68"/>
                  </a:cubicBezTo>
                  <a:cubicBezTo>
                    <a:pt x="29" y="68"/>
                    <a:pt x="30" y="50"/>
                    <a:pt x="0" y="32"/>
                  </a:cubicBezTo>
                  <a:close/>
                </a:path>
              </a:pathLst>
            </a:custGeom>
            <a:solidFill>
              <a:srgbClr val="49202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2240034" y="3298927"/>
              <a:ext cx="349282" cy="116396"/>
            </a:xfrm>
            <a:custGeom>
              <a:rect l="l" t="t" r="r" b="b"/>
              <a:pathLst>
                <a:path w="80" h="27">
                  <a:moveTo>
                    <a:pt x="80" y="10"/>
                  </a:moveTo>
                  <a:cubicBezTo>
                    <a:pt x="63" y="1"/>
                    <a:pt x="47" y="0"/>
                    <a:pt x="27" y="1"/>
                  </a:cubicBezTo>
                  <a:cubicBezTo>
                    <a:pt x="3" y="2"/>
                    <a:pt x="0" y="13"/>
                    <a:pt x="1" y="24"/>
                  </a:cubicBezTo>
                  <a:cubicBezTo>
                    <a:pt x="40" y="27"/>
                    <a:pt x="64" y="20"/>
                    <a:pt x="80" y="10"/>
                  </a:cubicBezTo>
                  <a:close/>
                </a:path>
              </a:pathLst>
            </a:custGeom>
            <a:solidFill>
              <a:srgbClr val="C6504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6" name="TextBox 46"/>
          <p:cNvSpPr txBox="1"/>
          <p:nvPr/>
        </p:nvSpPr>
        <p:spPr>
          <a:xfrm>
            <a:off x="6542983" y="1171423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国家法律法规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542983" y="1511132"/>
            <a:ext cx="4495800" cy="11049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我国制定了一系列与化工行业相关的法律法规，如《安全生产法》、《危险化学品安全管理条例》等，对化工生产的安全管理提出了明确的要求和规定。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6542983" y="2934249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行业标准与规范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6542983" y="3273958"/>
            <a:ext cx="4495800" cy="13811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化工行业还制定了众多的行业标准与规范，如《化工企业安全卫生设计规范》、《化工装置设备布置设计规定》等。这些标准和规范对化工生产的设计、建设和管理提供了具体的指导和依据。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6542983" y="4626808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国际公约与标准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6542983" y="4966517"/>
            <a:ext cx="4499225" cy="13811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此外，国际上也制定了一些与化工行业相关的公约和标准，如《国际劳工组织化学工业安全卫生公约》、《国际化学品管理战略方针》等。这些公约和标准对促进全球化工行业的安全发展具有重要的意义。</a:t>
            </a:r>
          </a:p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安全法规与标准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正规操作规范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确保设备处于良好状态，检查电源、传动、润滑等系统是否正常。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设备启动前检查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操作步骤遵守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667" r="15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设备运行监控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严格按照设备操作手册或工艺流程要求进行操作，不得随意更改或省略步骤。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密切关注设备运行状况，及时发现并处理异常情况，确保设备安全运行。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设备操作规范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3159" r="13159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中间品与产品检测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定期对中间品和产品进行检测，确保产品质量符合标准要求。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工艺参数控制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严格控制反应温度、压力、物料配比等关键工艺参数，确保产品质量和生产安全。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投料顺序与速度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按照工艺流程要求，正确安排投料顺序和速度，防止因操作不当引发事故。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工艺流程操作规范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针对可能发生的突发事件，制定相应的应急预案，明确应急处置措施和人员职责。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500" r="17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6667" b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应急预案制定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定期组织应急演练，提高员工应急处置能力和协同配合水平。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应急演练实施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一旦发生事故，立即启动应急预案，迅速组织救援和处置工作，同时向上级主管部门报告。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事故报告与处置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应急处置操作规范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安全防护措施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根据工作环境和接触物质的不同，选择合适的防护服、防护眼镜、防护手套、防护鞋等。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穿戴防护用品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化工行业从业人员应定期进行身体健康检查，确保身体状况符合工作要求。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定期体检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625" r="1462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3477" r="1347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熟悉并掌握化学品泄漏、火灾、中毒等紧急情况的应急处理措施，以便在事故发生时能够迅速应对。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掌握应急处理措施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个人防护措施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20" b="252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设备安全防护措施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设备维护保养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定期对化工设备进行维护保养，确保设备处于良好状态，减少故障发生的可能性。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安全装置配备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在关键设备上安装安全阀、压力表、温度计等安全装置，确保设备在异常情况下能够自动停机或报警。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电气设备安全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确保电气设备符合安全标准，定期进行电气安全检查，防止电气火灾和触电事故的发生。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https://d.book118.com/335111313124011101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2024-09-09T19:01:06.711</cp:lastPrinted>
  <dcterms:created xsi:type="dcterms:W3CDTF">2024-09-09T11:01:06Z</dcterms:created>
  <dcterms:modified xsi:type="dcterms:W3CDTF">2024-09-09T11:01:08Z</dcterms:modified>
</cp:coreProperties>
</file>