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068C681-03F6-42E0-9AC8-4640449BB0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66CE46D-5321-4DA5-A570-F93AAE0189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1A5065B-B540-49EF-A851-C19A2B621F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EE5F612-92CD-4081-B9A5-9FE2BFC6023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02B7921-85FA-4E1F-B4CE-C365E8DFA4F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21B1E92-16EE-4DB9-B446-5E8C080FB80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801A3E4-7605-4BB7-A1C7-B10BF4F739F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F9DDD94-5F86-4439-A3F7-8DC399B13FC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A43808A-0126-4CEF-AB65-FF91F400847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9C93338-3CE9-4A7E-BEB1-F9EBBEC645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FF0A51D-5AE9-4ED8-92B3-597A5B6E99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351333133020111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腺癌术后家庭护理指导</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术后护理基本知识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日常生活护理指导</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心理护理与支持</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定期复查与随访</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常见问题与解答</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引言</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51" r="3255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51" r="3255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随着医疗技术的进步，越来越多的腺癌患者选择在家进行术后康复，家庭护理的重要性逐渐凸显。</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腺癌术后家庭护理指导旨在为患者及其家庭提供专业的护理知识和技巧，帮助患者更好地康复，提高生活质量。</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家庭护理可以减轻患者的心理压力，增强其自我护理能力和信心，促进患者积极参与康复过程。</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家庭护理可以降低患者的再入院率，减少医疗费用，提高患者的生活质量。</a:t>
            </a:r>
          </a:p>
        </p:txBody>
      </p:sp>
      <p:pic>
        <p:nvPicPr>
          <p:cNvPr id="7" name="Picture 7"/>
          <p:cNvPicPr>
            <a:picLocks noChangeAspect="1"/>
          </p:cNvPicPr>
          <p:nvPr/>
        </p:nvPicPr>
        <p:blipFill>
          <a:blip r:embed="rId2"/>
          <a:srcRect l="9585" r="9585"/>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9585" r="9585"/>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9474" r="9474"/>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家庭护理可以帮助患者更好地管理术后恢复，预防并发症的发生，提高康复效果。</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家庭护理的重要性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术后护理基本知识</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保持伤口清洁干燥，定期更换敷料，避免感染。</a:t>
            </a:r>
          </a:p>
        </p:txBody>
      </p:sp>
      <p:pic>
        <p:nvPicPr>
          <p:cNvPr id="6" name="Picture 6"/>
          <p:cNvPicPr>
            <a:picLocks noChangeAspect="1"/>
          </p:cNvPicPr>
          <p:nvPr/>
        </p:nvPicPr>
        <p:blipFill>
          <a:blip r:embed="rId2"/>
          <a:srcRect l="16675" r="1667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伤口清洁</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留意伤口愈合情况，如出现红肿、疼痛、渗出等症状应及时就医。</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观察伤口变化</a:t>
            </a:r>
          </a:p>
        </p:txBody>
      </p:sp>
      <p:pic>
        <p:nvPicPr>
          <p:cNvPr id="10" name="Picture 10"/>
          <p:cNvPicPr>
            <a:picLocks noChangeAspect="1"/>
          </p:cNvPicPr>
          <p:nvPr/>
        </p:nvPicPr>
        <p:blipFill>
          <a:blip r:embed="rId3"/>
          <a:srcRect t="16667" b="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t="12500" b="12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避免剧烈运动或过度伸展等动作，以免伤口裂开。</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避免过度活动</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伤口护理</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78786" y="3346403"/>
            <a:ext cx="2702514" cy="2702514"/>
          </a:xfrm>
          <a:prstGeom prst="donut">
            <a:avLst>
              <a:gd name="adj" fmla="val 6114"/>
            </a:avLst>
          </a:prstGeom>
          <a:solidFill>
            <a:schemeClr val="accent1">
              <a:lumMod val="75000"/>
              <a:alpha val="2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511044" y="2788639"/>
            <a:ext cx="1219200" cy="1219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740703" y="3074788"/>
            <a:ext cx="778679" cy="77867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869496" y="1257010"/>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遵循医嘱使用止痛药</a:t>
            </a:r>
          </a:p>
        </p:txBody>
      </p:sp>
      <p:sp>
        <p:nvSpPr>
          <p:cNvPr id="6" name="TextBox 6"/>
          <p:cNvSpPr txBox="1"/>
          <p:nvPr/>
        </p:nvSpPr>
        <p:spPr>
          <a:xfrm>
            <a:off x="4177126" y="1812889"/>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按照医生的建议使用止痛药，避免擅自增减剂量。</a:t>
            </a:r>
          </a:p>
        </p:txBody>
      </p:sp>
      <p:sp>
        <p:nvSpPr>
          <p:cNvPr id="7" name="TextBox 7"/>
          <p:cNvSpPr txBox="1"/>
          <p:nvPr/>
        </p:nvSpPr>
        <p:spPr>
          <a:xfrm>
            <a:off x="8064328"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记录疼痛情况</a:t>
            </a:r>
          </a:p>
        </p:txBody>
      </p:sp>
      <p:sp>
        <p:nvSpPr>
          <p:cNvPr id="8" name="TextBox 8"/>
          <p:cNvSpPr txBox="1"/>
          <p:nvPr/>
        </p:nvSpPr>
        <p:spPr>
          <a:xfrm>
            <a:off x="8064328"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记录疼痛发生的时间、程度和伴随症状，以便及时向医生反馈。</a:t>
            </a:r>
          </a:p>
        </p:txBody>
      </p:sp>
      <p:sp>
        <p:nvSpPr>
          <p:cNvPr id="9" name="TextBox 9"/>
          <p:cNvSpPr txBox="1"/>
          <p:nvPr/>
        </p:nvSpPr>
        <p:spPr>
          <a:xfrm>
            <a:off x="-279124"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非药物止痛方法</a:t>
            </a:r>
          </a:p>
        </p:txBody>
      </p:sp>
      <p:sp>
        <p:nvSpPr>
          <p:cNvPr id="10" name="TextBox 10"/>
          <p:cNvSpPr txBox="1"/>
          <p:nvPr/>
        </p:nvSpPr>
        <p:spPr>
          <a:xfrm>
            <a:off x="336137"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如冷敷、热敷、按摩等，有助于缓解疼痛。</a:t>
            </a:r>
          </a:p>
        </p:txBody>
      </p:sp>
      <p:sp>
        <p:nvSpPr>
          <p:cNvPr id="11" name="AutoShape 11"/>
          <p:cNvSpPr/>
          <p:nvPr/>
        </p:nvSpPr>
        <p:spPr>
          <a:xfrm>
            <a:off x="4521503" y="462526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599104" y="4625262"/>
            <a:ext cx="1219200" cy="12192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2700000">
            <a:off x="4825398" y="4929157"/>
            <a:ext cx="611410" cy="611410"/>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6933514" y="4923096"/>
            <a:ext cx="550379" cy="550379"/>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疼痛管理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严格按照医生的指示用药，不要自行更改剂量或停药。</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遵循医嘱用药</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75" r="166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注意药物相互作用</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25" r="1662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留意药物副作用</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75" r="166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如同时使用其他药物，应告知医生，避免药物相互作用引起不良反应。</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如有任何不适或疑似副作用，应及时向医生报告。</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药物使用注意事项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日常生活护理指导</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https://d.book118.com/335133313302011124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50</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2024-09-29T03:12:21.045</cp:lastPrinted>
  <dcterms:created xsi:type="dcterms:W3CDTF">2024-09-28T19:12:21Z</dcterms:created>
  <dcterms:modified xsi:type="dcterms:W3CDTF">2024-09-28T19:12:22Z</dcterms:modified>
</cp:coreProperties>
</file>