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EF1E16A-E548-47FC-A51F-185171A37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E256DA-A768-497F-88E7-78BEE8F059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11410D-D241-4DDB-9425-D4E8987DCD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B8446C-FBAC-48AD-9DC3-B7C6AB35AD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BAE8E9-3320-46A7-9486-7050B9753E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73BFF4-FE92-4311-9EA8-D167CE4281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90AD15-7F80-4866-9AB3-4F3E2CE6810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B7C464-A135-4A4C-97BB-0A69212C18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1B3B16-2ADE-4108-97FC-11DEEAA316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1E3D5-FE05-4AC3-A6DF-57E727FB83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7D5F85-6F04-4313-8E33-6D5A059942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0300401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产品开发与项目管理课件</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产品开发概述</a:t>
            </a:r>
          </a:p>
          <a:p>
            <a:r>
              <a:t>项目管理基础</a:t>
            </a:r>
          </a:p>
          <a:p>
            <a:r>
              <a:t>产品开发与项目管理关系</a:t>
            </a:r>
          </a:p>
          <a:p>
            <a:r>
              <a:t>产品开发策略与规划</a:t>
            </a:r>
          </a:p>
          <a:p>
            <a:r>
              <a:t>项目计划与控制</a:t>
            </a:r>
          </a:p>
          <a:p>
            <a:r>
              <a:t>团队协作与沟通管理</a:t>
            </a:r>
          </a:p>
          <a:p>
            <a:r>
              <a:t>案例分析与实战演练</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产品开发定义与重要性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产品开发是指企业从市场需求出发，通过研发、设计、试制、试验等过程，创造出全新的产品或对现有产品进行改进、升级的活动。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产品开发重要性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产品开发是企业持续发展的重要手段，能够推动技术创新、提升产品竞争力、满足市场需求，进而实现企业的经济效益和社会效益。</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产品开发流程包括市场调研、产品规划、概念设计、详细设计、试制试验、市场推广等阶段。</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产品开发可分为概念阶段、计划阶段、开发阶段、验证阶段和发布阶段。每个阶段都有明确的目标和任务，确保产品开发的顺利进行。</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产品开发流程与阶段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产品开发阶段</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产品开发流程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noFill/>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产品开发团队组成与职责</a:t>
              </a:r>
            </a:p>
          </p:txBody>
        </p:sp>
      </p:grpSp>
      <p:grpSp>
        <p:nvGrpSpPr>
          <p:cNvPr id="40" name="Group 40"/>
          <p:cNvGrpSpPr/>
          <p:nvPr/>
        </p:nvGrpSpPr>
        <p:grpSpPr>
          <a:xfrm>
            <a:off x="423838" y="1165012"/>
            <a:ext cx="3394996" cy="490334"/>
            <a:chOff x="423838" y="1165012"/>
            <a:chExt cx="3394996" cy="490334"/>
          </a:xfrm>
        </p:grpSpPr>
        <p:sp>
          <p:nvSpPr>
            <p:cNvPr id="41" name="TextBox 41"/>
            <p:cNvSpPr txBox="1"/>
            <p:nvPr/>
          </p:nvSpPr>
          <p:spPr>
            <a:xfrm>
              <a:off x="423838"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产品开发团队组成</a:t>
              </a:r>
            </a:p>
          </p:txBody>
        </p:sp>
      </p:grpSp>
      <p:grpSp>
        <p:nvGrpSpPr>
          <p:cNvPr id="42" name="Group 42"/>
          <p:cNvGrpSpPr/>
          <p:nvPr/>
        </p:nvGrpSpPr>
        <p:grpSpPr>
          <a:xfrm>
            <a:off x="532563" y="1542614"/>
            <a:ext cx="3286271" cy="949747"/>
            <a:chOff x="532563" y="1542614"/>
            <a:chExt cx="3286271" cy="949747"/>
          </a:xfrm>
        </p:grpSpPr>
        <p:sp>
          <p:nvSpPr>
            <p:cNvPr id="43" name="TextBox 43"/>
            <p:cNvSpPr txBox="1"/>
            <p:nvPr/>
          </p:nvSpPr>
          <p:spPr>
            <a:xfrm>
              <a:off x="532563"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产品开发团队通常包括项目经理、产品经理、设计师、工程师、质量管理人员等角色。</a:t>
              </a:r>
            </a:p>
          </p:txBody>
        </p:sp>
      </p:grpSp>
      <p:grpSp>
        <p:nvGrpSpPr>
          <p:cNvPr id="44" name="Group 44"/>
          <p:cNvGrpSpPr/>
          <p:nvPr/>
        </p:nvGrpSpPr>
        <p:grpSpPr>
          <a:xfrm>
            <a:off x="110891" y="3013226"/>
            <a:ext cx="3394996" cy="490334"/>
            <a:chOff x="110891" y="3013226"/>
            <a:chExt cx="3394996" cy="490334"/>
          </a:xfrm>
        </p:grpSpPr>
        <p:sp>
          <p:nvSpPr>
            <p:cNvPr id="45" name="TextBox 45"/>
            <p:cNvSpPr txBox="1"/>
            <p:nvPr/>
          </p:nvSpPr>
          <p:spPr>
            <a:xfrm>
              <a:off x="110891"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a:t>
              </a:r>
            </a:p>
          </p:txBody>
        </p:sp>
      </p:grpSp>
      <p:grpSp>
        <p:nvGrpSpPr>
          <p:cNvPr id="46" name="Group 46"/>
          <p:cNvGrpSpPr/>
          <p:nvPr/>
        </p:nvGrpSpPr>
        <p:grpSpPr>
          <a:xfrm>
            <a:off x="219616" y="3447978"/>
            <a:ext cx="3286271" cy="937998"/>
            <a:chOff x="219616" y="3447978"/>
            <a:chExt cx="3286271" cy="937998"/>
          </a:xfrm>
        </p:grpSpPr>
        <p:sp>
          <p:nvSpPr>
            <p:cNvPr id="47" name="TextBox 47"/>
            <p:cNvSpPr txBox="1"/>
            <p:nvPr/>
          </p:nvSpPr>
          <p:spPr>
            <a:xfrm>
              <a:off x="219616"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负责整个项目的计划、组织、协调和控制，确保项目按时完成并达到预期目标。</a:t>
              </a:r>
            </a:p>
          </p:txBody>
        </p:sp>
      </p:grpSp>
      <p:grpSp>
        <p:nvGrpSpPr>
          <p:cNvPr id="48" name="Group 48"/>
          <p:cNvGrpSpPr/>
          <p:nvPr/>
        </p:nvGrpSpPr>
        <p:grpSpPr>
          <a:xfrm>
            <a:off x="436531" y="4760442"/>
            <a:ext cx="3394996" cy="490334"/>
            <a:chOff x="436531" y="4760442"/>
            <a:chExt cx="3394996" cy="490334"/>
          </a:xfrm>
        </p:grpSpPr>
        <p:sp>
          <p:nvSpPr>
            <p:cNvPr id="49" name="TextBox 49"/>
            <p:cNvSpPr txBox="1"/>
            <p:nvPr/>
          </p:nvSpPr>
          <p:spPr>
            <a:xfrm>
              <a:off x="436531"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产品经理</a:t>
              </a:r>
            </a:p>
          </p:txBody>
        </p:sp>
      </p:grpSp>
      <p:grpSp>
        <p:nvGrpSpPr>
          <p:cNvPr id="50" name="Group 50"/>
          <p:cNvGrpSpPr/>
          <p:nvPr/>
        </p:nvGrpSpPr>
        <p:grpSpPr>
          <a:xfrm>
            <a:off x="545256" y="5195195"/>
            <a:ext cx="3286271" cy="936111"/>
            <a:chOff x="545256" y="5195195"/>
            <a:chExt cx="3286271" cy="936111"/>
          </a:xfrm>
        </p:grpSpPr>
        <p:sp>
          <p:nvSpPr>
            <p:cNvPr id="51" name="TextBox 51"/>
            <p:cNvSpPr txBox="1"/>
            <p:nvPr/>
          </p:nvSpPr>
          <p:spPr>
            <a:xfrm>
              <a:off x="545256"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负责产品的整体规划、设计和推广，深入了解市场需求和竞争态势，为产品开发提供有力支持。</a:t>
              </a:r>
            </a:p>
          </p:txBody>
        </p:sp>
      </p:grpSp>
      <p:grpSp>
        <p:nvGrpSpPr>
          <p:cNvPr id="52" name="Group 52"/>
          <p:cNvGrpSpPr/>
          <p:nvPr/>
        </p:nvGrpSpPr>
        <p:grpSpPr>
          <a:xfrm>
            <a:off x="8373176" y="1165012"/>
            <a:ext cx="3394996" cy="490334"/>
            <a:chOff x="8373176" y="1165012"/>
            <a:chExt cx="3394996" cy="490334"/>
          </a:xfrm>
        </p:grpSpPr>
        <p:sp>
          <p:nvSpPr>
            <p:cNvPr id="53" name="TextBox 53"/>
            <p:cNvSpPr txBox="1"/>
            <p:nvPr/>
          </p:nvSpPr>
          <p:spPr>
            <a:xfrm>
              <a:off x="8373176" y="116501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设计师</a:t>
              </a:r>
            </a:p>
          </p:txBody>
        </p:sp>
      </p:grpSp>
      <p:grpSp>
        <p:nvGrpSpPr>
          <p:cNvPr id="54" name="Group 54"/>
          <p:cNvGrpSpPr/>
          <p:nvPr/>
        </p:nvGrpSpPr>
        <p:grpSpPr>
          <a:xfrm>
            <a:off x="8481901" y="1542614"/>
            <a:ext cx="3286271" cy="949747"/>
            <a:chOff x="8481901" y="1542614"/>
            <a:chExt cx="3286271" cy="949747"/>
          </a:xfrm>
        </p:grpSpPr>
        <p:sp>
          <p:nvSpPr>
            <p:cNvPr id="55" name="TextBox 55"/>
            <p:cNvSpPr txBox="1"/>
            <p:nvPr/>
          </p:nvSpPr>
          <p:spPr>
            <a:xfrm>
              <a:off x="8481901" y="1542614"/>
              <a:ext cx="3286271" cy="94974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负责产品的外观设计、用户体验设计等方面的工作，提升产品的吸引力和易用性。</a:t>
              </a:r>
            </a:p>
          </p:txBody>
        </p:sp>
      </p:grpSp>
      <p:grpSp>
        <p:nvGrpSpPr>
          <p:cNvPr id="56" name="Group 56"/>
          <p:cNvGrpSpPr/>
          <p:nvPr/>
        </p:nvGrpSpPr>
        <p:grpSpPr>
          <a:xfrm>
            <a:off x="8654225" y="3013226"/>
            <a:ext cx="3394996" cy="490334"/>
            <a:chOff x="8654225" y="3013226"/>
            <a:chExt cx="3394996" cy="490334"/>
          </a:xfrm>
        </p:grpSpPr>
        <p:sp>
          <p:nvSpPr>
            <p:cNvPr id="57" name="TextBox 57"/>
            <p:cNvSpPr txBox="1"/>
            <p:nvPr/>
          </p:nvSpPr>
          <p:spPr>
            <a:xfrm>
              <a:off x="8654225" y="3013226"/>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工程师</a:t>
              </a:r>
            </a:p>
          </p:txBody>
        </p:sp>
      </p:grpSp>
      <p:grpSp>
        <p:nvGrpSpPr>
          <p:cNvPr id="58" name="Group 58"/>
          <p:cNvGrpSpPr/>
          <p:nvPr/>
        </p:nvGrpSpPr>
        <p:grpSpPr>
          <a:xfrm>
            <a:off x="8762949" y="3447978"/>
            <a:ext cx="3286271" cy="937998"/>
            <a:chOff x="8762949" y="3447978"/>
            <a:chExt cx="3286271" cy="937998"/>
          </a:xfrm>
        </p:grpSpPr>
        <p:sp>
          <p:nvSpPr>
            <p:cNvPr id="59" name="TextBox 59"/>
            <p:cNvSpPr txBox="1"/>
            <p:nvPr/>
          </p:nvSpPr>
          <p:spPr>
            <a:xfrm>
              <a:off x="8762949" y="3447978"/>
              <a:ext cx="3286271" cy="93799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负责产品的技术实现和性能优化，解决技术难题，确保产品的稳定性和可靠性。</a:t>
              </a:r>
            </a:p>
          </p:txBody>
        </p:sp>
      </p:grpSp>
      <p:grpSp>
        <p:nvGrpSpPr>
          <p:cNvPr id="60" name="Group 60"/>
          <p:cNvGrpSpPr/>
          <p:nvPr/>
        </p:nvGrpSpPr>
        <p:grpSpPr>
          <a:xfrm>
            <a:off x="8059705" y="4760442"/>
            <a:ext cx="3394996" cy="490334"/>
            <a:chOff x="8059705" y="4760442"/>
            <a:chExt cx="3394996" cy="490334"/>
          </a:xfrm>
        </p:grpSpPr>
        <p:sp>
          <p:nvSpPr>
            <p:cNvPr id="61" name="TextBox 61"/>
            <p:cNvSpPr txBox="1"/>
            <p:nvPr/>
          </p:nvSpPr>
          <p:spPr>
            <a:xfrm>
              <a:off x="8059705" y="476044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质量管理人员</a:t>
              </a:r>
            </a:p>
          </p:txBody>
        </p:sp>
      </p:grpSp>
      <p:grpSp>
        <p:nvGrpSpPr>
          <p:cNvPr id="62" name="Group 62"/>
          <p:cNvGrpSpPr/>
          <p:nvPr/>
        </p:nvGrpSpPr>
        <p:grpSpPr>
          <a:xfrm>
            <a:off x="8168429" y="5195195"/>
            <a:ext cx="3286271" cy="936111"/>
            <a:chOff x="8168429" y="5195195"/>
            <a:chExt cx="3286271" cy="936111"/>
          </a:xfrm>
        </p:grpSpPr>
        <p:sp>
          <p:nvSpPr>
            <p:cNvPr id="63" name="TextBox 63"/>
            <p:cNvSpPr txBox="1"/>
            <p:nvPr/>
          </p:nvSpPr>
          <p:spPr>
            <a:xfrm>
              <a:off x="8168429" y="5195195"/>
              <a:ext cx="3286271" cy="93611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负责产品质量的监督和检验，确保产品符合相关标准和客户要求。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项目管理是一种系统性的方法，用于规划、组织、指导和控制项目的各个方面，以实现项目目标。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项目管理的目标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项目管理的目标是确保项目在预算、时间和质量等方面达到预期要求，同时满足干系人的需求和期望。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项目管理定义与目标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PMBOK是项目管理知识体系指南的简称，是由美国项目管理协会（PMI）制定并发布的全球公认的项目管理标准。</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PMBOK概述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PMBOK涵盖了项目管理的各个过程组、知识领域和工具技术，为项目经理提供了全面的项目管理方法和最佳实践。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PMBOK的核心内容</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项目经理可以通过学习和应用PMBOK中的理论和方法，提高项目管理的专业性和有效性，确保项目的成功实施。</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PMBOK在项目中的应用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项目管理知识体系（PMBOK）</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项目经理的角色</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项目经理是项目的负责人，负责协调和组织项目资源，确保项目按照计划顺利进行，实现项目目标。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项目经理的技能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项目经理需要具备领导力、沟通能力、团队协作能力、风险管理能力等多方面的技能，以应对项目中的各种挑战和问题。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项目经理的培养与发展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企业和组织可以通过提供培训、实践机会和职业发展路径等方式，帮助项目经理不断提升自己的能力和素质，实现个人和组织的共同发展。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项目经理角色与技能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产品开发与项目管理关系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产品开发是项目管理的应用领域之一</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产品开发涉及市场调研、产品设计、生产制造、市场推广等多个环节，需要项目管理的理论和方法进行规划、组织、协调和控制。</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项目管理为产品开发提供方法论支持</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项目管理通过提供一系列的理论、方法和工具，帮助产品开发团队明确目标、制定计划、分配资源、监控进度和质量，确保产品开发的顺利进行。</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产品开发与项目管理相互促进</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产品开发过程中的经验和教训可以为项目管理提供实践依据和改进方向，同时项目管理的理论和方法也可以不断完善和优化，以适应产品开发领域的发展需求。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产品开发与项目管理互动关系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明确产品开发的目标、范围、时间和资源等关键要素，组建项目团队并分配角色和职责。</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项目启动</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对产品开发过程进行总结和评估，整理项目文档和经验教训，为后续项目提供参考和借鉴。</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项目收尾</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制定详细的产品开发计划，包括设计、生产、测试、发布等各个环节的时间表和资源需求。</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项目计划</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按照计划开展产品设计、生产制造、质量测试等各项工作，确保产品开发过程的顺利进行。</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项目执行</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实时跟踪产品开发的进度和质量，及时发现和解决问题，确保项目按计划推进。</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项目监控</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产品开发过程中的项目管理活动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项目管理通过制定项目章程和范围说明书等文档，明确产品开发的目标和方向，为团队提供清晰的工作指南。</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明确目标和方向</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项目管理通过风险识别、评估和应对措施的制定，降低产品开发过程中的风险和不确定性，保障项目的成功实施。</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降低风险</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项目管理通过资源计划和管理过程，合理分配人力、物力、财力等资源，确保产品开发的顺利进行。</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优化资源配置</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项目管理通过制定详细的工作计划和时间表，合理安排工作顺序和时间节点，提高工作效率和生产力。</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提高工作效率</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项目管理对产品开发的支持作用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产品开发策略与规划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https://d.book118.com/335203004014011102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2024-09-10T20:14:25.043</cp:lastPrinted>
  <dcterms:created xsi:type="dcterms:W3CDTF">2024-09-10T12:14:25Z</dcterms:created>
  <dcterms:modified xsi:type="dcterms:W3CDTF">2024-09-10T12:14:27Z</dcterms:modified>
</cp:coreProperties>
</file>