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4E29D-4977-4329-B95F-EC8777792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543CC-BF6C-425A-98BB-F6AA3EABF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61933-9E21-43E4-8A86-E799CBCC3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FAAC0-7258-4EA7-95E7-381689DE9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F6D89-5B5F-47E1-8D2C-1F6B3761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7DFDAE-988B-4D02-BCB9-57E193E82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D67A45-0270-484A-94B5-81ACFD5DC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E6729-41BE-4FE7-BA93-784ABD556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18250-A8CD-44DD-8D14-4E09A0D89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F0F50-ADA0-4DA0-90C5-72D68D9C9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B0C171-FB8B-48C3-B342-A561EA72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对角圆角矩形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标题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副标题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ct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矩形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矩形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ct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ct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ct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735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745"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ct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13" name="图片占位符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zh-CN" alt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单击图标添加图片</a:t>
            </a:r>
            <a:endParaRPr kumimoji="0" lang="en-US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/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对角圆角矩形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kumimoji="0" sz="1300" kern="12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日期占位符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kumimoji="0" sz="1300" kern="1200">
                <a:solidFill>
                  <a:schemeClr val="bg2">
                    <a:tint val="60000"/>
                    <a:satMod val="15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F15B54A-EF4D-4F0F-8CD5-ECA1478ABA38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23" name="灯片编号占位符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defPPr>
              <a:defRPr lang="zh-CN"/>
            </a:defPPr>
            <a:lvl1pPr marL="0" algn="r" defTabSz="914400" rtl="0" eaLnBrk="1" latinLnBrk="0" hangingPunct="1">
              <a:defRPr kumimoji="0" sz="1600" kern="1200">
                <a:solidFill>
                  <a:schemeClr val="tx2">
                    <a:shade val="9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2DF20DB-9CDD-466D-9CC0-0774AEF40DF5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2" name="标题占位符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54610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92100" indent="-292100" algn="l" rtl="0" eaLnBrk="1" latinLnBrk="0" hangingPunct="1">
        <a:spcBef>
          <a:spcPct val="0"/>
        </a:spcBef>
        <a:buClr>
          <a:schemeClr val="accent1"/>
        </a:buClr>
        <a:buSzPct val="70000"/>
        <a:buFont typeface="Wingdings 2" panose="05020102010507070707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1770" algn="l" rtl="0" eaLnBrk="1" latinLnBrk="0" hangingPunct="1">
        <a:spcBef>
          <a:spcPts val="400"/>
        </a:spcBef>
        <a:buClr>
          <a:schemeClr val="accent3"/>
        </a:buClr>
        <a:buSzTx/>
        <a:buFont typeface="Wingdings 2" panose="05020102010507070707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Tx/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Tx/>
        <a:buFont typeface="Wingdings 2" panose="05020102010507070707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990" algn="l" rtl="0" eaLnBrk="1" latinLnBrk="0" hangingPunct="1">
        <a:spcBef>
          <a:spcPts val="400"/>
        </a:spcBef>
        <a:buClr>
          <a:schemeClr val="accent4"/>
        </a:buClr>
        <a:buFont typeface="Wingdings 2" panose="05020102010507070707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audio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11210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26" name="Picture 2" descr="C:\Users\Administrator\AppData\Local\Microsoft\Windows\Temporary Internet Files\Content.IE5\VKC44BLD\7c0af46cd32d456f-65b29251cfefd6d2-870608bb289a96f090ae3469569dbe65.jp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2276872"/>
            <a:ext cx="9025507" cy="458112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1475656" y="620688"/>
            <a:ext cx="54726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smtClean="0"/>
              <a:t>故     乡</a:t>
            </a:r>
            <a:endParaRPr lang="zh-CN" altLang="en-US" sz="8000"/>
          </a:p>
        </p:txBody>
      </p:sp>
      <p:sp>
        <p:nvSpPr>
          <p:cNvPr id="5" name="TextBox 4"/>
          <p:cNvSpPr txBox="1"/>
          <p:nvPr/>
        </p:nvSpPr>
        <p:spPr>
          <a:xfrm>
            <a:off x="5796136" y="1196752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>
                <a:solidFill>
                  <a:srgbClr val="FF0000"/>
                </a:solidFill>
              </a:rPr>
              <a:t>鲁 迅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84168" y="1916832"/>
            <a:ext cx="2561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滨湖城东北中学 彭玉芳</a:t>
            </a:r>
            <a:endParaRPr lang="zh-CN" altLang="en-US"/>
          </a:p>
        </p:txBody>
      </p:sp>
      <p:sp>
        <p:nvSpPr>
          <p:cNvPr id="1027" name="TextBox 1026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58" name="Text Box 2"/>
          <p:cNvSpPr txBox="1">
            <a:spLocks noChangeArrowheads="1"/>
          </p:cNvSpPr>
          <p:nvPr/>
        </p:nvSpPr>
        <p:spPr bwMode="auto">
          <a:xfrm>
            <a:off x="2339975" y="0"/>
            <a:ext cx="4681538" cy="11890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7200" b="0">
                <a:solidFill>
                  <a:srgbClr val="FF0000"/>
                </a:solidFill>
                <a:ea typeface="隶书" panose="02010509060101010101" pitchFamily="49" charset="-122"/>
              </a:rPr>
              <a:t>谈谈小说</a:t>
            </a:r>
            <a:endParaRPr lang="zh-CN" altLang="en-US" sz="7200" b="0">
              <a:solidFill>
                <a:srgbClr val="FF0000"/>
              </a:solidFill>
              <a:ea typeface="隶书" panose="02010509060101010101" pitchFamily="49" charset="-122"/>
            </a:endParaRPr>
          </a:p>
        </p:txBody>
      </p:sp>
      <p:sp>
        <p:nvSpPr>
          <p:cNvPr id="70659" name="Text Box 3"/>
          <p:cNvSpPr txBox="1">
            <a:spLocks noChangeArrowheads="1"/>
          </p:cNvSpPr>
          <p:nvPr/>
        </p:nvSpPr>
        <p:spPr bwMode="auto">
          <a:xfrm>
            <a:off x="395288" y="1773238"/>
            <a:ext cx="2160587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FF0000"/>
                </a:solidFill>
                <a:ea typeface="楷体_GB2312" pitchFamily="49" charset="-122"/>
              </a:rPr>
              <a:t>小说：</a:t>
            </a:r>
            <a:endParaRPr lang="zh-CN" altLang="en-US" sz="40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1908175" y="1628775"/>
            <a:ext cx="6985000" cy="17399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以塑造人物为中心，通过完整的故事情节的叙述和环境的描写反映社会生活。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323850" y="3933825"/>
            <a:ext cx="2881313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solidFill>
                  <a:srgbClr val="FF0000"/>
                </a:solidFill>
                <a:ea typeface="楷体_GB2312" pitchFamily="49" charset="-122"/>
              </a:rPr>
              <a:t>小说分类：</a:t>
            </a:r>
            <a:endParaRPr lang="zh-CN" altLang="en-US" sz="36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70662" name="AutoShape 6"/>
          <p:cNvSpPr/>
          <p:nvPr/>
        </p:nvSpPr>
        <p:spPr bwMode="auto">
          <a:xfrm>
            <a:off x="3708400" y="3716338"/>
            <a:ext cx="215900" cy="1657350"/>
          </a:xfrm>
          <a:prstGeom prst="leftBrace">
            <a:avLst>
              <a:gd name="adj1" fmla="val 63971"/>
              <a:gd name="adj2" fmla="val 50000"/>
            </a:avLst>
          </a:prstGeom>
          <a:noFill/>
          <a:ln w="381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ea typeface="华文新魏" panose="02010800040101010101" pitchFamily="2" charset="-122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4211638" y="3500438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ea typeface="楷体_GB2312" pitchFamily="49" charset="-122"/>
              </a:rPr>
              <a:t>长篇</a:t>
            </a:r>
            <a:endParaRPr lang="zh-CN" altLang="en-US" sz="3600">
              <a:ea typeface="楷体_GB2312" pitchFamily="49" charset="-122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4211638" y="4221163"/>
            <a:ext cx="17272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ea typeface="楷体_GB2312" pitchFamily="49" charset="-122"/>
              </a:rPr>
              <a:t>中篇</a:t>
            </a:r>
            <a:endParaRPr lang="zh-CN" altLang="en-US" sz="3600">
              <a:ea typeface="楷体_GB2312" pitchFamily="49" charset="-122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4211638" y="4868863"/>
            <a:ext cx="129540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ea typeface="楷体_GB2312" pitchFamily="49" charset="-122"/>
              </a:rPr>
              <a:t>短篇</a:t>
            </a:r>
            <a:endParaRPr lang="zh-CN" altLang="en-US" sz="3600">
              <a:ea typeface="楷体_GB2312" pitchFamily="49" charset="-122"/>
            </a:endParaRPr>
          </a:p>
        </p:txBody>
      </p:sp>
      <p:sp>
        <p:nvSpPr>
          <p:cNvPr id="70667" name="Text Box 11"/>
          <p:cNvSpPr txBox="1">
            <a:spLocks noChangeArrowheads="1"/>
          </p:cNvSpPr>
          <p:nvPr/>
        </p:nvSpPr>
        <p:spPr bwMode="auto">
          <a:xfrm>
            <a:off x="395288" y="4797425"/>
            <a:ext cx="316865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200">
                <a:ea typeface="楷体_GB2312" pitchFamily="49" charset="-122"/>
              </a:rPr>
              <a:t>(</a:t>
            </a:r>
            <a:r>
              <a:rPr lang="zh-CN" altLang="en-US" sz="3200">
                <a:ea typeface="楷体_GB2312" pitchFamily="49" charset="-122"/>
              </a:rPr>
              <a:t>按篇幅长短</a:t>
            </a:r>
            <a:r>
              <a:rPr lang="en-US" altLang="zh-CN" sz="3200">
                <a:ea typeface="楷体_GB2312" pitchFamily="49" charset="-122"/>
              </a:rPr>
              <a:t>)</a:t>
            </a:r>
            <a:endParaRPr lang="en-US" altLang="zh-CN" sz="3200">
              <a:ea typeface="楷体_GB2312" pitchFamily="49" charset="-122"/>
            </a:endParaRPr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3708400" y="5734050"/>
            <a:ext cx="2951163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ea typeface="楷体_GB2312" pitchFamily="49" charset="-122"/>
              </a:rPr>
              <a:t>（小小说）</a:t>
            </a:r>
            <a:endParaRPr lang="zh-CN" altLang="en-US" sz="3600"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0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75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70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0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06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0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0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06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/>
      <p:bldP spid="70660" grpId="0"/>
      <p:bldP spid="70661" grpId="0"/>
      <p:bldP spid="70662" grpId="0"/>
      <p:bldP spid="70663" grpId="0"/>
      <p:bldP spid="70664" grpId="0"/>
      <p:bldP spid="70665" grpId="0"/>
      <p:bldP spid="70667" grpId="0"/>
      <p:bldP spid="7066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3850" y="476250"/>
            <a:ext cx="3384550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FF0000"/>
                </a:solidFill>
                <a:ea typeface="楷体_GB2312" pitchFamily="49" charset="-122"/>
              </a:rPr>
              <a:t>小说三要素：</a:t>
            </a:r>
            <a:endParaRPr lang="zh-CN" altLang="en-US" sz="40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3600450" y="549275"/>
            <a:ext cx="5543550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ea typeface="楷体_GB2312" pitchFamily="49" charset="-122"/>
              </a:rPr>
              <a:t>人物、故事情节、环境</a:t>
            </a:r>
            <a:endParaRPr lang="zh-CN" altLang="en-US" sz="3600">
              <a:ea typeface="楷体_GB2312" pitchFamily="49" charset="-122"/>
            </a:endParaRPr>
          </a:p>
        </p:txBody>
      </p:sp>
      <p:sp>
        <p:nvSpPr>
          <p:cNvPr id="76815" name="Text Box 15"/>
          <p:cNvSpPr txBox="1">
            <a:spLocks noChangeArrowheads="1"/>
          </p:cNvSpPr>
          <p:nvPr/>
        </p:nvSpPr>
        <p:spPr bwMode="auto">
          <a:xfrm>
            <a:off x="250825" y="1628775"/>
            <a:ext cx="4752975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FF0000"/>
                </a:solidFill>
                <a:ea typeface="楷体_GB2312" pitchFamily="49" charset="-122"/>
              </a:rPr>
              <a:t>人物塑造方法：</a:t>
            </a:r>
            <a:endParaRPr lang="zh-CN" altLang="en-US" sz="40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76816" name="Text Box 16"/>
          <p:cNvSpPr txBox="1">
            <a:spLocks noChangeArrowheads="1"/>
          </p:cNvSpPr>
          <p:nvPr/>
        </p:nvSpPr>
        <p:spPr bwMode="auto">
          <a:xfrm>
            <a:off x="539750" y="2492375"/>
            <a:ext cx="7920038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外貌、语言、动作、心理。 （神态）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6817" name="Text Box 17"/>
          <p:cNvSpPr txBox="1">
            <a:spLocks noChangeArrowheads="1"/>
          </p:cNvSpPr>
          <p:nvPr/>
        </p:nvSpPr>
        <p:spPr bwMode="auto">
          <a:xfrm>
            <a:off x="0" y="3429000"/>
            <a:ext cx="3240088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4000">
                <a:solidFill>
                  <a:srgbClr val="80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40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故事情节：</a:t>
            </a:r>
            <a:endParaRPr lang="zh-CN" altLang="en-US" sz="4000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468313" y="4292600"/>
            <a:ext cx="7848600" cy="11906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楷体_GB2312" pitchFamily="49" charset="-122"/>
                <a:ea typeface="楷体_GB2312" pitchFamily="49" charset="-122"/>
              </a:rPr>
              <a:t>开端、发展、高潮、结局。 （序幕、尾声）</a:t>
            </a:r>
            <a:endParaRPr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323850" y="5734050"/>
            <a:ext cx="3744913" cy="70167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>
                <a:solidFill>
                  <a:srgbClr val="FF0000"/>
                </a:solidFill>
                <a:ea typeface="楷体_GB2312" pitchFamily="49" charset="-122"/>
              </a:rPr>
              <a:t>环境：</a:t>
            </a:r>
            <a:endParaRPr lang="zh-CN" altLang="en-US" sz="40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76821" name="Text Box 21"/>
          <p:cNvSpPr txBox="1">
            <a:spLocks noChangeArrowheads="1"/>
          </p:cNvSpPr>
          <p:nvPr/>
        </p:nvSpPr>
        <p:spPr bwMode="auto">
          <a:xfrm>
            <a:off x="2484438" y="5734050"/>
            <a:ext cx="6011862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ea typeface="楷体_GB2312" pitchFamily="49" charset="-122"/>
              </a:rPr>
              <a:t>自然环境        社会环境 </a:t>
            </a:r>
            <a:endParaRPr lang="zh-CN" altLang="en-US" sz="3600">
              <a:ea typeface="楷体_GB2312" pitchFamily="49" charset="-122"/>
            </a:endParaRPr>
          </a:p>
        </p:txBody>
      </p:sp>
      <p:sp>
        <p:nvSpPr>
          <p:cNvPr id="76822" name="AutoShape 22"/>
          <p:cNvSpPr/>
          <p:nvPr/>
        </p:nvSpPr>
        <p:spPr bwMode="auto">
          <a:xfrm>
            <a:off x="250825" y="1989138"/>
            <a:ext cx="73025" cy="4176712"/>
          </a:xfrm>
          <a:prstGeom prst="leftBracket">
            <a:avLst>
              <a:gd name="adj" fmla="val 476630"/>
            </a:avLst>
          </a:prstGeom>
          <a:noFill/>
          <a:ln w="38100">
            <a:solidFill>
              <a:srgbClr val="FF0000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5" dur="500"/>
                                        <p:tgtEl>
                                          <p:spTgt spid="76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6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6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3" grpId="0"/>
      <p:bldP spid="76814" grpId="0"/>
      <p:bldP spid="76815" grpId="0"/>
      <p:bldP spid="76816" grpId="0"/>
      <p:bldP spid="76817" grpId="0"/>
      <p:bldP spid="76818" grpId="0"/>
      <p:bldP spid="76819" grpId="0"/>
      <p:bldP spid="76821" grpId="0"/>
      <p:bldP spid="7682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3" name="Rectangle 3"/>
          <p:cNvSpPr>
            <a:spLocks noChangeArrowheads="1"/>
          </p:cNvSpPr>
          <p:nvPr/>
        </p:nvSpPr>
        <p:spPr bwMode="auto">
          <a:xfrm>
            <a:off x="395288" y="549275"/>
            <a:ext cx="8748712" cy="1143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FF0000"/>
                </a:solidFill>
                <a:ea typeface="楷体_GB2312" pitchFamily="49" charset="-122"/>
              </a:rPr>
              <a:t>阅读小说应该从哪几个方面入手？</a:t>
            </a:r>
            <a:endParaRPr lang="zh-CN" altLang="en-US" sz="44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539750" y="2781300"/>
            <a:ext cx="2519363" cy="6413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kumimoji="1" lang="zh-CN" altLang="en-US" sz="3600">
                <a:latin typeface="楷体_GB2312" pitchFamily="49" charset="-122"/>
                <a:ea typeface="楷体_GB2312" pitchFamily="49" charset="-122"/>
              </a:rPr>
              <a:t>故事情节</a:t>
            </a:r>
            <a:endParaRPr kumimoji="1"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6084888" y="2708275"/>
            <a:ext cx="2303462" cy="6413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kumimoji="1" lang="zh-CN" altLang="en-US" sz="3600">
                <a:latin typeface="楷体_GB2312" pitchFamily="49" charset="-122"/>
                <a:ea typeface="楷体_GB2312" pitchFamily="49" charset="-122"/>
              </a:rPr>
              <a:t>环境描写</a:t>
            </a:r>
            <a:endParaRPr kumimoji="1"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203575" y="2708275"/>
            <a:ext cx="2663825" cy="6413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kumimoji="1" lang="zh-CN" altLang="en-US" sz="3600">
                <a:latin typeface="楷体_GB2312" pitchFamily="49" charset="-122"/>
                <a:ea typeface="楷体_GB2312" pitchFamily="49" charset="-122"/>
              </a:rPr>
              <a:t>人物形象</a:t>
            </a:r>
            <a:endParaRPr kumimoji="1" lang="zh-CN" altLang="en-US" sz="36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71687" name="AutoShape 7"/>
          <p:cNvSpPr/>
          <p:nvPr/>
        </p:nvSpPr>
        <p:spPr bwMode="auto">
          <a:xfrm rot="5400000">
            <a:off x="4319587" y="728663"/>
            <a:ext cx="504825" cy="5905500"/>
          </a:xfrm>
          <a:prstGeom prst="rightBrace">
            <a:avLst>
              <a:gd name="adj1" fmla="val 97484"/>
              <a:gd name="adj2" fmla="val 49977"/>
            </a:avLst>
          </a:prstGeom>
          <a:noFill/>
          <a:ln w="38100">
            <a:solidFill>
              <a:srgbClr val="FF0000"/>
            </a:solidFill>
            <a:round/>
          </a:ln>
          <a:effectLst/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3419475" y="4292600"/>
            <a:ext cx="2447925" cy="641350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kumimoji="1" lang="zh-CN" altLang="en-US" sz="3600">
                <a:solidFill>
                  <a:srgbClr val="FFFF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楷体_GB2312" pitchFamily="49" charset="-122"/>
                <a:ea typeface="楷体_GB2312" pitchFamily="49" charset="-122"/>
              </a:rPr>
              <a:t>主题思想</a:t>
            </a:r>
            <a:endParaRPr kumimoji="1" lang="zh-CN" altLang="en-US" sz="3600">
              <a:solidFill>
                <a:srgbClr val="FFFF00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168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600" decel="1000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600" decel="1000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00" decel="1000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00" decel="1000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600" decel="100000"/>
                                        <p:tgtEl>
                                          <p:spTgt spid="716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600" decel="1000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00" decel="1000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00" decel="1000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0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600" decel="100000"/>
                                        <p:tgtEl>
                                          <p:spTgt spid="716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600" decel="1000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00" decel="1000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00" decel="100000" fill="hold"/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" accel="1000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1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7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16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800" decel="100000" fill="hold"/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1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7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7168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800" decel="100000" fill="hold"/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" accel="1000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716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/>
      <p:bldP spid="71684" grpId="0"/>
      <p:bldP spid="71685" grpId="0"/>
      <p:bldP spid="71686" grpId="0"/>
      <p:bldP spid="71687" grpId="0"/>
      <p:bldP spid="7168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146" name="Picture 2" descr="u=150553120,1466138257&amp;gp=14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179512" y="1988841"/>
            <a:ext cx="4032448" cy="4869160"/>
          </a:xfrm>
          <a:prstGeom prst="rect">
            <a:avLst/>
          </a:prstGeom>
          <a:noFill/>
        </p:spPr>
      </p:pic>
      <p:sp>
        <p:nvSpPr>
          <p:cNvPr id="134147" name="Text Box 3"/>
          <p:cNvSpPr txBox="1">
            <a:spLocks noChangeArrowheads="1"/>
          </p:cNvSpPr>
          <p:nvPr/>
        </p:nvSpPr>
        <p:spPr bwMode="auto">
          <a:xfrm>
            <a:off x="4787900" y="549275"/>
            <a:ext cx="4032250" cy="3667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b="0"/>
          </a:p>
        </p:txBody>
      </p:sp>
      <p:sp>
        <p:nvSpPr>
          <p:cNvPr id="134148" name="Rectangle 4"/>
          <p:cNvSpPr>
            <a:spLocks noChangeArrowheads="1"/>
          </p:cNvSpPr>
          <p:nvPr/>
        </p:nvSpPr>
        <p:spPr bwMode="auto">
          <a:xfrm>
            <a:off x="4572000" y="205146"/>
            <a:ext cx="4355976" cy="665285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tIns="-223767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800"/>
          </a:p>
          <a:p>
            <a:r>
              <a:rPr lang="en-US" altLang="zh-CN" sz="2800"/>
              <a:t>   </a:t>
            </a:r>
            <a:r>
              <a:rPr lang="zh-CN" altLang="en-US" sz="3200">
                <a:solidFill>
                  <a:srgbClr val="FFFF00"/>
                </a:solidFill>
              </a:rPr>
              <a:t>鲁迅（</a:t>
            </a:r>
            <a:r>
              <a:rPr lang="en-US" altLang="zh-CN" sz="3200">
                <a:solidFill>
                  <a:srgbClr val="FFFF00"/>
                </a:solidFill>
              </a:rPr>
              <a:t>1881-1936)</a:t>
            </a:r>
            <a:r>
              <a:rPr lang="zh-CN" altLang="en-US" sz="3200">
                <a:solidFill>
                  <a:srgbClr val="FFFF00"/>
                </a:solidFill>
              </a:rPr>
              <a:t>，我国伟大的文学家、思想家和革命家</a:t>
            </a:r>
            <a:r>
              <a:rPr lang="en-US" altLang="zh-CN" sz="3200"/>
              <a:t>,</a:t>
            </a:r>
            <a:r>
              <a:rPr lang="zh-CN" altLang="en-US" sz="3200"/>
              <a:t>中国新文化运动的旗手，本名周树人，字豫才，浙江绍兴人。</a:t>
            </a:r>
            <a:br>
              <a:rPr lang="zh-CN" altLang="en-US" sz="3200"/>
            </a:br>
            <a:r>
              <a:rPr lang="zh-CN" altLang="en-US" sz="3200"/>
              <a:t>       </a:t>
            </a:r>
            <a:r>
              <a:rPr lang="en-US" altLang="zh-CN" sz="3200"/>
              <a:t>1918</a:t>
            </a:r>
            <a:r>
              <a:rPr lang="zh-CN" altLang="en-US" sz="3200"/>
              <a:t>年</a:t>
            </a:r>
            <a:r>
              <a:rPr lang="en-US" altLang="zh-CN" sz="3200"/>
              <a:t>5</a:t>
            </a:r>
            <a:r>
              <a:rPr lang="zh-CN" altLang="en-US" sz="3200"/>
              <a:t>月开始用“鲁迅”笔名创作，发表了中国现代文学史上第一篇白话小说</a:t>
            </a:r>
            <a:r>
              <a:rPr lang="en-US" altLang="zh-CN" sz="3200"/>
              <a:t>《</a:t>
            </a:r>
            <a:r>
              <a:rPr lang="zh-CN" altLang="en-US" sz="3200"/>
              <a:t>狂人日记</a:t>
            </a:r>
            <a:r>
              <a:rPr lang="en-US" altLang="zh-CN" sz="3200"/>
              <a:t>》</a:t>
            </a:r>
            <a:r>
              <a:rPr lang="zh-CN" altLang="en-US" sz="3200"/>
              <a:t>。 </a:t>
            </a:r>
            <a:br>
              <a:rPr lang="zh-CN" altLang="en-US" sz="3200"/>
            </a:br>
            <a:r>
              <a:rPr lang="zh-CN" altLang="en-US" sz="3200"/>
              <a:t>       </a:t>
            </a:r>
            <a:r>
              <a:rPr lang="en-US" altLang="zh-CN" sz="3200"/>
              <a:t>1936</a:t>
            </a:r>
            <a:r>
              <a:rPr lang="zh-CN" altLang="en-US" sz="3200"/>
              <a:t>年病逝于上海。 </a:t>
            </a:r>
            <a:endParaRPr lang="zh-CN" altLang="en-US" sz="3200"/>
          </a:p>
        </p:txBody>
      </p:sp>
      <p:sp>
        <p:nvSpPr>
          <p:cNvPr id="134149" name="WordArt 5"/>
          <p:cNvSpPr>
            <a:spLocks noChangeArrowheads="1" noChangeShapeType="1" noTextEdit="1"/>
          </p:cNvSpPr>
          <p:nvPr/>
        </p:nvSpPr>
        <p:spPr bwMode="auto">
          <a:xfrm>
            <a:off x="1042988" y="476251"/>
            <a:ext cx="2664916" cy="1008534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12700">
                  <a:solidFill>
                    <a:srgbClr val="3333CC"/>
                  </a:solidFill>
                  <a:round/>
                </a:ln>
                <a:gradFill rotWithShape="1">
                  <a:gsLst>
                    <a:gs pos="0">
                      <a:srgbClr val="B878EC">
                        <a:alpha val="50000"/>
                      </a:srgbClr>
                    </a:gs>
                    <a:gs pos="100000">
                      <a:srgbClr val="B878EC">
                        <a:gamma/>
                        <a:shade val="46275"/>
                        <a:invGamma/>
                      </a:srgbClr>
                    </a:gs>
                  </a:gsLst>
                  <a:lin ang="0" scaled="1"/>
                </a:gradFill>
                <a:effectLst>
                  <a:outerShdw dist="45791" dir="2021404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作者简介</a:t>
            </a:r>
            <a:endParaRPr lang="zh-CN" altLang="en-US" sz="3600" kern="10">
              <a:ln w="12700">
                <a:solidFill>
                  <a:srgbClr val="3333CC"/>
                </a:solidFill>
                <a:round/>
              </a:ln>
              <a:gradFill rotWithShape="1">
                <a:gsLst>
                  <a:gs pos="0">
                    <a:srgbClr val="B878EC">
                      <a:alpha val="50000"/>
                    </a:srgbClr>
                  </a:gs>
                  <a:gs pos="100000">
                    <a:srgbClr val="B878EC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effectLst>
                <a:outerShdw dist="45791" dir="2021404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4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34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34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8" grpId="0"/>
      <p:bldP spid="13414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170" name="Text Box 2"/>
          <p:cNvSpPr txBox="1">
            <a:spLocks noChangeArrowheads="1"/>
          </p:cNvSpPr>
          <p:nvPr/>
        </p:nvSpPr>
        <p:spPr bwMode="auto">
          <a:xfrm>
            <a:off x="1115616" y="404664"/>
            <a:ext cx="3167062" cy="762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400">
                <a:solidFill>
                  <a:schemeClr val="tx2"/>
                </a:solidFill>
              </a:rPr>
              <a:t>主要作品集</a:t>
            </a:r>
            <a:endParaRPr lang="zh-CN" altLang="en-US" sz="4400">
              <a:solidFill>
                <a:schemeClr val="tx2"/>
              </a:solidFill>
            </a:endParaRPr>
          </a:p>
        </p:txBody>
      </p:sp>
      <p:sp>
        <p:nvSpPr>
          <p:cNvPr id="135171" name="Text Box 3"/>
          <p:cNvSpPr txBox="1">
            <a:spLocks noChangeArrowheads="1"/>
          </p:cNvSpPr>
          <p:nvPr/>
        </p:nvSpPr>
        <p:spPr bwMode="auto">
          <a:xfrm>
            <a:off x="539552" y="1484784"/>
            <a:ext cx="8280920" cy="489364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1</a:t>
            </a:r>
            <a:r>
              <a:rPr lang="zh-CN" altLang="en-US" sz="2400"/>
              <a:t>、</a:t>
            </a:r>
            <a:r>
              <a:rPr lang="zh-CN" altLang="en-US" sz="2400">
                <a:solidFill>
                  <a:srgbClr val="FFFF00"/>
                </a:solidFill>
              </a:rPr>
              <a:t>小说集两部：</a:t>
            </a:r>
            <a:r>
              <a:rPr lang="en-US" altLang="zh-CN" sz="2400">
                <a:solidFill>
                  <a:srgbClr val="FFFF00"/>
                </a:solidFill>
              </a:rPr>
              <a:t>《</a:t>
            </a:r>
            <a:r>
              <a:rPr lang="zh-CN" altLang="en-US" sz="2400">
                <a:solidFill>
                  <a:srgbClr val="FFFF00"/>
                </a:solidFill>
              </a:rPr>
              <a:t>呐喊</a:t>
            </a:r>
            <a:r>
              <a:rPr lang="en-US" altLang="zh-CN" sz="2400">
                <a:solidFill>
                  <a:srgbClr val="FFFF00"/>
                </a:solidFill>
              </a:rPr>
              <a:t>》</a:t>
            </a:r>
            <a:r>
              <a:rPr lang="zh-CN" altLang="en-US" sz="2400">
                <a:solidFill>
                  <a:srgbClr val="FFFF00"/>
                </a:solidFill>
              </a:rPr>
              <a:t>（</a:t>
            </a:r>
            <a:r>
              <a:rPr lang="en-US" altLang="zh-CN" sz="2400">
                <a:solidFill>
                  <a:srgbClr val="FFFF00"/>
                </a:solidFill>
              </a:rPr>
              <a:t>1918—1922</a:t>
            </a:r>
            <a:r>
              <a:rPr lang="zh-CN" altLang="en-US" sz="2400">
                <a:solidFill>
                  <a:srgbClr val="FFFF00"/>
                </a:solidFill>
              </a:rPr>
              <a:t>）；</a:t>
            </a:r>
            <a:endParaRPr lang="zh-CN" altLang="en-US" sz="2400">
              <a:solidFill>
                <a:srgbClr val="FFFF00"/>
              </a:solidFill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solidFill>
                  <a:srgbClr val="FFFF00"/>
                </a:solidFill>
              </a:rPr>
              <a:t>                           </a:t>
            </a:r>
            <a:r>
              <a:rPr lang="en-US" altLang="zh-CN" sz="2400">
                <a:solidFill>
                  <a:srgbClr val="FFFF00"/>
                </a:solidFill>
              </a:rPr>
              <a:t>《</a:t>
            </a:r>
            <a:r>
              <a:rPr lang="zh-CN" altLang="en-US" sz="2400">
                <a:solidFill>
                  <a:srgbClr val="FFFF00"/>
                </a:solidFill>
              </a:rPr>
              <a:t>彷徨</a:t>
            </a:r>
            <a:r>
              <a:rPr lang="en-US" altLang="zh-CN" sz="2400">
                <a:solidFill>
                  <a:srgbClr val="FFFF00"/>
                </a:solidFill>
              </a:rPr>
              <a:t>》</a:t>
            </a:r>
            <a:r>
              <a:rPr lang="zh-CN" altLang="en-US" sz="2400">
                <a:solidFill>
                  <a:srgbClr val="FFFF00"/>
                </a:solidFill>
              </a:rPr>
              <a:t>（</a:t>
            </a:r>
            <a:r>
              <a:rPr lang="en-US" altLang="zh-CN" sz="2400">
                <a:solidFill>
                  <a:srgbClr val="FFFF00"/>
                </a:solidFill>
              </a:rPr>
              <a:t>1924—1926</a:t>
            </a:r>
            <a:r>
              <a:rPr lang="zh-CN" altLang="en-US" sz="2400">
                <a:solidFill>
                  <a:srgbClr val="FFFF00"/>
                </a:solidFill>
              </a:rPr>
              <a:t>）</a:t>
            </a:r>
            <a:endParaRPr lang="zh-CN" altLang="en-US" sz="2400">
              <a:solidFill>
                <a:srgbClr val="FFFF00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zh-CN" sz="2400"/>
              <a:t>2</a:t>
            </a:r>
            <a:r>
              <a:rPr lang="zh-CN" altLang="en-US" sz="2400"/>
              <a:t>、历史小说集一部：</a:t>
            </a:r>
            <a:r>
              <a:rPr lang="en-US" altLang="zh-CN" sz="2400"/>
              <a:t>《</a:t>
            </a:r>
            <a:r>
              <a:rPr lang="zh-CN" altLang="en-US" sz="2400"/>
              <a:t>故事新编</a:t>
            </a:r>
            <a:r>
              <a:rPr lang="en-US" altLang="zh-CN" sz="2400"/>
              <a:t>》</a:t>
            </a:r>
            <a:r>
              <a:rPr lang="zh-CN" altLang="en-US" sz="2400"/>
              <a:t>（</a:t>
            </a:r>
            <a:r>
              <a:rPr lang="en-US" altLang="zh-CN" sz="2400"/>
              <a:t>1922—1935</a:t>
            </a:r>
            <a:r>
              <a:rPr lang="zh-CN" altLang="en-US" sz="2400"/>
              <a:t>）</a:t>
            </a:r>
            <a:endParaRPr lang="zh-CN" altLang="en-US" sz="2400"/>
          </a:p>
          <a:p>
            <a:pPr>
              <a:spcBef>
                <a:spcPct val="50000"/>
              </a:spcBef>
            </a:pPr>
            <a:r>
              <a:rPr lang="en-US" altLang="zh-CN" sz="2400"/>
              <a:t>3</a:t>
            </a:r>
            <a:r>
              <a:rPr lang="zh-CN" altLang="en-US" sz="2400"/>
              <a:t>、</a:t>
            </a:r>
            <a:r>
              <a:rPr lang="zh-CN" altLang="en-US" sz="2400">
                <a:solidFill>
                  <a:srgbClr val="FFFF00"/>
                </a:solidFill>
              </a:rPr>
              <a:t>散文集一部：</a:t>
            </a:r>
            <a:r>
              <a:rPr lang="en-US" altLang="zh-CN" sz="2400">
                <a:solidFill>
                  <a:srgbClr val="FFFF00"/>
                </a:solidFill>
              </a:rPr>
              <a:t>《</a:t>
            </a:r>
            <a:r>
              <a:rPr lang="zh-CN" altLang="en-US" sz="2400">
                <a:solidFill>
                  <a:srgbClr val="FFFF00"/>
                </a:solidFill>
              </a:rPr>
              <a:t>朝花夕拾</a:t>
            </a:r>
            <a:r>
              <a:rPr lang="en-US" altLang="zh-CN" sz="2400">
                <a:solidFill>
                  <a:srgbClr val="FFFF00"/>
                </a:solidFill>
              </a:rPr>
              <a:t>》</a:t>
            </a:r>
            <a:endParaRPr lang="en-US" altLang="zh-CN" sz="2400">
              <a:solidFill>
                <a:srgbClr val="FFFF00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zh-CN" sz="2400">
                <a:solidFill>
                  <a:srgbClr val="FFFF00"/>
                </a:solidFill>
              </a:rPr>
              <a:t>                           </a:t>
            </a:r>
            <a:r>
              <a:rPr lang="zh-CN" altLang="en-US" sz="2400">
                <a:solidFill>
                  <a:srgbClr val="FFFF00"/>
                </a:solidFill>
              </a:rPr>
              <a:t>（</a:t>
            </a:r>
            <a:r>
              <a:rPr lang="en-US" altLang="zh-CN" sz="2400">
                <a:solidFill>
                  <a:srgbClr val="FFFF00"/>
                </a:solidFill>
              </a:rPr>
              <a:t>1928 </a:t>
            </a:r>
            <a:r>
              <a:rPr lang="zh-CN" altLang="en-US" sz="2400">
                <a:solidFill>
                  <a:srgbClr val="FFFF00"/>
                </a:solidFill>
              </a:rPr>
              <a:t>原名</a:t>
            </a:r>
            <a:r>
              <a:rPr lang="en-US" altLang="zh-CN" sz="2400">
                <a:solidFill>
                  <a:srgbClr val="FFFF00"/>
                </a:solidFill>
              </a:rPr>
              <a:t>《</a:t>
            </a:r>
            <a:r>
              <a:rPr lang="zh-CN" altLang="en-US" sz="2400">
                <a:solidFill>
                  <a:srgbClr val="FFFF00"/>
                </a:solidFill>
              </a:rPr>
              <a:t>旧事重提</a:t>
            </a:r>
            <a:r>
              <a:rPr lang="en-US" altLang="zh-CN" sz="2400">
                <a:solidFill>
                  <a:srgbClr val="FFFF00"/>
                </a:solidFill>
              </a:rPr>
              <a:t>》</a:t>
            </a:r>
            <a:r>
              <a:rPr lang="zh-CN" altLang="en-US" sz="2400">
                <a:solidFill>
                  <a:srgbClr val="FFFF00"/>
                </a:solidFill>
              </a:rPr>
              <a:t>）</a:t>
            </a:r>
            <a:endParaRPr lang="zh-CN" altLang="en-US" sz="2400">
              <a:solidFill>
                <a:srgbClr val="FFFF00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zh-CN" sz="2400"/>
              <a:t>4</a:t>
            </a:r>
            <a:r>
              <a:rPr lang="zh-CN" altLang="en-US" sz="2400"/>
              <a:t>、</a:t>
            </a:r>
            <a:r>
              <a:rPr lang="zh-CN" altLang="en-US" sz="2400">
                <a:solidFill>
                  <a:srgbClr val="FFFF00"/>
                </a:solidFill>
              </a:rPr>
              <a:t>散文诗集一部：</a:t>
            </a:r>
            <a:r>
              <a:rPr lang="en-US" altLang="zh-CN" sz="2400">
                <a:solidFill>
                  <a:srgbClr val="FFFF00"/>
                </a:solidFill>
              </a:rPr>
              <a:t>《</a:t>
            </a:r>
            <a:r>
              <a:rPr lang="zh-CN" altLang="en-US" sz="2400">
                <a:solidFill>
                  <a:srgbClr val="FFFF00"/>
                </a:solidFill>
              </a:rPr>
              <a:t>野草</a:t>
            </a:r>
            <a:r>
              <a:rPr lang="en-US" altLang="zh-CN" sz="2400">
                <a:solidFill>
                  <a:srgbClr val="FFFF00"/>
                </a:solidFill>
              </a:rPr>
              <a:t>》</a:t>
            </a:r>
            <a:r>
              <a:rPr lang="zh-CN" altLang="en-US" sz="2400">
                <a:solidFill>
                  <a:srgbClr val="FFFF00"/>
                </a:solidFill>
              </a:rPr>
              <a:t>（</a:t>
            </a:r>
            <a:r>
              <a:rPr lang="en-US" altLang="zh-CN" sz="2400">
                <a:solidFill>
                  <a:srgbClr val="FFFF00"/>
                </a:solidFill>
              </a:rPr>
              <a:t>1927</a:t>
            </a:r>
            <a:r>
              <a:rPr lang="zh-CN" altLang="en-US" sz="2400">
                <a:solidFill>
                  <a:srgbClr val="FFFF00"/>
                </a:solidFill>
              </a:rPr>
              <a:t>）</a:t>
            </a:r>
            <a:endParaRPr lang="zh-CN" altLang="en-US" sz="2400">
              <a:solidFill>
                <a:srgbClr val="FFFF00"/>
              </a:solidFill>
            </a:endParaRPr>
          </a:p>
          <a:p>
            <a:pPr>
              <a:spcBef>
                <a:spcPct val="50000"/>
              </a:spcBef>
            </a:pPr>
            <a:r>
              <a:rPr lang="en-US" altLang="zh-CN" sz="2400"/>
              <a:t>5</a:t>
            </a:r>
            <a:r>
              <a:rPr lang="zh-CN" altLang="en-US" sz="2400"/>
              <a:t>、翻译作品：俄国作家果戈里的</a:t>
            </a:r>
            <a:r>
              <a:rPr lang="en-US" altLang="zh-CN" sz="2400"/>
              <a:t>《</a:t>
            </a:r>
            <a:r>
              <a:rPr lang="zh-CN" altLang="en-US" sz="2400"/>
              <a:t>死魂灵</a:t>
            </a:r>
            <a:r>
              <a:rPr lang="en-US" altLang="zh-CN" sz="2400"/>
              <a:t>》</a:t>
            </a:r>
            <a:r>
              <a:rPr lang="zh-CN" altLang="en-US" sz="2400"/>
              <a:t>、</a:t>
            </a:r>
            <a:endParaRPr lang="zh-CN" altLang="en-US" sz="2400"/>
          </a:p>
          <a:p>
            <a:pPr>
              <a:spcBef>
                <a:spcPct val="50000"/>
              </a:spcBef>
            </a:pPr>
            <a:r>
              <a:rPr lang="zh-CN" altLang="en-US" sz="2400"/>
              <a:t>                        苏联作家法捷耶夫的</a:t>
            </a:r>
            <a:r>
              <a:rPr lang="en-US" altLang="zh-CN" sz="2400"/>
              <a:t>《</a:t>
            </a:r>
            <a:r>
              <a:rPr lang="zh-CN" altLang="en-US" sz="2400"/>
              <a:t>毁灭</a:t>
            </a:r>
            <a:r>
              <a:rPr lang="en-US" altLang="zh-CN" sz="2400"/>
              <a:t>》</a:t>
            </a:r>
            <a:r>
              <a:rPr lang="zh-CN" altLang="en-US" sz="2400"/>
              <a:t>等</a:t>
            </a:r>
            <a:endParaRPr lang="zh-CN" altLang="en-US" sz="2400"/>
          </a:p>
          <a:p>
            <a:pPr>
              <a:spcBef>
                <a:spcPct val="50000"/>
              </a:spcBef>
            </a:pPr>
            <a:r>
              <a:rPr lang="en-US" altLang="zh-CN" sz="2400"/>
              <a:t>6</a:t>
            </a:r>
            <a:r>
              <a:rPr lang="zh-CN" altLang="en-US" sz="2400"/>
              <a:t>、杂文集十六部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3517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135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35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135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135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35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135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135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135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8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35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17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655184"/>
          </a:xfrm>
        </p:spPr>
        <p:txBody>
          <a:bodyPr>
            <a:normAutofit fontScale="90000"/>
          </a:bodyPr>
          <a:lstStyle/>
          <a:p>
            <a:pPr algn="l"/>
            <a:br>
              <a:rPr lang="zh-CN" altLang="zh-CN" smtClean="0"/>
            </a:br>
            <a:r>
              <a:rPr lang="zh-CN" altLang="zh-CN" smtClean="0"/>
              <a:t>资料助读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07504" y="1412776"/>
            <a:ext cx="8856984" cy="5328591"/>
          </a:xfrm>
        </p:spPr>
        <p:txBody>
          <a:bodyPr>
            <a:normAutofit fontScale="92500"/>
          </a:bodyPr>
          <a:lstStyle/>
          <a:p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《呐喊》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，是鲁迅先生的</a:t>
            </a:r>
            <a:r>
              <a:rPr lang="zh-CN" altLang="zh-CN" u="sng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短篇小说集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。成集于</a:t>
            </a:r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1923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年。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集里收有《孔乙己》《狂人日记》《药》《故乡》《阿</a:t>
            </a:r>
            <a:r>
              <a:rPr lang="en-US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Q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正传》等著名小说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。这部小说集为革命现实主义新小说奠定了基础。《呐喊》写于五四高潮时期，着重揭露宗法社会的残酷统治，及其在精神上毒害人民的罪恶，对农民的革命力量则在怀疑中进行坚毅的探索，它的战斗声像号角一样震醒了封建“铁屋子”里沉睡的人们，密切地配合了五四时期思想革命的进行。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鲁迅小说的深刻性正是从农民角度来提出反封建的要求，以革命民主主义观点来观察和解剖现实生活中的许多重大问题。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 </a:t>
            </a:r>
            <a:endParaRPr lang="zh-CN" altLang="zh-CN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zh-CN" smtClean="0"/>
              <a:t>写作背景：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5023123"/>
          </a:xfrm>
        </p:spPr>
        <p:txBody>
          <a:bodyPr>
            <a:normAutofit/>
          </a:bodyPr>
          <a:lstStyle/>
          <a:p>
            <a:r>
              <a:rPr lang="zh-CN" altLang="zh-CN" smtClean="0"/>
              <a:t>小说写于</a:t>
            </a:r>
            <a:r>
              <a:rPr lang="en-US" altLang="zh-CN" smtClean="0"/>
              <a:t>1921</a:t>
            </a:r>
            <a:r>
              <a:rPr lang="zh-CN" altLang="zh-CN" smtClean="0"/>
              <a:t>年</a:t>
            </a:r>
            <a:r>
              <a:rPr lang="en-US" altLang="zh-CN" smtClean="0"/>
              <a:t>1</a:t>
            </a:r>
            <a:r>
              <a:rPr lang="zh-CN" altLang="zh-CN" smtClean="0"/>
              <a:t>月。当时辛亥革命虽然过去十余年了，但军阀各霸一方。在帝国主义操纵下，混战不已。各地军阀自设关卡，自立税局，自订税额，对老百姓横征暴敛，层层盘剥，生活在这种社会现实中的广大劳动人民，身受双重压迫，在饥寒交迫中痛苦挣扎，农民生活日益贫困，农村经济衰败。《故乡》描绘了近代中国农村破产的图景，写出了中国农民在“多子、饥荒、苛税，兵、匪、官、绅”层层逼迫下的深重灾难。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583176"/>
          </a:xfrm>
        </p:spPr>
        <p:txBody>
          <a:bodyPr>
            <a:normAutofit fontScale="90000"/>
          </a:bodyPr>
          <a:lstStyle/>
          <a:p>
            <a:pPr algn="l"/>
            <a:br>
              <a:rPr lang="zh-CN" altLang="en-US" sz="4800" b="1" kern="10" smtClean="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</a:rPr>
            </a:br>
            <a:r>
              <a:rPr lang="zh-CN" altLang="en-US" sz="4400" b="1" kern="10" smtClean="0">
                <a:ln w="19050">
                  <a:solidFill>
                    <a:srgbClr val="99CCFF"/>
                  </a:solidFill>
                  <a:round/>
                </a:ln>
                <a:solidFill>
                  <a:srgbClr val="0066CC"/>
                </a:solidFill>
                <a:effectLst>
                  <a:outerShdw dist="35921" dir="2700000" algn="ctr" rotWithShape="0">
                    <a:srgbClr val="990000"/>
                  </a:outerShdw>
                </a:effectLst>
                <a:latin typeface="宋体" panose="02010600030101010101" pitchFamily="2" charset="-122"/>
              </a:rPr>
              <a:t>读 准 字 音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1520" y="1412776"/>
            <a:ext cx="8892480" cy="5256584"/>
          </a:xfrm>
        </p:spPr>
        <p:txBody>
          <a:bodyPr>
            <a:normAutofit fontScale="92500"/>
          </a:bodyPr>
          <a:lstStyle/>
          <a:p>
            <a:pPr fontAlgn="base">
              <a:lnSpc>
                <a:spcPct val="115000"/>
              </a:lnSpc>
              <a:spcBef>
                <a:spcPct val="5000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秕谷（     ）   鹁鸪（      ） 颧骨（     ）   折本（     ）   潺潺（     ）  阴晦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 ) </a:t>
            </a:r>
            <a:endParaRPr lang="en-US" altLang="zh-CN" b="1" smtClean="0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  <a:p>
            <a:pPr fontAlgn="base">
              <a:lnSpc>
                <a:spcPct val="115000"/>
              </a:lnSpc>
              <a:spcBef>
                <a:spcPct val="5000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伶仃（          ）  恣睢（     ）  猹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獾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 )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弶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 )   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脚踝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 )</a:t>
            </a:r>
            <a:endParaRPr lang="en-US" altLang="zh-CN" b="1" smtClean="0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  <a:p>
            <a:pPr fontAlgn="base">
              <a:lnSpc>
                <a:spcPct val="115000"/>
              </a:lnSpc>
              <a:spcBef>
                <a:spcPct val="5000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髀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愕然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嗤笑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 )</a:t>
            </a:r>
            <a:endParaRPr lang="en-US" altLang="zh-CN" b="1" smtClean="0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  <a:p>
            <a:pPr fontAlgn="base">
              <a:lnSpc>
                <a:spcPct val="115000"/>
              </a:lnSpc>
              <a:spcBef>
                <a:spcPct val="5000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瑟缩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黛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惘然（       ）</a:t>
            </a:r>
            <a:endParaRPr lang="zh-CN" altLang="en-US" b="1" smtClean="0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  <a:p>
            <a:pPr fontAlgn="base">
              <a:lnSpc>
                <a:spcPct val="115000"/>
              </a:lnSpc>
              <a:spcBef>
                <a:spcPct val="50000"/>
              </a:spcBef>
              <a:spcAft>
                <a:spcPct val="0"/>
              </a:spcAft>
            </a:pP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祭祀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寒噤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)   </a:t>
            </a:r>
            <a:r>
              <a:rPr lang="zh-CN" altLang="en-US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廿</a:t>
            </a:r>
            <a:r>
              <a:rPr lang="en-US" altLang="zh-CN" b="1" smtClean="0">
                <a:solidFill>
                  <a:srgbClr val="FFFF00"/>
                </a:solidFill>
                <a:latin typeface="楷体_GB2312" pitchFamily="49" charset="-122"/>
                <a:ea typeface="楷体_GB2312" pitchFamily="49" charset="-122"/>
              </a:rPr>
              <a:t>(      )  </a:t>
            </a:r>
            <a:endParaRPr lang="en-US" altLang="zh-CN" b="1">
              <a:solidFill>
                <a:srgbClr val="FFFF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" name="Rectangle 5"/>
          <p:cNvSpPr>
            <a:spLocks noChangeArrowheads="1"/>
          </p:cNvSpPr>
          <p:nvPr/>
        </p:nvSpPr>
        <p:spPr bwMode="auto">
          <a:xfrm>
            <a:off x="1907704" y="1340768"/>
            <a:ext cx="758403" cy="646331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bǐ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4716016" y="1268760"/>
            <a:ext cx="2027238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bó gū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6" name="Rectangle 7"/>
          <p:cNvSpPr>
            <a:spLocks noChangeArrowheads="1"/>
          </p:cNvSpPr>
          <p:nvPr/>
        </p:nvSpPr>
        <p:spPr bwMode="auto">
          <a:xfrm>
            <a:off x="7596336" y="1268760"/>
            <a:ext cx="21050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quán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1763688" y="1916832"/>
            <a:ext cx="1477963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shé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8" name="Rectangle 9"/>
          <p:cNvSpPr>
            <a:spLocks noChangeArrowheads="1"/>
          </p:cNvSpPr>
          <p:nvPr/>
        </p:nvSpPr>
        <p:spPr bwMode="auto">
          <a:xfrm>
            <a:off x="4716016" y="1844824"/>
            <a:ext cx="18002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chán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9" name="Rectangle 11"/>
          <p:cNvSpPr>
            <a:spLocks noChangeArrowheads="1"/>
          </p:cNvSpPr>
          <p:nvPr/>
        </p:nvSpPr>
        <p:spPr bwMode="auto">
          <a:xfrm>
            <a:off x="7524328" y="1916832"/>
            <a:ext cx="1295400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huì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0" name="Rectangle 10"/>
          <p:cNvSpPr>
            <a:spLocks noChangeArrowheads="1"/>
          </p:cNvSpPr>
          <p:nvPr/>
        </p:nvSpPr>
        <p:spPr bwMode="auto">
          <a:xfrm>
            <a:off x="1619672" y="2636912"/>
            <a:ext cx="2484438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líng dīng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1" name="Rectangle 12"/>
          <p:cNvSpPr>
            <a:spLocks noChangeArrowheads="1"/>
          </p:cNvSpPr>
          <p:nvPr/>
        </p:nvSpPr>
        <p:spPr bwMode="auto">
          <a:xfrm>
            <a:off x="5436096" y="2636912"/>
            <a:ext cx="1439863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zìsuī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2" name="Rectangle 13"/>
          <p:cNvSpPr>
            <a:spLocks noChangeArrowheads="1"/>
          </p:cNvSpPr>
          <p:nvPr/>
        </p:nvSpPr>
        <p:spPr bwMode="auto">
          <a:xfrm>
            <a:off x="7884368" y="2636912"/>
            <a:ext cx="1928813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chá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3" name="Rectangle 14"/>
          <p:cNvSpPr>
            <a:spLocks noChangeArrowheads="1"/>
          </p:cNvSpPr>
          <p:nvPr/>
        </p:nvSpPr>
        <p:spPr bwMode="auto">
          <a:xfrm>
            <a:off x="1115616" y="3140968"/>
            <a:ext cx="1906588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huān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4" name="Rectangle 15"/>
          <p:cNvSpPr>
            <a:spLocks noChangeArrowheads="1"/>
          </p:cNvSpPr>
          <p:nvPr/>
        </p:nvSpPr>
        <p:spPr bwMode="auto">
          <a:xfrm>
            <a:off x="3563888" y="3140968"/>
            <a:ext cx="188277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jiàng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5" name="Rectangle 16"/>
          <p:cNvSpPr>
            <a:spLocks noChangeArrowheads="1"/>
          </p:cNvSpPr>
          <p:nvPr/>
        </p:nvSpPr>
        <p:spPr bwMode="auto">
          <a:xfrm>
            <a:off x="7164288" y="3140968"/>
            <a:ext cx="147637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huái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6" name="Rectangle 17"/>
          <p:cNvSpPr>
            <a:spLocks noChangeArrowheads="1"/>
          </p:cNvSpPr>
          <p:nvPr/>
        </p:nvSpPr>
        <p:spPr bwMode="auto">
          <a:xfrm>
            <a:off x="1331640" y="3861048"/>
            <a:ext cx="785813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bì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7" name="Rectangle 18"/>
          <p:cNvSpPr>
            <a:spLocks noChangeArrowheads="1"/>
          </p:cNvSpPr>
          <p:nvPr/>
        </p:nvSpPr>
        <p:spPr bwMode="auto">
          <a:xfrm>
            <a:off x="4211960" y="3861048"/>
            <a:ext cx="608012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è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6804248" y="3933056"/>
            <a:ext cx="1150937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chī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691680" y="4581128"/>
            <a:ext cx="935037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sè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0" name="Rectangle 21"/>
          <p:cNvSpPr>
            <a:spLocks noChangeArrowheads="1"/>
          </p:cNvSpPr>
          <p:nvPr/>
        </p:nvSpPr>
        <p:spPr bwMode="auto">
          <a:xfrm>
            <a:off x="4067944" y="4653136"/>
            <a:ext cx="13430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dài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1" name="Rectangle 22"/>
          <p:cNvSpPr>
            <a:spLocks noChangeArrowheads="1"/>
          </p:cNvSpPr>
          <p:nvPr/>
        </p:nvSpPr>
        <p:spPr bwMode="auto">
          <a:xfrm>
            <a:off x="7356475" y="4581128"/>
            <a:ext cx="17875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wǎng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2" name="Rectangle 23"/>
          <p:cNvSpPr>
            <a:spLocks noChangeArrowheads="1"/>
          </p:cNvSpPr>
          <p:nvPr/>
        </p:nvSpPr>
        <p:spPr bwMode="auto">
          <a:xfrm>
            <a:off x="1619672" y="5445224"/>
            <a:ext cx="9366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sì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3" name="Rectangle 24"/>
          <p:cNvSpPr>
            <a:spLocks noChangeArrowheads="1"/>
          </p:cNvSpPr>
          <p:nvPr/>
        </p:nvSpPr>
        <p:spPr bwMode="auto">
          <a:xfrm>
            <a:off x="4572000" y="5445224"/>
            <a:ext cx="1076325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jìn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  <p:sp>
        <p:nvSpPr>
          <p:cNvPr id="24" name="Rectangle 25"/>
          <p:cNvSpPr>
            <a:spLocks noChangeArrowheads="1"/>
          </p:cNvSpPr>
          <p:nvPr/>
        </p:nvSpPr>
        <p:spPr bwMode="auto">
          <a:xfrm>
            <a:off x="6804248" y="5445224"/>
            <a:ext cx="1409700" cy="641350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3600" b="1" err="1">
                <a:solidFill>
                  <a:srgbClr val="FF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niàn</a:t>
            </a:r>
            <a:endParaRPr lang="en-US" altLang="zh-CN" sz="3600" b="1">
              <a:solidFill>
                <a:srgbClr val="FF0000"/>
              </a:solidFill>
              <a:latin typeface="华文细黑" panose="02010600040101010101" pitchFamily="2" charset="-122"/>
              <a:ea typeface="华文细黑" panose="02010600040101010101" pitchFamily="2" charset="-122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 nodeType="clickPar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1520" y="0"/>
            <a:ext cx="2664296" cy="720080"/>
          </a:xfrm>
        </p:spPr>
        <p:txBody>
          <a:bodyPr>
            <a:normAutofit fontScale="90000"/>
          </a:bodyPr>
          <a:lstStyle/>
          <a:p>
            <a:pPr algn="l"/>
            <a:r>
              <a:rPr lang="zh-CN" altLang="zh-CN" smtClean="0"/>
              <a:t>整体感知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1520" y="836712"/>
            <a:ext cx="8507288" cy="5544615"/>
          </a:xfrm>
        </p:spPr>
        <p:txBody>
          <a:bodyPr>
            <a:normAutofit/>
          </a:bodyPr>
          <a:lstStyle/>
          <a:p>
            <a:r>
              <a:rPr lang="zh-CN" altLang="zh-CN" smtClean="0"/>
              <a:t>思考： </a:t>
            </a:r>
            <a:endParaRPr lang="zh-CN" altLang="zh-CN" smtClean="0"/>
          </a:p>
          <a:p>
            <a:r>
              <a:rPr lang="en-US" altLang="zh-CN" smtClean="0"/>
              <a:t>(1)</a:t>
            </a:r>
            <a:r>
              <a:rPr lang="zh-CN" altLang="zh-CN" smtClean="0"/>
              <a:t>诵读《故乡》，你认为笼罩全文的情感基调是什么</a:t>
            </a:r>
            <a:r>
              <a:rPr lang="en-US" altLang="zh-CN" smtClean="0"/>
              <a:t>? </a:t>
            </a:r>
            <a:endParaRPr lang="en-US" altLang="zh-CN" smtClean="0"/>
          </a:p>
          <a:p>
            <a:endParaRPr lang="zh-CN" altLang="zh-CN" smtClean="0"/>
          </a:p>
          <a:p>
            <a:r>
              <a:rPr lang="en-US" altLang="zh-CN" smtClean="0"/>
              <a:t>(2)</a:t>
            </a:r>
            <a:r>
              <a:rPr lang="zh-CN" altLang="zh-CN" smtClean="0"/>
              <a:t>小说以时间为序，以我回故乡的所见所闻为线索展开故事情节，全文可按</a:t>
            </a:r>
            <a:r>
              <a:rPr lang="zh-CN" altLang="en-US" smtClean="0"/>
              <a:t>几</a:t>
            </a:r>
            <a:r>
              <a:rPr lang="zh-CN" altLang="zh-CN" smtClean="0"/>
              <a:t>个部分： </a:t>
            </a:r>
            <a:endParaRPr lang="en-US" altLang="zh-CN" smtClean="0"/>
          </a:p>
          <a:p>
            <a:endParaRPr lang="zh-CN" altLang="zh-CN" smtClean="0"/>
          </a:p>
          <a:p>
            <a:pPr>
              <a:buNone/>
            </a:pPr>
            <a:endParaRPr lang="en-US" altLang="zh-CN" smtClean="0"/>
          </a:p>
          <a:p>
            <a:pPr>
              <a:buNone/>
            </a:pPr>
            <a:r>
              <a:rPr lang="en-US" altLang="zh-CN" smtClean="0"/>
              <a:t>(3)</a:t>
            </a:r>
            <a:r>
              <a:rPr lang="zh-CN" altLang="zh-CN" smtClean="0"/>
              <a:t> 文中写了哪些人物</a:t>
            </a:r>
            <a:r>
              <a:rPr lang="en-US" altLang="zh-CN" smtClean="0"/>
              <a:t>?</a:t>
            </a:r>
            <a:r>
              <a:rPr lang="zh-CN" altLang="zh-CN" smtClean="0"/>
              <a:t>在这些人物中，哪些又着墨较多</a:t>
            </a:r>
            <a:r>
              <a:rPr lang="en-US" altLang="zh-CN" smtClean="0"/>
              <a:t>?</a:t>
            </a:r>
            <a:endParaRPr lang="zh-CN" altLang="en-US"/>
          </a:p>
        </p:txBody>
      </p:sp>
      <p:sp>
        <p:nvSpPr>
          <p:cNvPr id="4" name="TextBox 3"/>
          <p:cNvSpPr txBox="1"/>
          <p:nvPr/>
        </p:nvSpPr>
        <p:spPr>
          <a:xfrm>
            <a:off x="3131840" y="1772816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 b="1">
                <a:solidFill>
                  <a:srgbClr val="D60093"/>
                </a:solidFill>
              </a:rPr>
              <a:t>忧</a:t>
            </a:r>
            <a:r>
              <a:rPr lang="zh-CN" altLang="zh-CN" sz="3200" b="1" smtClean="0">
                <a:solidFill>
                  <a:srgbClr val="D60093"/>
                </a:solidFill>
              </a:rPr>
              <a:t>郁</a:t>
            </a:r>
            <a:r>
              <a:rPr lang="en-US" altLang="zh-CN" sz="3200" b="1" smtClean="0">
                <a:solidFill>
                  <a:srgbClr val="D60093"/>
                </a:solidFill>
              </a:rPr>
              <a:t> </a:t>
            </a:r>
            <a:r>
              <a:rPr lang="zh-CN" altLang="zh-CN" sz="3200" b="1" smtClean="0">
                <a:solidFill>
                  <a:srgbClr val="D60093"/>
                </a:solidFill>
              </a:rPr>
              <a:t>和</a:t>
            </a:r>
            <a:r>
              <a:rPr lang="en-US" altLang="zh-CN" sz="3200" b="1" smtClean="0">
                <a:solidFill>
                  <a:srgbClr val="D60093"/>
                </a:solidFill>
              </a:rPr>
              <a:t> </a:t>
            </a:r>
            <a:r>
              <a:rPr lang="zh-CN" altLang="zh-CN" sz="3200" b="1" smtClean="0">
                <a:solidFill>
                  <a:srgbClr val="D60093"/>
                </a:solidFill>
              </a:rPr>
              <a:t>感</a:t>
            </a:r>
            <a:r>
              <a:rPr lang="zh-CN" altLang="zh-CN" sz="3200" b="1">
                <a:solidFill>
                  <a:srgbClr val="D60093"/>
                </a:solidFill>
              </a:rPr>
              <a:t>伤</a:t>
            </a:r>
            <a:endParaRPr lang="zh-CN" altLang="en-US" sz="3200" b="1">
              <a:solidFill>
                <a:srgbClr val="D60093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475656" y="3789040"/>
            <a:ext cx="56541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FFF00"/>
                </a:solidFill>
              </a:rPr>
              <a:t>回</a:t>
            </a:r>
            <a:r>
              <a:rPr lang="zh-CN" altLang="zh-CN" sz="3200" smtClean="0">
                <a:solidFill>
                  <a:srgbClr val="FFFF00"/>
                </a:solidFill>
              </a:rPr>
              <a:t>故</a:t>
            </a:r>
            <a:r>
              <a:rPr lang="zh-CN" altLang="zh-CN" sz="3200">
                <a:solidFill>
                  <a:srgbClr val="FFFF00"/>
                </a:solidFill>
              </a:rPr>
              <a:t>乡——在故乡——</a:t>
            </a:r>
            <a:r>
              <a:rPr lang="zh-CN" altLang="zh-CN" sz="3200" smtClean="0">
                <a:solidFill>
                  <a:srgbClr val="FFFF00"/>
                </a:solidFill>
              </a:rPr>
              <a:t>离故</a:t>
            </a:r>
            <a:r>
              <a:rPr lang="zh-CN" altLang="zh-CN" sz="3200">
                <a:solidFill>
                  <a:srgbClr val="FFFF00"/>
                </a:solidFill>
              </a:rPr>
              <a:t>乡</a:t>
            </a:r>
            <a:endParaRPr lang="zh-CN" altLang="en-US" sz="3200">
              <a:solidFill>
                <a:srgbClr val="FFFF00"/>
              </a:solidFill>
            </a:endParaRPr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1547664" y="4293096"/>
            <a:ext cx="6264696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solidFill>
                  <a:srgbClr val="FF3300"/>
                </a:solidFill>
                <a:latin typeface="Times New Roman" panose="02020603050405020304" pitchFamily="18" charset="0"/>
              </a:rPr>
              <a:t>以“我”在故乡的见闻感受为线索</a:t>
            </a:r>
            <a:r>
              <a:rPr kumimoji="1" lang="zh-CN" altLang="en-US" sz="3600">
                <a:solidFill>
                  <a:srgbClr val="FF3300"/>
                </a:solidFill>
                <a:latin typeface="Times New Roman" panose="02020603050405020304" pitchFamily="18" charset="0"/>
              </a:rPr>
              <a:t>。</a:t>
            </a:r>
            <a:endParaRPr kumimoji="1" lang="zh-CN" altLang="en-US" sz="3600">
              <a:solidFill>
                <a:srgbClr val="FF33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99592" y="5657671"/>
            <a:ext cx="72635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rgbClr val="FFFF00"/>
                </a:solidFill>
              </a:rPr>
              <a:t>闰土、杨二嫂、“我”、“我”母亲、水生、宏儿</a:t>
            </a:r>
            <a:r>
              <a:rPr lang="zh-CN" altLang="zh-CN" sz="2400" smtClean="0">
                <a:solidFill>
                  <a:srgbClr val="FFFF00"/>
                </a:solidFill>
              </a:rPr>
              <a:t>；</a:t>
            </a:r>
            <a:endParaRPr lang="en-US" altLang="zh-CN" sz="2400" smtClean="0">
              <a:solidFill>
                <a:srgbClr val="FFFF00"/>
              </a:solidFill>
            </a:endParaRPr>
          </a:p>
          <a:p>
            <a:r>
              <a:rPr lang="zh-CN" altLang="zh-CN" sz="2400" smtClean="0">
                <a:solidFill>
                  <a:srgbClr val="FFFF00"/>
                </a:solidFill>
              </a:rPr>
              <a:t>其</a:t>
            </a:r>
            <a:r>
              <a:rPr lang="zh-CN" altLang="zh-CN" sz="2400">
                <a:solidFill>
                  <a:srgbClr val="FFFF00"/>
                </a:solidFill>
              </a:rPr>
              <a:t>中闰土、杨二嫂、“我”着墨较多</a:t>
            </a:r>
            <a:r>
              <a:rPr lang="zh-CN" altLang="zh-CN" sz="2400" smtClean="0">
                <a:solidFill>
                  <a:srgbClr val="FFFF00"/>
                </a:solidFill>
              </a:rPr>
              <a:t>，</a:t>
            </a:r>
            <a:endParaRPr lang="en-US" altLang="zh-CN" sz="2400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en-US" smtClean="0"/>
              <a:t>深入</a:t>
            </a:r>
            <a:r>
              <a:rPr lang="zh-CN" altLang="zh-CN" smtClean="0"/>
              <a:t>理解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2574851"/>
          </a:xfrm>
        </p:spPr>
        <p:txBody>
          <a:bodyPr/>
          <a:lstStyle/>
          <a:p>
            <a:r>
              <a:rPr lang="zh-CN" altLang="en-US" smtClean="0"/>
              <a:t>一、</a:t>
            </a:r>
            <a:r>
              <a:rPr lang="zh-CN" altLang="zh-CN" smtClean="0"/>
              <a:t>分析景物描写，深层理解对比手法</a:t>
            </a:r>
            <a:endParaRPr lang="en-US" altLang="zh-CN" smtClean="0"/>
          </a:p>
          <a:p>
            <a:r>
              <a:rPr lang="zh-CN" altLang="zh-CN" smtClean="0"/>
              <a:t> </a:t>
            </a:r>
            <a:endParaRPr lang="zh-CN" altLang="zh-CN" smtClean="0"/>
          </a:p>
          <a:p>
            <a:r>
              <a:rPr lang="en-US" altLang="zh-CN" smtClean="0"/>
              <a:t>1</a:t>
            </a:r>
            <a:r>
              <a:rPr lang="zh-CN" altLang="zh-CN" smtClean="0"/>
              <a:t>、人物的塑造，不但要通过故事情节的安排，还要通过环境描写，那么文中对“故乡”景物的描写共有几处</a:t>
            </a:r>
            <a:r>
              <a:rPr lang="en-US" altLang="zh-CN" smtClean="0"/>
              <a:t>?</a:t>
            </a:r>
            <a:r>
              <a:rPr lang="zh-CN" altLang="zh-CN" smtClean="0"/>
              <a:t>它的表达作用是什么</a:t>
            </a:r>
            <a:r>
              <a:rPr lang="en-US" altLang="zh-CN" smtClean="0"/>
              <a:t>? </a:t>
            </a:r>
            <a:endParaRPr lang="zh-CN" altLang="zh-CN"/>
          </a:p>
        </p:txBody>
      </p:sp>
      <p:sp>
        <p:nvSpPr>
          <p:cNvPr id="4" name="TextBox 3"/>
          <p:cNvSpPr txBox="1"/>
          <p:nvPr/>
        </p:nvSpPr>
        <p:spPr>
          <a:xfrm>
            <a:off x="611560" y="4581128"/>
            <a:ext cx="74013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3200">
                <a:solidFill>
                  <a:srgbClr val="FFFF00"/>
                </a:solidFill>
              </a:rPr>
              <a:t>（</a:t>
            </a:r>
            <a:r>
              <a:rPr lang="en-US" altLang="zh-CN" sz="3200">
                <a:solidFill>
                  <a:srgbClr val="FFFF00"/>
                </a:solidFill>
              </a:rPr>
              <a:t>1</a:t>
            </a:r>
            <a:r>
              <a:rPr lang="zh-CN" altLang="zh-CN" sz="3200">
                <a:solidFill>
                  <a:srgbClr val="FFFF00"/>
                </a:solidFill>
              </a:rPr>
              <a:t>）回到故乡时见到的“萧索的荒村；</a:t>
            </a:r>
            <a:endParaRPr lang="zh-CN" altLang="zh-CN" sz="3200">
              <a:solidFill>
                <a:srgbClr val="FFFF00"/>
              </a:solidFill>
            </a:endParaRPr>
          </a:p>
          <a:p>
            <a:r>
              <a:rPr lang="zh-CN" altLang="zh-CN" sz="3200">
                <a:solidFill>
                  <a:srgbClr val="FFFF00"/>
                </a:solidFill>
              </a:rPr>
              <a:t>（</a:t>
            </a:r>
            <a:r>
              <a:rPr lang="en-US" altLang="zh-CN" sz="3200">
                <a:solidFill>
                  <a:srgbClr val="FFFF00"/>
                </a:solidFill>
              </a:rPr>
              <a:t>2</a:t>
            </a:r>
            <a:r>
              <a:rPr lang="zh-CN" altLang="zh-CN" sz="3200">
                <a:solidFill>
                  <a:srgbClr val="FFFF00"/>
                </a:solidFill>
              </a:rPr>
              <a:t>）记忆中的“神异的图画</a:t>
            </a:r>
            <a:r>
              <a:rPr lang="zh-CN" altLang="zh-CN" sz="3200" smtClean="0">
                <a:solidFill>
                  <a:srgbClr val="FFFF00"/>
                </a:solidFill>
              </a:rPr>
              <a:t>”；</a:t>
            </a:r>
            <a:endParaRPr lang="en-US" altLang="zh-CN" sz="3200" smtClean="0">
              <a:solidFill>
                <a:srgbClr val="FFFF00"/>
              </a:solidFill>
            </a:endParaRPr>
          </a:p>
          <a:p>
            <a:r>
              <a:rPr lang="zh-CN" altLang="zh-CN" sz="3200" smtClean="0">
                <a:solidFill>
                  <a:srgbClr val="FFFF00"/>
                </a:solidFill>
              </a:rPr>
              <a:t>（</a:t>
            </a:r>
            <a:r>
              <a:rPr lang="en-US" altLang="zh-CN" sz="3200">
                <a:solidFill>
                  <a:srgbClr val="FFFF00"/>
                </a:solidFill>
              </a:rPr>
              <a:t>3</a:t>
            </a:r>
            <a:r>
              <a:rPr lang="zh-CN" altLang="zh-CN" sz="3200">
                <a:solidFill>
                  <a:srgbClr val="FFFF00"/>
                </a:solidFill>
              </a:rPr>
              <a:t>）“朦胧中”想象到的图景</a:t>
            </a:r>
            <a:r>
              <a:rPr lang="zh-CN" altLang="zh-CN">
                <a:solidFill>
                  <a:srgbClr val="FFFF00"/>
                </a:solidFill>
              </a:rPr>
              <a:t>。</a:t>
            </a:r>
            <a:endParaRPr lang="zh-CN" altLang="en-US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US" altLang="zh-CN" sz="3600" b="1" smtClean="0">
                <a:solidFill>
                  <a:srgbClr val="FFC000"/>
                </a:solidFill>
              </a:rPr>
              <a:t>2</a:t>
            </a:r>
            <a:r>
              <a:rPr lang="zh-CN" altLang="zh-CN" sz="3600" b="1" smtClean="0">
                <a:solidFill>
                  <a:srgbClr val="FFC000"/>
                </a:solidFill>
              </a:rPr>
              <a:t>、学生仔细研读文中三处景物描写，互相质疑问难，小组内交流研讨。思考：</a:t>
            </a:r>
            <a:r>
              <a:rPr lang="zh-CN" altLang="zh-CN" smtClean="0"/>
              <a:t> </a:t>
            </a:r>
            <a:endParaRPr lang="zh-CN" altLang="zh-CN" smtClean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79512" y="1646236"/>
            <a:ext cx="8964488" cy="5023123"/>
          </a:xfrm>
        </p:spPr>
        <p:txBody>
          <a:bodyPr>
            <a:normAutofit lnSpcReduction="10000"/>
          </a:bodyPr>
          <a:lstStyle/>
          <a:p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(1)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“苍黄的天底下，远近横着几个萧索的荒村，没有一些活气”句中“萧索的荒村”前用了一个富有表现力的动词“横”，请体会这个词为什么用得好</a:t>
            </a:r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?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“活气”改为“生气”可以吗</a:t>
            </a:r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? </a:t>
            </a:r>
            <a:endParaRPr lang="en-US" altLang="zh-CN" smtClean="0">
              <a:latin typeface="DFKai-SB" pitchFamily="65" charset="-120"/>
              <a:ea typeface="DFKai-SB" pitchFamily="65" charset="-120"/>
            </a:endParaRPr>
          </a:p>
          <a:p>
            <a:endParaRPr lang="zh-CN" altLang="zh-CN" smtClean="0"/>
          </a:p>
          <a:p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(2)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“瓦楞上许多枯草的断茎当风抖着，正在说明这老屋难免易主的原因”句中“瓦楞上”的枯草的断茎怎么能成为“老屋难免易主的原因”</a:t>
            </a:r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? </a:t>
            </a:r>
            <a:endParaRPr lang="en-US" altLang="zh-CN" smtClean="0">
              <a:latin typeface="DFKai-SB" pitchFamily="65" charset="-120"/>
              <a:ea typeface="DFKai-SB" pitchFamily="65" charset="-120"/>
            </a:endParaRPr>
          </a:p>
          <a:p>
            <a:endParaRPr lang="zh-CN" altLang="zh-CN" smtClean="0"/>
          </a:p>
          <a:p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(3)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“月下西瓜地”一节的绘景奇异在何处</a:t>
            </a:r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? </a:t>
            </a:r>
            <a:endParaRPr lang="zh-CN" altLang="zh-CN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zh-CN" altLang="zh-CN" sz="2800" b="1" smtClean="0">
                <a:solidFill>
                  <a:srgbClr val="FFC000"/>
                </a:solidFill>
              </a:rPr>
              <a:t>研读文中三处景物描写，互相质疑问难，小组内交流研讨</a:t>
            </a:r>
            <a:endParaRPr lang="zh-CN" altLang="en-US" sz="28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0" y="1124744"/>
            <a:ext cx="8964488" cy="5877271"/>
          </a:xfrm>
        </p:spPr>
        <p:txBody>
          <a:bodyPr>
            <a:normAutofit fontScale="85000" lnSpcReduction="20000"/>
          </a:bodyPr>
          <a:lstStyle/>
          <a:p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(1)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“</a:t>
            </a:r>
            <a:r>
              <a:rPr lang="zh-CN" altLang="zh-CN" u="sng" smtClean="0">
                <a:latin typeface="DFKai-SB" pitchFamily="65" charset="-120"/>
                <a:ea typeface="DFKai-SB" pitchFamily="65" charset="-120"/>
              </a:rPr>
              <a:t>横着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”是</a:t>
            </a:r>
            <a:r>
              <a:rPr lang="zh-CN" altLang="en-US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乱七八糟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放着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的意思，有一种“被遗弃”的动感，“萧索”是形容词，突出了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悲凉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的气氛，“</a:t>
            </a:r>
            <a:r>
              <a:rPr lang="zh-CN" altLang="zh-CN" u="sng" smtClean="0">
                <a:latin typeface="DFKai-SB" pitchFamily="65" charset="-120"/>
                <a:ea typeface="DFKai-SB" pitchFamily="65" charset="-120"/>
              </a:rPr>
              <a:t>荒”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字描绘出村落的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凋敝和沉寂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，这里都是写“我”看到家乡的感觉。</a:t>
            </a:r>
            <a:r>
              <a:rPr lang="zh-CN" altLang="zh-CN" u="sng" smtClean="0">
                <a:latin typeface="DFKai-SB" pitchFamily="65" charset="-120"/>
                <a:ea typeface="DFKai-SB" pitchFamily="65" charset="-120"/>
              </a:rPr>
              <a:t>动静结合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，写得具体而形象，这样的荒村，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自然没有活泼的生活气息，有的只是死气沉沉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，“生气”指旺盛的生命力，用在这里不确切。 </a:t>
            </a:r>
            <a:endParaRPr lang="en-US" altLang="zh-CN" smtClean="0">
              <a:latin typeface="DFKai-SB" pitchFamily="65" charset="-120"/>
              <a:ea typeface="DFKai-SB" pitchFamily="65" charset="-120"/>
            </a:endParaRPr>
          </a:p>
          <a:p>
            <a:endParaRPr lang="zh-CN" altLang="zh-CN" smtClean="0">
              <a:latin typeface="DFKai-SB" pitchFamily="65" charset="-120"/>
              <a:ea typeface="DFKai-SB" pitchFamily="65" charset="-120"/>
            </a:endParaRPr>
          </a:p>
          <a:p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    (2)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句中的“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枯草”“断茎”“寒风”“老屋”渲染的凄凉景象突出的是一种气氛、一种心情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，“我”要永离故乡，永离老屋，</a:t>
            </a:r>
            <a:r>
              <a:rPr lang="zh-CN" altLang="zh-CN" smtClean="0">
                <a:solidFill>
                  <a:srgbClr val="FFFF00"/>
                </a:solidFill>
                <a:latin typeface="DFKai-SB" pitchFamily="65" charset="-120"/>
                <a:ea typeface="DFKai-SB" pitchFamily="65" charset="-120"/>
              </a:rPr>
              <a:t>此时故乡的颓败、荒芜、冷落更增加了惆怅、悲凉的情绪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。这与上文“心禁不住悲凉起来了”“本没有什么好心绪”是协调一致的。 </a:t>
            </a:r>
            <a:endParaRPr lang="en-US" altLang="zh-CN" smtClean="0">
              <a:latin typeface="DFKai-SB" pitchFamily="65" charset="-120"/>
              <a:ea typeface="DFKai-SB" pitchFamily="65" charset="-120"/>
            </a:endParaRPr>
          </a:p>
          <a:p>
            <a:endParaRPr lang="zh-CN" altLang="zh-CN" smtClean="0">
              <a:latin typeface="DFKai-SB" pitchFamily="65" charset="-120"/>
              <a:ea typeface="DFKai-SB" pitchFamily="65" charset="-120"/>
            </a:endParaRPr>
          </a:p>
          <a:p>
            <a:r>
              <a:rPr lang="en-US" altLang="zh-CN" smtClean="0">
                <a:latin typeface="DFKai-SB" pitchFamily="65" charset="-120"/>
                <a:ea typeface="DFKai-SB" pitchFamily="65" charset="-120"/>
              </a:rPr>
              <a:t>    (3)</a:t>
            </a:r>
            <a:r>
              <a:rPr lang="zh-CN" altLang="zh-CN" smtClean="0">
                <a:latin typeface="DFKai-SB" pitchFamily="65" charset="-120"/>
                <a:ea typeface="DFKai-SB" pitchFamily="65" charset="-120"/>
              </a:rPr>
              <a:t>明丽的色彩：深蓝的天空，金黄的圆月，碧绿的西瓜；颇为神奇的传说：项带银圈的英俊少年手捏钢叉向一匹猹刺去，那猹却将身一扭，反从他的胯下逃走了。 </a:t>
            </a:r>
            <a:endParaRPr lang="zh-CN" altLang="zh-CN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zh-CN" altLang="zh-CN" smtClean="0"/>
              <a:t>精读课文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zh-CN" smtClean="0"/>
              <a:t>分析人物形象</a:t>
            </a:r>
            <a:r>
              <a:rPr lang="zh-CN" altLang="en-US" smtClean="0"/>
              <a:t>：</a:t>
            </a:r>
            <a:endParaRPr lang="zh-CN" altLang="zh-CN" smtClean="0"/>
          </a:p>
          <a:p>
            <a:r>
              <a:rPr lang="zh-CN" altLang="zh-CN" smtClean="0"/>
              <a:t>在故乡，“我”见到了许多人，其中着重写了哪两个人物？这两个人物又以写谁为主？</a:t>
            </a:r>
            <a:endParaRPr lang="zh-CN" altLang="zh-CN" smtClean="0"/>
          </a:p>
          <a:p>
            <a:endParaRPr lang="en-US" altLang="zh-CN" smtClean="0"/>
          </a:p>
          <a:p>
            <a:r>
              <a:rPr lang="zh-CN" altLang="zh-CN" smtClean="0"/>
              <a:t>（一）闰土是小说中的主要人物，作者运用前后对比的方法，从不同角度写他的变化。那么，作品是从哪几方面来进行对比的</a:t>
            </a:r>
            <a:r>
              <a:rPr lang="en-US" altLang="zh-CN" smtClean="0"/>
              <a:t>?</a:t>
            </a:r>
            <a:r>
              <a:rPr lang="zh-CN" altLang="zh-CN" smtClean="0"/>
              <a:t>通过对比突出了什么</a:t>
            </a:r>
            <a:r>
              <a:rPr lang="en-US" altLang="zh-CN" smtClean="0"/>
              <a:t>? </a:t>
            </a:r>
            <a:endParaRPr lang="zh-CN" altLang="zh-CN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43118" name="Group 1134"/>
          <p:cNvGraphicFramePr>
            <a:graphicFrameLocks noGrp="1"/>
          </p:cNvGraphicFramePr>
          <p:nvPr/>
        </p:nvGraphicFramePr>
        <p:xfrm>
          <a:off x="0" y="44450"/>
          <a:ext cx="9036050" cy="6767831"/>
        </p:xfrm>
        <a:graphic>
          <a:graphicData uri="http://schemas.openxmlformats.org/drawingml/2006/table">
            <a:tbl>
              <a:tblPr/>
              <a:tblGrid>
                <a:gridCol w="1116013"/>
                <a:gridCol w="3532187"/>
                <a:gridCol w="4387850"/>
              </a:tblGrid>
              <a:tr h="4127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变化</a:t>
                      </a:r>
                      <a:endParaRPr kumimoji="0" lang="zh-CN" altLang="en-US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少年闰土</a:t>
                      </a:r>
                      <a:endParaRPr kumimoji="0" lang="zh-CN" altLang="en-US" sz="2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中年闰土</a:t>
                      </a:r>
                      <a:endParaRPr kumimoji="0" lang="zh-CN" altLang="en-US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209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en-US" altLang="zh-CN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外貌</a:t>
                      </a:r>
                      <a:endParaRPr kumimoji="0" lang="zh-CN" altLang="en-US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00138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动作语态</a:t>
                      </a:r>
                      <a:endParaRPr kumimoji="0" lang="zh-CN" altLang="en-US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6050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对“我”的态度</a:t>
                      </a:r>
                      <a:endParaRPr kumimoji="0" lang="zh-CN" altLang="en-US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82688">
                <a:tc>
                  <a:txBody>
                    <a:bodyPr vert="horz" wrap="square"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5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3300"/>
                          </a:solidFill>
                          <a:effectLst/>
                          <a:latin typeface="Arial" pitchFamily="34" charset="0"/>
                          <a:ea typeface="楷体_GB2312" pitchFamily="49" charset="-122"/>
                        </a:rPr>
                        <a:t>对生活的态度</a:t>
                      </a:r>
                      <a:endParaRPr kumimoji="0" lang="zh-CN" altLang="en-US" sz="24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0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3300"/>
                        </a:solidFill>
                        <a:effectLst/>
                        <a:latin typeface="Arial" pitchFamily="34" charset="0"/>
                        <a:ea typeface="楷体_GB2312" pitchFamily="49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3088" name="Text Box 1104"/>
          <p:cNvSpPr txBox="1">
            <a:spLocks noChangeArrowheads="1"/>
          </p:cNvSpPr>
          <p:nvPr/>
        </p:nvSpPr>
        <p:spPr bwMode="auto">
          <a:xfrm>
            <a:off x="1258888" y="765175"/>
            <a:ext cx="3240087" cy="156966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4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十一二岁，紫色圆脸，头戴小毡帽，颈上套一个银项圈，有一双红活圆实的手</a:t>
            </a:r>
            <a:endParaRPr lang="zh-CN" altLang="en-US" sz="2400">
              <a:solidFill>
                <a:srgbClr val="FFFF00"/>
              </a:solidFill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091" name="Text Box 1107"/>
          <p:cNvSpPr txBox="1">
            <a:spLocks noChangeArrowheads="1"/>
          </p:cNvSpPr>
          <p:nvPr/>
        </p:nvSpPr>
        <p:spPr bwMode="auto">
          <a:xfrm>
            <a:off x="4859338" y="476250"/>
            <a:ext cx="3887787" cy="24622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身材增加了一倍，脸色灰黄，很深的皱纹，眼睛周围肿得通红，头戴破毡帽，身上只一件极薄的棉衣，浑身瑟索着，手提一个纸包和一支长烟管，手又粗又笨而且开裂，像是松树皮了</a:t>
            </a:r>
            <a:endParaRPr lang="zh-CN" altLang="en-US" sz="2200" b="1"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094" name="Text Box 1110"/>
          <p:cNvSpPr txBox="1">
            <a:spLocks noChangeArrowheads="1"/>
          </p:cNvSpPr>
          <p:nvPr/>
        </p:nvSpPr>
        <p:spPr bwMode="auto">
          <a:xfrm>
            <a:off x="1187450" y="2852738"/>
            <a:ext cx="3744913" cy="110799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活泼刚健，动作干脆利落，说话脱口而出，朴质、生动；有智有勇，热情、纯真</a:t>
            </a:r>
            <a:endParaRPr lang="zh-CN" altLang="en-US" sz="2200">
              <a:solidFill>
                <a:srgbClr val="FFFF00"/>
              </a:solidFill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095" name="Text Box 1111"/>
          <p:cNvSpPr txBox="1">
            <a:spLocks noChangeArrowheads="1"/>
          </p:cNvSpPr>
          <p:nvPr/>
        </p:nvSpPr>
        <p:spPr bwMode="auto">
          <a:xfrm>
            <a:off x="4932363" y="2852738"/>
            <a:ext cx="3816350" cy="120032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400" b="1">
                <a:latin typeface="Verdana" panose="020b0604030504040204" pitchFamily="34" charset="0"/>
                <a:ea typeface="楷体_GB2312" pitchFamily="49" charset="-122"/>
              </a:rPr>
              <a:t>说话吞吞吐吐，断断续续，谦恭而又含糊，显得迟钝麻木。</a:t>
            </a:r>
            <a:endParaRPr lang="zh-CN" altLang="en-US" sz="2400" b="1"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097" name="Text Box 1113"/>
          <p:cNvSpPr txBox="1">
            <a:spLocks noChangeArrowheads="1"/>
          </p:cNvSpPr>
          <p:nvPr/>
        </p:nvSpPr>
        <p:spPr bwMode="auto">
          <a:xfrm>
            <a:off x="1187450" y="3933825"/>
            <a:ext cx="3455988" cy="1785104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en-US" altLang="zh-CN" sz="2200">
                <a:solidFill>
                  <a:srgbClr val="FFFF00"/>
                </a:solidFill>
                <a:latin typeface="Arial"/>
                <a:ea typeface="楷体_GB2312" pitchFamily="49" charset="-122"/>
              </a:rPr>
              <a:t>“</a:t>
            </a: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只是不怕我</a:t>
            </a:r>
            <a:r>
              <a:rPr lang="zh-CN" altLang="en-US" sz="2200">
                <a:solidFill>
                  <a:srgbClr val="FFFF00"/>
                </a:solidFill>
                <a:latin typeface="Arial"/>
                <a:ea typeface="楷体_GB2312" pitchFamily="49" charset="-122"/>
              </a:rPr>
              <a:t>”</a:t>
            </a: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，送我贝壳和鸟毛，告诉我很多希奇的事。对</a:t>
            </a:r>
            <a:r>
              <a:rPr lang="zh-CN" altLang="en-US" sz="2200">
                <a:solidFill>
                  <a:srgbClr val="FFFF00"/>
                </a:solidFill>
                <a:latin typeface="Arial"/>
                <a:ea typeface="楷体_GB2312" pitchFamily="49" charset="-122"/>
              </a:rPr>
              <a:t>“</a:t>
            </a: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我</a:t>
            </a:r>
            <a:r>
              <a:rPr lang="zh-CN" altLang="en-US" sz="2200">
                <a:solidFill>
                  <a:srgbClr val="FFFF00"/>
                </a:solidFill>
                <a:latin typeface="Arial"/>
                <a:ea typeface="楷体_GB2312" pitchFamily="49" charset="-122"/>
              </a:rPr>
              <a:t>”</a:t>
            </a: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友好，热情，和</a:t>
            </a:r>
            <a:r>
              <a:rPr lang="zh-CN" altLang="en-US" sz="2200">
                <a:solidFill>
                  <a:srgbClr val="FFFF00"/>
                </a:solidFill>
                <a:latin typeface="Arial"/>
                <a:ea typeface="楷体_GB2312" pitchFamily="49" charset="-122"/>
              </a:rPr>
              <a:t>“</a:t>
            </a: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我</a:t>
            </a:r>
            <a:r>
              <a:rPr lang="zh-CN" altLang="en-US" sz="2200">
                <a:solidFill>
                  <a:srgbClr val="FFFF00"/>
                </a:solidFill>
                <a:latin typeface="Arial"/>
                <a:ea typeface="楷体_GB2312" pitchFamily="49" charset="-122"/>
              </a:rPr>
              <a:t>”</a:t>
            </a:r>
            <a:r>
              <a:rPr lang="zh-CN" altLang="en-US" sz="22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建立了纯真的友情。</a:t>
            </a:r>
            <a:endParaRPr lang="zh-CN" altLang="en-US" sz="2200">
              <a:solidFill>
                <a:srgbClr val="FFFF00"/>
              </a:solidFill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099" name="Text Box 1115"/>
          <p:cNvSpPr txBox="1">
            <a:spLocks noChangeArrowheads="1"/>
          </p:cNvSpPr>
          <p:nvPr/>
        </p:nvSpPr>
        <p:spPr bwMode="auto">
          <a:xfrm>
            <a:off x="4932363" y="4076700"/>
            <a:ext cx="3673475" cy="1107996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对</a:t>
            </a:r>
            <a:r>
              <a:rPr lang="zh-CN" altLang="en-US" sz="2200" b="1">
                <a:latin typeface="Arial"/>
                <a:ea typeface="楷体_GB2312" pitchFamily="49" charset="-122"/>
              </a:rPr>
              <a:t>“</a:t>
            </a: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我</a:t>
            </a:r>
            <a:r>
              <a:rPr lang="zh-CN" altLang="en-US" sz="2200" b="1">
                <a:latin typeface="Arial"/>
                <a:ea typeface="楷体_GB2312" pitchFamily="49" charset="-122"/>
              </a:rPr>
              <a:t>”</a:t>
            </a: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恭恭敬敬，称呼</a:t>
            </a:r>
            <a:r>
              <a:rPr lang="zh-CN" altLang="en-US" sz="2200" b="1">
                <a:latin typeface="Arial"/>
                <a:ea typeface="楷体_GB2312" pitchFamily="49" charset="-122"/>
              </a:rPr>
              <a:t>“</a:t>
            </a: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我</a:t>
            </a:r>
            <a:r>
              <a:rPr lang="zh-CN" altLang="en-US" sz="2200" b="1">
                <a:latin typeface="Arial"/>
                <a:ea typeface="楷体_GB2312" pitchFamily="49" charset="-122"/>
              </a:rPr>
              <a:t>”</a:t>
            </a: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为老爷，和</a:t>
            </a:r>
            <a:r>
              <a:rPr lang="zh-CN" altLang="en-US" sz="2200" b="1">
                <a:latin typeface="Arial"/>
                <a:ea typeface="楷体_GB2312" pitchFamily="49" charset="-122"/>
              </a:rPr>
              <a:t>“</a:t>
            </a: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我</a:t>
            </a:r>
            <a:r>
              <a:rPr lang="zh-CN" altLang="en-US" sz="2200" b="1">
                <a:latin typeface="Arial"/>
                <a:ea typeface="楷体_GB2312" pitchFamily="49" charset="-122"/>
              </a:rPr>
              <a:t>”</a:t>
            </a:r>
            <a:r>
              <a:rPr lang="zh-CN" altLang="en-US" sz="2200" b="1">
                <a:latin typeface="Verdana" panose="020b0604030504040204" pitchFamily="34" charset="0"/>
                <a:ea typeface="楷体_GB2312" pitchFamily="49" charset="-122"/>
              </a:rPr>
              <a:t>之间隔了一层可悲的厚障壁了</a:t>
            </a:r>
            <a:endParaRPr lang="zh-CN" altLang="en-US" sz="2200" b="1"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100" name="Text Box 1116"/>
          <p:cNvSpPr txBox="1">
            <a:spLocks noChangeArrowheads="1"/>
          </p:cNvSpPr>
          <p:nvPr/>
        </p:nvSpPr>
        <p:spPr bwMode="auto">
          <a:xfrm>
            <a:off x="1331913" y="6021388"/>
            <a:ext cx="3168650" cy="4572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400">
                <a:solidFill>
                  <a:srgbClr val="FFFF00"/>
                </a:solidFill>
                <a:latin typeface="Verdana" panose="020b0604030504040204" pitchFamily="34" charset="0"/>
                <a:ea typeface="楷体_GB2312" pitchFamily="49" charset="-122"/>
              </a:rPr>
              <a:t>天真活泼，无忧无虑</a:t>
            </a:r>
            <a:endParaRPr lang="zh-CN" altLang="en-US" sz="2400">
              <a:solidFill>
                <a:srgbClr val="FFFF00"/>
              </a:solidFill>
              <a:latin typeface="Verdana" panose="020b0604030504040204" pitchFamily="34" charset="0"/>
              <a:ea typeface="楷体_GB2312" pitchFamily="49" charset="-122"/>
            </a:endParaRPr>
          </a:p>
        </p:txBody>
      </p:sp>
      <p:sp>
        <p:nvSpPr>
          <p:cNvPr id="43101" name="Text Box 1117"/>
          <p:cNvSpPr txBox="1">
            <a:spLocks noChangeArrowheads="1"/>
          </p:cNvSpPr>
          <p:nvPr/>
        </p:nvSpPr>
        <p:spPr bwMode="auto">
          <a:xfrm>
            <a:off x="4788024" y="5657671"/>
            <a:ext cx="3887787" cy="1200329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anose="05000000000000000000" pitchFamily="2" charset="2"/>
              <a:buNone/>
            </a:pPr>
            <a:r>
              <a:rPr lang="zh-CN" altLang="en-US" sz="2400" b="1">
                <a:latin typeface="Verdana" panose="020b0604030504040204" pitchFamily="34" charset="0"/>
                <a:ea typeface="楷体_GB2312" pitchFamily="49" charset="-122"/>
              </a:rPr>
              <a:t>悲哀、痛苦，生活压得他喘不过气来。而他把幸福的希望寄托在神灵身上</a:t>
            </a:r>
            <a:endParaRPr lang="zh-CN" altLang="en-US" sz="2400" b="1">
              <a:latin typeface="Verdana" panose="020b0604030504040204" pitchFamily="34" charset="0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430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4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3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43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88" grpId="0"/>
      <p:bldP spid="43091" grpId="0"/>
      <p:bldP spid="43094" grpId="0"/>
      <p:bldP spid="43095" grpId="0"/>
      <p:bldP spid="43097" grpId="0"/>
      <p:bldP spid="43099" grpId="0"/>
      <p:bldP spid="43100" grpId="0"/>
      <p:bldP spid="4310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468313" y="5300663"/>
            <a:ext cx="3527425" cy="1373187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/>
            <a:r>
              <a:rPr kumimoji="1" lang="zh-CN" altLang="en-US" sz="2800">
                <a:latin typeface="楷体_GB2312" pitchFamily="49" charset="-122"/>
                <a:ea typeface="楷体_GB2312" pitchFamily="49" charset="-122"/>
              </a:rPr>
              <a:t>纯真健康活泼有朝气</a:t>
            </a:r>
            <a:endParaRPr kumimoji="1" lang="zh-CN" altLang="en-US" sz="2800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r>
              <a:rPr kumimoji="1" lang="zh-CN" altLang="en-US" sz="2800">
                <a:latin typeface="楷体_GB2312" pitchFamily="49" charset="-122"/>
                <a:ea typeface="楷体_GB2312" pitchFamily="49" charset="-122"/>
              </a:rPr>
              <a:t>懂得很多生产知识</a:t>
            </a:r>
            <a:endParaRPr kumimoji="1" lang="zh-CN" altLang="en-US" sz="2800"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r>
              <a:rPr kumimoji="1" lang="zh-CN" altLang="en-US" sz="2800">
                <a:latin typeface="楷体_GB2312" pitchFamily="49" charset="-122"/>
                <a:ea typeface="楷体_GB2312" pitchFamily="49" charset="-122"/>
              </a:rPr>
              <a:t>见多识广</a:t>
            </a:r>
            <a:r>
              <a:rPr kumimoji="1" lang="zh-CN" altLang="en-US" sz="28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小英雄</a:t>
            </a:r>
            <a:endParaRPr kumimoji="1" lang="zh-CN" altLang="en-US" sz="2800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4716462" y="5301208"/>
            <a:ext cx="4427538" cy="1800225"/>
          </a:xfrm>
          <a:prstGeom prst="rect">
            <a:avLst/>
          </a:prstGeom>
          <a:noFill/>
          <a:ln w="12700" cap="sq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latin typeface="楷体_GB2312" pitchFamily="49" charset="-122"/>
                <a:ea typeface="楷体_GB2312" pitchFamily="49" charset="-122"/>
              </a:rPr>
              <a:t>善良忠厚</a:t>
            </a:r>
            <a:endParaRPr kumimoji="1" lang="zh-CN" altLang="en-US" sz="2800">
              <a:latin typeface="楷体_GB2312" pitchFamily="49" charset="-122"/>
              <a:ea typeface="楷体_GB2312" pitchFamily="49" charset="-122"/>
            </a:endParaRPr>
          </a:p>
          <a:p>
            <a:r>
              <a:rPr kumimoji="1" lang="zh-CN" altLang="en-US" sz="2800">
                <a:latin typeface="楷体_GB2312" pitchFamily="49" charset="-122"/>
                <a:ea typeface="楷体_GB2312" pitchFamily="49" charset="-122"/>
              </a:rPr>
              <a:t>勤劳朴实                                             苍老贫困麻木迟钝</a:t>
            </a:r>
            <a:r>
              <a:rPr kumimoji="1" lang="zh-CN" altLang="en-US" sz="2800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木偶人</a:t>
            </a:r>
            <a:endParaRPr kumimoji="1" lang="zh-CN" altLang="en-US" sz="2800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eaLnBrk="0" hangingPunct="0"/>
            <a:endParaRPr kumimoji="1" lang="en-US" altLang="zh-CN" sz="2800">
              <a:solidFill>
                <a:srgbClr val="0000FF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grpSp>
        <p:nvGrpSpPr>
          <p:cNvPr id="2" name="Group 8"/>
          <p:cNvGrpSpPr/>
          <p:nvPr/>
        </p:nvGrpSpPr>
        <p:grpSpPr>
          <a:xfrm>
            <a:off x="250825" y="260350"/>
            <a:ext cx="8569325" cy="5029200"/>
            <a:chOff x="528" y="672"/>
            <a:chExt cx="4848" cy="2112"/>
          </a:xfrm>
        </p:grpSpPr>
        <p:pic>
          <p:nvPicPr>
            <p:cNvPr id="13321" name="Picture 9" descr="hxx9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528" y="679"/>
              <a:ext cx="2160" cy="2105"/>
            </a:xfrm>
            <a:prstGeom prst="rect">
              <a:avLst/>
            </a:prstGeom>
            <a:noFill/>
          </p:spPr>
        </p:pic>
        <p:pic>
          <p:nvPicPr>
            <p:cNvPr id="13322" name="Picture 10" descr="hxx4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3216" y="672"/>
              <a:ext cx="2160" cy="2112"/>
            </a:xfrm>
            <a:prstGeom prst="rect">
              <a:avLst/>
            </a:prstGeom>
            <a:noFill/>
          </p:spPr>
        </p:pic>
      </p:grpSp>
      <p:sp>
        <p:nvSpPr>
          <p:cNvPr id="13324" name="Text Box 12"/>
          <p:cNvSpPr txBox="1">
            <a:spLocks noChangeArrowheads="1"/>
          </p:cNvSpPr>
          <p:nvPr/>
        </p:nvSpPr>
        <p:spPr bwMode="auto">
          <a:xfrm>
            <a:off x="1692275" y="692150"/>
            <a:ext cx="1439863" cy="36671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b="0"/>
          </a:p>
        </p:txBody>
      </p:sp>
      <p:sp>
        <p:nvSpPr>
          <p:cNvPr id="13325" name="Text Box 13"/>
          <p:cNvSpPr txBox="1">
            <a:spLocks noChangeArrowheads="1"/>
          </p:cNvSpPr>
          <p:nvPr/>
        </p:nvSpPr>
        <p:spPr bwMode="auto">
          <a:xfrm>
            <a:off x="1619250" y="692150"/>
            <a:ext cx="1873250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ea typeface="楷体_GB2312" pitchFamily="49" charset="-122"/>
              </a:rPr>
              <a:t>少年闰土</a:t>
            </a:r>
            <a:endParaRPr lang="zh-CN" altLang="en-US" sz="3200">
              <a:solidFill>
                <a:srgbClr val="FF0000"/>
              </a:solidFill>
              <a:ea typeface="楷体_GB2312" pitchFamily="49" charset="-122"/>
            </a:endParaRPr>
          </a:p>
        </p:txBody>
      </p:sp>
      <p:sp>
        <p:nvSpPr>
          <p:cNvPr id="13326" name="Text Box 14"/>
          <p:cNvSpPr txBox="1">
            <a:spLocks noChangeArrowheads="1"/>
          </p:cNvSpPr>
          <p:nvPr/>
        </p:nvSpPr>
        <p:spPr bwMode="auto">
          <a:xfrm>
            <a:off x="5867400" y="620713"/>
            <a:ext cx="1800225" cy="36671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 b="0"/>
          </a:p>
        </p:txBody>
      </p:sp>
      <p:sp>
        <p:nvSpPr>
          <p:cNvPr id="13327" name="Text Box 15"/>
          <p:cNvSpPr txBox="1">
            <a:spLocks noChangeArrowheads="1"/>
          </p:cNvSpPr>
          <p:nvPr/>
        </p:nvSpPr>
        <p:spPr bwMode="auto">
          <a:xfrm>
            <a:off x="5867400" y="549275"/>
            <a:ext cx="2016125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solidFill>
                  <a:srgbClr val="FF0000"/>
                </a:solidFill>
                <a:ea typeface="楷体_GB2312" pitchFamily="49" charset="-122"/>
              </a:rPr>
              <a:t>中年闰土</a:t>
            </a:r>
            <a:endParaRPr lang="zh-CN" altLang="en-US" sz="3200">
              <a:solidFill>
                <a:srgbClr val="FF0000"/>
              </a:solidFill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/>
      <p:bldP spid="1331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2"/>
          <p:cNvGrpSpPr/>
          <p:nvPr/>
        </p:nvGrpSpPr>
        <p:grpSpPr>
          <a:xfrm>
            <a:off x="3563887" y="764704"/>
            <a:ext cx="1916426" cy="4829566"/>
            <a:chOff x="2238" y="499"/>
            <a:chExt cx="1038" cy="3057"/>
          </a:xfrm>
        </p:grpSpPr>
        <p:sp>
          <p:nvSpPr>
            <p:cNvPr id="14349" name="Text Box 13"/>
            <p:cNvSpPr txBox="1">
              <a:spLocks noChangeArrowheads="1"/>
            </p:cNvSpPr>
            <p:nvPr/>
          </p:nvSpPr>
          <p:spPr bwMode="auto">
            <a:xfrm>
              <a:off x="2238" y="499"/>
              <a:ext cx="949" cy="869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b="1">
                  <a:solidFill>
                    <a:srgbClr val="FF0000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天真活泼热情开朗勇敢善良</a:t>
              </a:r>
              <a:endParaRPr kumimoji="1"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14350" name="Text Box 14"/>
            <p:cNvSpPr txBox="1">
              <a:spLocks noChangeArrowheads="1"/>
            </p:cNvSpPr>
            <p:nvPr/>
          </p:nvSpPr>
          <p:spPr bwMode="auto">
            <a:xfrm>
              <a:off x="2238" y="2687"/>
              <a:ext cx="960" cy="869"/>
            </a:xfrm>
            <a:prstGeom prst="rect">
              <a:avLst/>
            </a:prstGeom>
            <a:noFill/>
            <a:ln w="12700" cap="sq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hangingPunct="0"/>
              <a:r>
                <a:rPr kumimoji="1" lang="zh-CN" altLang="en-US" sz="2800" b="1">
                  <a:latin typeface="宋体" panose="02010600030101010101" pitchFamily="2" charset="-122"/>
                  <a:ea typeface="楷体_GB2312" pitchFamily="49" charset="-122"/>
                </a:rPr>
                <a:t>苍老贫困</a:t>
              </a:r>
              <a:r>
                <a:rPr kumimoji="1" lang="zh-CN" altLang="en-US" sz="2800" b="1">
                  <a:latin typeface="Times New Roman" panose="02020603050405020304" pitchFamily="18" charset="0"/>
                  <a:ea typeface="楷体_GB2312" pitchFamily="49" charset="-122"/>
                </a:rPr>
                <a:t>因循守旧麻木迟钝</a:t>
              </a:r>
              <a:endParaRPr kumimoji="1" lang="zh-CN" altLang="en-US" sz="2800" b="1"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14351" name="Text Box 15"/>
            <p:cNvSpPr txBox="1">
              <a:spLocks noChangeArrowheads="1"/>
            </p:cNvSpPr>
            <p:nvPr/>
          </p:nvSpPr>
          <p:spPr bwMode="auto">
            <a:xfrm>
              <a:off x="2277" y="1319"/>
              <a:ext cx="960" cy="329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u="sng">
                  <a:solidFill>
                    <a:srgbClr val="FFFF00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小英雄</a:t>
              </a:r>
              <a:endParaRPr kumimoji="1" lang="zh-CN" altLang="en-US" sz="2800">
                <a:solidFill>
                  <a:srgbClr val="FFFF00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  <p:sp>
          <p:nvSpPr>
            <p:cNvPr id="14352" name="Text Box 16"/>
            <p:cNvSpPr txBox="1">
              <a:spLocks noChangeArrowheads="1"/>
            </p:cNvSpPr>
            <p:nvPr/>
          </p:nvSpPr>
          <p:spPr bwMode="auto">
            <a:xfrm>
              <a:off x="2316" y="2413"/>
              <a:ext cx="960" cy="329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 u="sng" smtClean="0">
                  <a:solidFill>
                    <a:srgbClr val="FFFF00"/>
                  </a:solidFill>
                  <a:latin typeface="Times New Roman" panose="02020603050405020304" pitchFamily="18" charset="0"/>
                  <a:ea typeface="楷体_GB2312" pitchFamily="49" charset="-122"/>
                </a:rPr>
                <a:t>木偶人</a:t>
              </a:r>
              <a:endParaRPr kumimoji="1" lang="zh-CN" altLang="en-US" sz="2800">
                <a:solidFill>
                  <a:srgbClr val="FFFF00"/>
                </a:solidFill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</p:grpSp>
      <p:grpSp>
        <p:nvGrpSpPr>
          <p:cNvPr id="3" name="Group 17"/>
          <p:cNvGrpSpPr/>
          <p:nvPr/>
        </p:nvGrpSpPr>
        <p:grpSpPr>
          <a:xfrm>
            <a:off x="251520" y="2564284"/>
            <a:ext cx="8077200" cy="1385925"/>
            <a:chOff x="297" y="1723"/>
            <a:chExt cx="5136" cy="563"/>
          </a:xfrm>
        </p:grpSpPr>
        <p:sp>
          <p:nvSpPr>
            <p:cNvPr id="14354" name="AutoShape 18"/>
            <p:cNvSpPr>
              <a:spLocks noChangeArrowheads="1"/>
            </p:cNvSpPr>
            <p:nvPr/>
          </p:nvSpPr>
          <p:spPr bwMode="auto">
            <a:xfrm>
              <a:off x="2861" y="1723"/>
              <a:ext cx="144" cy="480"/>
            </a:xfrm>
            <a:prstGeom prst="downArrow">
              <a:avLst>
                <a:gd name="adj1" fmla="val 50000"/>
                <a:gd name="adj2" fmla="val 83333"/>
              </a:avLst>
            </a:prstGeom>
            <a:solidFill>
              <a:srgbClr val="990033"/>
            </a:solidFill>
            <a:ln w="9525">
              <a:solidFill>
                <a:srgbClr val="990033"/>
              </a:solidFill>
              <a:miter lim="800000"/>
            </a:ln>
            <a:effectLst/>
          </p:spPr>
          <p:txBody>
            <a:bodyPr vert="eaVert" wrap="none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zh-CN" sz="2400" b="0">
                <a:solidFill>
                  <a:srgbClr val="FF0000"/>
                </a:solidFill>
                <a:latin typeface="Times New Roman" panose="02020603050405020304" pitchFamily="18" charset="0"/>
              </a:endParaRPr>
            </a:p>
          </p:txBody>
        </p:sp>
        <p:sp>
          <p:nvSpPr>
            <p:cNvPr id="14355" name="Text Box 19"/>
            <p:cNvSpPr txBox="1">
              <a:spLocks noChangeArrowheads="1"/>
            </p:cNvSpPr>
            <p:nvPr/>
          </p:nvSpPr>
          <p:spPr bwMode="auto">
            <a:xfrm>
              <a:off x="297" y="1831"/>
              <a:ext cx="5136" cy="455"/>
            </a:xfrm>
            <a:prstGeom prst="rect">
              <a:avLst/>
            </a:prstGeom>
            <a:noFill/>
            <a:ln w="9525">
              <a:noFill/>
              <a:miter lim="800000"/>
            </a:ln>
            <a:effectLst/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kumimoji="1" lang="zh-CN" altLang="en-US" sz="2800">
                  <a:solidFill>
                    <a:srgbClr val="FFFF00"/>
                  </a:solidFill>
                  <a:latin typeface="楷体_GB2312" pitchFamily="49" charset="-122"/>
                  <a:ea typeface="楷体_GB2312" pitchFamily="49" charset="-122"/>
                </a:rPr>
                <a:t>多子饥荒苛税兵匪官绅       封建思想等级观念      </a:t>
              </a:r>
              <a:r>
                <a:rPr kumimoji="1" lang="zh-CN" altLang="en-US" sz="2800">
                  <a:latin typeface="楷体_GB2312" pitchFamily="49" charset="-122"/>
                  <a:ea typeface="楷体_GB2312" pitchFamily="49" charset="-122"/>
                </a:rPr>
                <a:t>表层原因</a:t>
              </a:r>
              <a:r>
                <a:rPr kumimoji="1" lang="zh-CN" altLang="en-US" sz="2800">
                  <a:latin typeface="Times New Roman" panose="02020603050405020304" pitchFamily="18" charset="0"/>
                </a:rPr>
                <a:t>                                                     </a:t>
              </a:r>
              <a:r>
                <a:rPr kumimoji="1" lang="zh-CN" altLang="en-US" sz="2800">
                  <a:latin typeface="Times New Roman" panose="02020603050405020304" pitchFamily="18" charset="0"/>
                  <a:ea typeface="楷体_GB2312" pitchFamily="49" charset="-122"/>
                </a:rPr>
                <a:t>深层原因</a:t>
              </a:r>
              <a:endParaRPr kumimoji="1" lang="zh-CN" altLang="en-US" sz="2800">
                <a:latin typeface="Times New Roman" panose="02020603050405020304" pitchFamily="18" charset="0"/>
                <a:ea typeface="楷体_GB2312" pitchFamily="49" charset="-122"/>
              </a:endParaRPr>
            </a:p>
          </p:txBody>
        </p:sp>
      </p:grpSp>
      <p:sp>
        <p:nvSpPr>
          <p:cNvPr id="14357" name="Text Box 21"/>
          <p:cNvSpPr txBox="1">
            <a:spLocks noChangeArrowheads="1"/>
          </p:cNvSpPr>
          <p:nvPr/>
        </p:nvSpPr>
        <p:spPr bwMode="auto">
          <a:xfrm>
            <a:off x="250825" y="260350"/>
            <a:ext cx="8135938" cy="579438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Garamond" panose="02020404030301010803" pitchFamily="18" charset="0"/>
                <a:ea typeface="楷体_GB2312" pitchFamily="49" charset="-122"/>
              </a:rPr>
              <a:t>闰土二十多年来为什么发生这么大的变化？</a:t>
            </a:r>
            <a:endParaRPr lang="zh-CN" altLang="en-US" sz="3200">
              <a:latin typeface="Garamond" panose="02020404030301010803" pitchFamily="18" charset="0"/>
              <a:ea typeface="楷体_GB2312" pitchFamily="49" charset="-122"/>
            </a:endParaRPr>
          </a:p>
        </p:txBody>
      </p:sp>
      <p:sp>
        <p:nvSpPr>
          <p:cNvPr id="14358" name="Text Box 22"/>
          <p:cNvSpPr txBox="1">
            <a:spLocks noChangeArrowheads="1"/>
          </p:cNvSpPr>
          <p:nvPr/>
        </p:nvSpPr>
        <p:spPr bwMode="auto">
          <a:xfrm>
            <a:off x="611560" y="5661248"/>
            <a:ext cx="8207375" cy="9461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en-US" altLang="zh-CN" sz="2800">
                <a:solidFill>
                  <a:srgbClr val="0000FF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kumimoji="1" lang="zh-CN" altLang="en-US" sz="2800" b="1">
                <a:solidFill>
                  <a:srgbClr val="FFC000"/>
                </a:solidFill>
                <a:latin typeface="楷体_GB2312" pitchFamily="49" charset="-122"/>
                <a:ea typeface="楷体_GB2312" pitchFamily="49" charset="-122"/>
              </a:rPr>
              <a:t>农村经济衰败，农民生活的贫困，封建传统观念（即礼教、等级观念）毒害。</a:t>
            </a:r>
            <a:endParaRPr kumimoji="1" lang="zh-CN" altLang="en-US" sz="2800" b="1">
              <a:solidFill>
                <a:srgbClr val="FFC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3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57" grpId="0"/>
      <p:bldP spid="1435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3132138" y="260350"/>
            <a:ext cx="4176712" cy="6413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kumimoji="1" lang="zh-CN" altLang="en-US" sz="3600">
                <a:solidFill>
                  <a:srgbClr val="FF0000"/>
                </a:solidFill>
                <a:latin typeface="Times New Roman" panose="02020603050405020304" pitchFamily="18" charset="0"/>
                <a:ea typeface="楷体_GB2312" pitchFamily="49" charset="-122"/>
              </a:rPr>
              <a:t>杨二嫂的变化</a:t>
            </a:r>
            <a:endParaRPr kumimoji="1" lang="zh-CN" altLang="en-US" sz="3600">
              <a:solidFill>
                <a:srgbClr val="FF0000"/>
              </a:solidFill>
              <a:latin typeface="Times New Roman" panose="02020603050405020304" pitchFamily="18" charset="0"/>
              <a:ea typeface="楷体_GB2312" pitchFamily="49" charset="-122"/>
            </a:endParaRPr>
          </a:p>
        </p:txBody>
      </p:sp>
      <p:grpSp>
        <p:nvGrpSpPr>
          <p:cNvPr id="2" name="Group 6"/>
          <p:cNvGrpSpPr/>
          <p:nvPr/>
        </p:nvGrpSpPr>
        <p:grpSpPr>
          <a:xfrm>
            <a:off x="468313" y="981075"/>
            <a:ext cx="8229600" cy="5334000"/>
            <a:chOff x="768" y="576"/>
            <a:chExt cx="3876" cy="2352"/>
          </a:xfrm>
        </p:grpSpPr>
        <p:pic>
          <p:nvPicPr>
            <p:cNvPr id="15367" name="Picture 7" descr="hxx"/>
            <p:cNvPicPr>
              <a:picLocks noChangeAspect="1" noChangeArrowheads="1"/>
            </p:cNvPicPr>
            <p:nvPr/>
          </p:nvPicPr>
          <p:blipFill>
            <a:blip r:embed="rId2"/>
            <a:stretch>
              <a:fillRect/>
            </a:stretch>
          </p:blipFill>
          <p:spPr bwMode="auto">
            <a:xfrm>
              <a:off x="768" y="720"/>
              <a:ext cx="1916" cy="2016"/>
            </a:xfrm>
            <a:prstGeom prst="rect">
              <a:avLst/>
            </a:prstGeom>
            <a:noFill/>
          </p:spPr>
        </p:pic>
        <p:pic>
          <p:nvPicPr>
            <p:cNvPr id="15368" name="Picture 8" descr="hxx2"/>
            <p:cNvPicPr>
              <a:picLocks noChangeAspect="1" noChangeArrowheads="1"/>
            </p:cNvPicPr>
            <p:nvPr/>
          </p:nvPicPr>
          <p:blipFill>
            <a:blip r:embed="rId3"/>
            <a:stretch>
              <a:fillRect/>
            </a:stretch>
          </p:blipFill>
          <p:spPr bwMode="auto">
            <a:xfrm>
              <a:off x="3732" y="576"/>
              <a:ext cx="912" cy="2352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https://d.book118.com/335211210133011104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沉稳">
  <a:themeElements>
    <a:clrScheme name="沉稳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沉稳">
      <a:majorFont>
        <a:latin typeface="Rockwell"/>
        <a:ea typeface="方正姚体" panose="02010601030101010101" charset="-122"/>
        <a:cs typeface="Arial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方正姚体" panose="02010601030101010101" charset="-122"/>
        <a:cs typeface="Arial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沉稳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1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5">
      <vt:lpstr>Arial</vt:lpstr>
      <vt:lpstr>Calibri</vt:lpstr>
      <vt:lpstr>Rockwell</vt:lpstr>
      <vt:lpstr>方正姚体</vt:lpstr>
      <vt:lpstr>Wingdings 2</vt:lpstr>
      <vt:lpstr>隶书</vt:lpstr>
      <vt:lpstr>楷体_GB2312</vt:lpstr>
      <vt:lpstr>华文新魏</vt:lpstr>
      <vt:lpstr>宋体</vt:lpstr>
      <vt:lpstr>DFKai-SB</vt:lpstr>
      <vt:lpstr>华文细黑</vt:lpstr>
      <vt:lpstr>Times New Roman</vt:lpstr>
      <vt:lpstr>Wingdings</vt:lpstr>
      <vt:lpstr>Verdana</vt:lpstr>
      <vt:lpstr>Garamond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资料助读</vt:lpstr>
      <vt:lpstr>写作背景：</vt:lpstr>
      <vt:lpstr>读 准 字 音</vt:lpstr>
      <vt:lpstr>整体感知</vt:lpstr>
      <vt:lpstr>深入理解</vt:lpstr>
      <vt:lpstr>2、学生仔细研读文中三处景物描写，互相质疑问难，小组内交流研讨。思考： </vt:lpstr>
      <vt:lpstr>研读文中三处景物描写，互相质疑问难，小组内交流研讨</vt:lpstr>
      <vt:lpstr>精读课文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2024-09-14T04:18:44.387</cp:lastPrinted>
  <dcterms:created xsi:type="dcterms:W3CDTF">2024-09-13T20:18:44Z</dcterms:created>
  <dcterms:modified xsi:type="dcterms:W3CDTF">2024-09-13T20:18:46Z</dcterms:modified>
</cp:coreProperties>
</file>