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GVOIR+BLSQFP+ArialMT"/>
      <p:regular r:id="rId18"/>
    </p:embeddedFont>
    <p:embeddedFont>
      <p:font typeface="JHDSML+MS-UIGothic"/>
      <p:regular r:id="rId19"/>
    </p:embeddedFont>
    <p:embeddedFont>
      <p:font typeface="LEKBPD+VULDLU+MicrosoftYaHei-Bold"/>
      <p:regular r:id="rId20"/>
    </p:embeddedFont>
    <p:embeddedFont>
      <p:font typeface="TUERPL+VADHVU+Arial-BoldMT"/>
      <p:regular r:id="rId21"/>
    </p:embeddedFont>
    <p:embeddedFont>
      <p:font typeface="VWIWQT+OQUSCR+MicrosoftYaHei"/>
      <p:regular r:id="rId22"/>
    </p:embeddedFont>
    <p:embeddedFont>
      <p:font typeface="SBVIMQ+VULDLU+MicrosoftYaHei-Bold"/>
      <p:regular r:id="rId23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79857-D4D8-4142-A292-D01EE6FD1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508A7-D074-4C81-A0AC-82DCC1C7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220E84-0FA7-4624-986E-0D9BCD05C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472FBA-EC10-4787-9A48-6E8BEBD3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85D4EC-E8FB-4756-80C6-A6CD07E5D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79E4D9-EF7C-4ED8-A7E3-3FED62387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CB3EE-5206-47C2-9952-7C78BAD60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8DDAA-0B15-4A90-88DE-F575C0065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28A28-4F4A-4F8B-B8DD-B76E88E0C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9AA43-7818-41F7-89C8-670B3ED3B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2FE7E-6D55-4F19-91A1-4EF5B56B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3021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134258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GVOIR+BLSQFP+ArialMT"/>
                <a:cs typeface="WGVOIR+BLSQF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急性冠脉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合征概述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16929" y="1902650"/>
            <a:ext cx="4790381" cy="19034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GVOIR+BLSQFP+ArialMT"/>
                <a:cs typeface="WGVOIR+BLSQF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急性冠脉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合征的症状与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断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GVOIR+BLSQFP+ArialMT"/>
                <a:cs typeface="WGVOIR+BLSQF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急性冠脉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合征的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理措施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GVOIR+BLSQFP+ArialMT"/>
                <a:cs typeface="WGVOIR+BLSQF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急性冠脉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合征的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防与康复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82369" y="2670695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A5B2"/>
                </a:solidFill>
                <a:latin typeface="JHDSML+MS-UIGothic"/>
                <a:cs typeface="JHDSML+MS-UIGothic"/>
              </a:rPr>
              <a:t>目</a:t>
            </a:r>
            <a:r>
              <a:rPr sz="495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69035" y="3497173"/>
            <a:ext cx="1625931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A5B2"/>
                </a:solidFill>
                <a:latin typeface="LEKBPD+VULDLU+MicrosoftYaHei-Bold"/>
                <a:cs typeface="LEKBPD+VULDLU+MicrosoftYaHei-Bold"/>
              </a:rPr>
              <a:t>CONTENTS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16929" y="3581590"/>
            <a:ext cx="5841941" cy="78320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GVOIR+BLSQFP+ArialMT"/>
                <a:cs typeface="WGVOIR+BLSQF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急性冠脉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合征的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物治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疗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与手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20129" y="4093527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16929" y="4653470"/>
            <a:ext cx="5841941" cy="127358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657D"/>
                </a:solidFill>
                <a:latin typeface="WGVOIR+BLSQFP+ArialMT"/>
                <a:cs typeface="WGVOIR+BLSQFP+ArialMT"/>
              </a:rPr>
              <a:t>•</a:t>
            </a:r>
            <a:r>
              <a:rPr sz="2450" spc="128">
                <a:solidFill>
                  <a:srgbClr val="00657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急性冠脉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综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合征的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理研究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展与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发</a:t>
            </a:r>
          </a:p>
          <a:p>
            <a:pPr marL="203200" marR="0">
              <a:lnSpc>
                <a:spcPts val="2400"/>
              </a:lnSpc>
              <a:spcBef>
                <a:spcPts val="1625"/>
              </a:spcBef>
              <a:spcAft>
                <a:spcPct val="0"/>
              </a:spcAft>
            </a:pPr>
            <a:r>
              <a:rPr sz="2400">
                <a:solidFill>
                  <a:srgbClr val="00657D"/>
                </a:solidFill>
                <a:latin typeface="JHDSML+MS-UIGothic"/>
                <a:cs typeface="JHDSML+MS-UIGothic"/>
              </a:rPr>
              <a:t>展</a:t>
            </a:r>
            <a:r>
              <a:rPr sz="2400">
                <a:solidFill>
                  <a:srgbClr val="00657D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566832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TUERPL+VADHVU+Arial-BoldMT"/>
                <a:cs typeface="TUERPL+VADHVU+Arial-BoldMT"/>
              </a:rPr>
              <a:t>01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急性冠脉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综</a:t>
            </a: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合征概述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HDSML+MS-UIGothic"/>
                <a:cs typeface="JHDSML+MS-UIGothic"/>
              </a:rPr>
              <a:t>定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急性冠脉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合征（</a:t>
            </a:r>
            <a:r>
              <a:rPr sz="1350">
                <a:solidFill>
                  <a:srgbClr val="000000"/>
                </a:solidFill>
                <a:latin typeface="VWIWQT+OQUSCR+MicrosoftYaHei"/>
                <a:cs typeface="VWIWQT+OQUSCR+MicrosoftYaHei"/>
              </a:rPr>
              <a:t>ACS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）是一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由冠状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脉粥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硬化斑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破裂、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血栓形成或冠状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痉挛导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致急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性心肌缺血的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合征。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HDSML+MS-UIGothic"/>
                <a:cs typeface="JHDSML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起病急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骤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，病情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重，常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重的心肌梗死和心力衰竭，甚至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猝死。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急性冠脉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合征的病理生理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冠状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脉粥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样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硬化的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生和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LEKBPD+VULDLU+MicrosoftYaHei-Bold"/>
                <a:cs typeface="LEKBPD+VULDLU+MicrosoftYaHei-Bold"/>
              </a:rPr>
              <a:t>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期的高血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、高血脂、糖尿病等危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因素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冠状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脉粥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硬化，血管内皮受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，形成斑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斑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块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破裂与血栓形成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3797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定斑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破裂，触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凝血机制，形成血栓，阻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塞冠状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脉管腔，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致心肌缺血或坏死。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2360" y="3616087"/>
            <a:ext cx="1545719" cy="36349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LEKBPD+VULDLU+MicrosoftYaHei-Bold"/>
                <a:cs typeface="LEKBPD+VULDLU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LEKBPD+VULDLU+MicrosoftYaHei-Bold"/>
                <a:cs typeface="LEKBPD+VULDLU+MicrosoftYaHei-Bold"/>
              </a:rPr>
              <a:t>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冠状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动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脉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痉挛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4533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某些情况下，冠状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生一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性收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致心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肌缺血，可能与冠状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脉内皮功能紊乱、平滑肌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胞异常增殖等因素有关。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急性冠脉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综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合征的分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140659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LEKBPD+VULDLU+MicrosoftYaHei-Bold"/>
                <a:cs typeface="LEKBPD+VULDLU+MicrosoftYaHei-Bold"/>
              </a:rPr>
              <a:t>ST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段抬高型心肌梗死（</a:t>
            </a:r>
            <a:r>
              <a:rPr sz="1600">
                <a:solidFill>
                  <a:srgbClr val="00A5B2"/>
                </a:solidFill>
                <a:latin typeface="LEKBPD+VULDLU+MicrosoftYaHei-Bold"/>
                <a:cs typeface="LEKBPD+VULDLU+MicrosoftYaHei-Bold"/>
              </a:rPr>
              <a:t>STEMI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5812205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由于冠状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脉完全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致心肌坏死，心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VWIWQT+OQUSCR+MicrosoftYaHei"/>
                <a:cs typeface="VWIWQT+OQUSCR+MicrosoftYaHei"/>
              </a:rPr>
              <a:t>ST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段明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抬高。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357390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非</a:t>
            </a:r>
            <a:r>
              <a:rPr sz="1600">
                <a:solidFill>
                  <a:srgbClr val="00A5B2"/>
                </a:solidFill>
                <a:latin typeface="LEKBPD+VULDLU+MicrosoftYaHei-Bold"/>
                <a:cs typeface="LEKBPD+VULDLU+MicrosoftYaHei-Bold"/>
              </a:rPr>
              <a:t>ST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段抬高型心肌梗死（</a:t>
            </a:r>
            <a:r>
              <a:rPr sz="1600">
                <a:solidFill>
                  <a:srgbClr val="00A5B2"/>
                </a:solidFill>
                <a:latin typeface="LEKBPD+VULDLU+MicrosoftYaHei-Bold"/>
                <a:cs typeface="LEKBPD+VULDLU+MicrosoftYaHei-Bold"/>
              </a:rPr>
              <a:t>NSTEMI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664771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脉不完全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塞，心肌缺血但未坏死，心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</a:t>
            </a:r>
            <a:r>
              <a:rPr sz="1350">
                <a:solidFill>
                  <a:srgbClr val="000000"/>
                </a:solidFill>
                <a:latin typeface="VWIWQT+OQUSCR+MicrosoftYaHei"/>
                <a:cs typeface="VWIWQT+OQUSCR+MicrosoftYaHei"/>
              </a:rPr>
              <a:t>ST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低或</a:t>
            </a:r>
            <a:r>
              <a:rPr sz="1350">
                <a:solidFill>
                  <a:srgbClr val="000000"/>
                </a:solidFill>
                <a:latin typeface="VWIWQT+OQUSCR+MicrosoftYaHei"/>
                <a:cs typeface="VWIWQT+OQUSCR+MicrosoftYaHei"/>
              </a:rPr>
              <a:t>T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波倒置。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2247391" cy="5208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不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稳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定型心</a:t>
            </a:r>
            <a:r>
              <a:rPr sz="1600">
                <a:solidFill>
                  <a:srgbClr val="00A5B2"/>
                </a:solidFill>
                <a:latin typeface="SimSun"/>
                <a:cs typeface="SimSun"/>
              </a:rPr>
              <a:t>绞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痛（</a:t>
            </a:r>
            <a:r>
              <a:rPr sz="1600">
                <a:solidFill>
                  <a:srgbClr val="00A5B2"/>
                </a:solidFill>
                <a:latin typeface="LEKBPD+VULDLU+MicrosoftYaHei-Bold"/>
                <a:cs typeface="LEKBPD+VULDLU+MicrosoftYaHei-Bold"/>
              </a:rPr>
              <a:t>UA</a:t>
            </a:r>
            <a:r>
              <a:rPr sz="1600">
                <a:solidFill>
                  <a:srgbClr val="00A5B2"/>
                </a:solidFill>
                <a:latin typeface="JHDSML+MS-UIGothic"/>
                <a:cs typeface="JHDSML+MS-UIGothic"/>
              </a:rPr>
              <a:t>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2936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脉狭窄但未完全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塞，心肌缺血表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现为阵发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性胸痛，心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可正常或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度异常。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TUERPL+VADHVU+Arial-BoldMT"/>
                <a:cs typeface="TUERPL+VADHVU+Arial-BoldMT"/>
              </a:rPr>
              <a:t>02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急性冠脉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综</a:t>
            </a: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合征的症状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23145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与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诊</a:t>
            </a: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常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38045" y="178180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HDSML+MS-UIGothic"/>
                <a:cs typeface="JHDSML+MS-UIGothic"/>
              </a:rPr>
              <a:t>胸痛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HDSML+MS-UIGothic"/>
                <a:cs typeface="JHDSML+MS-UIGothic"/>
              </a:rPr>
              <a:t>呼吸困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通常是急性冠脉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合征的主要症状，表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为压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迫性疼痛、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闷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痛或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烧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灼感，可放射至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颈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部、下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颌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、手臂等部位。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1654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由于心肌缺血，患者可能出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气促等症状，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可出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端坐呼吸。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841500" y="4335779"/>
            <a:ext cx="125516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600">
                <a:solidFill>
                  <a:srgbClr val="FFFFFF"/>
                </a:solidFill>
                <a:latin typeface="JHDSML+MS-UIGothic"/>
                <a:cs typeface="JHDSML+MS-UIGothic"/>
              </a:rPr>
              <a:t>心、呕吐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634354" y="4335779"/>
            <a:ext cx="125516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HDSML+MS-UIGothic"/>
                <a:cs typeface="JHDSML+MS-UIGothic"/>
              </a:rPr>
              <a:t>心悸、出汗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61371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心肌缺血可能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致胃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肠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道不适，出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现恶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心、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35030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患者可能出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心悸、心慌、出汗等症状，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是在活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或情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动时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25169" y="556372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呕吐等症状。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断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JHDSML+MS-UIGothic"/>
                <a:cs typeface="JHDSML+MS-UIGothic"/>
              </a:rPr>
              <a:t>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电图</a:t>
            </a:r>
            <a:r>
              <a:rPr sz="2000" spc="23">
                <a:solidFill>
                  <a:srgbClr val="FFFDFD"/>
                </a:solidFill>
                <a:latin typeface="JHDSML+MS-UIGothic"/>
                <a:cs typeface="JHDSML+MS-UIGothic"/>
              </a:rPr>
              <a:t>异常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HDSML+MS-UIGothic"/>
                <a:cs typeface="JHDSML+MS-UIGothic"/>
              </a:rPr>
              <a:t>冠状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FFFDFD"/>
                </a:solidFill>
                <a:latin typeface="JHDSML+MS-UIGothic"/>
                <a:cs typeface="JHDSML+MS-UIGothic"/>
              </a:rPr>
              <a:t>脉造影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95069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电图检查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是急性冠脉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合征的常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，可能出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VWIWQT+OQUSCR+MicrosoftYaHei"/>
                <a:cs typeface="VWIWQT+OQUSCR+MicrosoftYaHei"/>
              </a:rPr>
              <a:t>ST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段抬高或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低等异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常表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冠状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脉造影是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断急性冠脉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合征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的金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准，可明确冠状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脉狭窄程度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和部位。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3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HDSML+MS-UIGothic"/>
                <a:cs typeface="JHDSML+MS-UIGothic"/>
              </a:rPr>
              <a:t>心肌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酶</a:t>
            </a:r>
            <a:r>
              <a:rPr sz="2000" spc="23">
                <a:solidFill>
                  <a:srgbClr val="FFFDFD"/>
                </a:solidFill>
                <a:latin typeface="JHDSML+MS-UIGothic"/>
                <a:cs typeface="JHDSML+MS-UIGothic"/>
              </a:rPr>
              <a:t>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FFFDFD"/>
                </a:solidFill>
                <a:latin typeface="JHDSML+MS-UIGothic"/>
                <a:cs typeface="JHDSML+MS-UIGothic"/>
              </a:rPr>
              <a:t>志物升高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心肌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志物如肌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钙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蛋白、肌酸激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等升高，提示心肌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DFD"/>
                </a:solidFill>
                <a:latin typeface="JHDSML+MS-UIGothic"/>
                <a:cs typeface="JHDSM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鉴别诊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 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JHDSML+MS-UIGothic"/>
                <a:cs typeface="JHDSML+MS-UIGothic"/>
              </a:rPr>
              <a:t>心包炎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心包炎也可引起胸痛、呼吸困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等症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状，但心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和心肌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同，冠状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HDSML+MS-UIGothic"/>
                <a:cs typeface="JHDSML+MS-UIGothic"/>
              </a:rPr>
              <a:t>脉造影正常。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HDSML+MS-UIGothic"/>
                <a:cs typeface="JHDSML+MS-UIGothic"/>
              </a:rPr>
              <a:t>主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FFFFFF"/>
                </a:solidFill>
                <a:latin typeface="JHDSML+MS-UIGothic"/>
                <a:cs typeface="JHDSML+MS-UIGothic"/>
              </a:rPr>
              <a:t>脉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夹层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夹层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也可引起胸痛、血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异常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等症状，但疼痛性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质较为剧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烈，心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和心肌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JHDSML+MS-UIGothic"/>
                <a:cs typeface="JHDSML+MS-UIGothic"/>
              </a:rPr>
              <a:t>无异常。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71540" y="2529195"/>
            <a:ext cx="6182677" cy="25410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00A5B2"/>
                </a:solidFill>
                <a:latin typeface="TUERPL+VADHVU+Arial-BoldMT"/>
                <a:cs typeface="TUERPL+VADHVU+Arial-BoldMT"/>
              </a:rPr>
              <a:t>03</a:t>
            </a:r>
          </a:p>
          <a:p>
            <a:pPr marL="24764" marR="0">
              <a:lnSpc>
                <a:spcPts val="4050"/>
              </a:lnSpc>
              <a:spcBef>
                <a:spcPts val="187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急性冠脉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综</a:t>
            </a: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合征的</a:t>
            </a:r>
            <a:r>
              <a:rPr sz="405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96304" y="4281872"/>
            <a:ext cx="18002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A5B2"/>
                </a:solidFill>
                <a:latin typeface="JHDSML+MS-UIGothic"/>
                <a:cs typeface="JHDSML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急救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EKBPD+VULDLU+MicrosoftYaHei-Bold"/>
                <a:cs typeface="LEKBPD+VULDLU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EKBPD+VULDLU+MicrosoftYaHei-Bold"/>
                <a:cs typeface="LEKBPD+VULDLU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EKBPD+VULDLU+MicrosoftYaHei-Bold"/>
                <a:cs typeface="LEKBPD+VULDLU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JHDSML+MS-UIGothic"/>
                <a:cs typeface="JHDSML+MS-UIGothic"/>
              </a:rPr>
              <a:t>急救准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JHDSML+MS-UIGothic"/>
                <a:cs typeface="JHDSML+MS-UIGothic"/>
              </a:rPr>
              <a:t>急救流程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JHDSML+MS-UIGothic"/>
                <a:cs typeface="JHDSML+MS-UIGothic"/>
              </a:rPr>
              <a:t>急救配合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确保急救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设备齐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全，如心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电监护仪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、除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颤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器、氧气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等，并确保能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熟悉急救流程，包括心肺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、急救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物使用等，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确保在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急情况下能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迅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速采取有效措施。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与医生密切配合，听从医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生指示，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助完成急救操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病情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察与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A5B2"/>
                </a:solidFill>
                <a:latin typeface="JHDSML+MS-UIGothic"/>
                <a:cs typeface="JHDSML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HDSML+MS-UIGothic"/>
                <a:cs typeface="JHDSML+MS-UIGothic"/>
              </a:rPr>
              <a:t>病情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JHDSML+MS-UIGothic"/>
                <a:cs typeface="JHDSML+MS-UIGothic"/>
              </a:rPr>
              <a:t>症状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观</a:t>
            </a:r>
            <a:r>
              <a:rPr sz="2300">
                <a:solidFill>
                  <a:srgbClr val="00A5B2"/>
                </a:solidFill>
                <a:latin typeface="JHDSML+MS-UIGothic"/>
                <a:cs typeface="JHDSML+MS-UIGothic"/>
              </a:rPr>
              <a:t>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风险评</a:t>
            </a:r>
            <a:r>
              <a:rPr sz="2300">
                <a:solidFill>
                  <a:srgbClr val="00A5B2"/>
                </a:solidFill>
                <a:latin typeface="JHDSML+MS-UIGothic"/>
                <a:cs typeface="JHDSML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密切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患者的生命体征，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如心率、血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、呼吸等，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以及心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电图变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留意患者是否出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胸痛、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呼吸困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、心悸等症状，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根据患者情况，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估其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程度，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提供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HDSML+MS-UIGothic"/>
                <a:cs typeface="JHDSML+MS-UIGothic"/>
              </a:rPr>
              <a:t>依据。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https://d.book118.com/335230210211011114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WGVOIR+BLSQFP+ArialMT</vt:lpstr>
      <vt:lpstr>Times New Roman</vt:lpstr>
      <vt:lpstr>JHDSML+MS-UIGothic</vt:lpstr>
      <vt:lpstr>SimSun</vt:lpstr>
      <vt:lpstr>LEKBPD+VULDLU+MicrosoftYaHei-Bold</vt:lpstr>
      <vt:lpstr>TUERPL+VADHVU+Arial-BoldMT</vt:lpstr>
      <vt:lpstr>VWIWQT+OQUSCR+MicrosoftYaHei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2024-09-21T16:37:13.708</cp:lastPrinted>
  <dcterms:created xsi:type="dcterms:W3CDTF">2024-09-21T08:37:13Z</dcterms:created>
  <dcterms:modified xsi:type="dcterms:W3CDTF">2024-09-21T08:37:14Z</dcterms:modified>
</cp:coreProperties>
</file>