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5D8703-A9F6-40EF-BEFD-10CA425BE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DDF62-8F73-4649-8B9A-6AF30F934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8BA628-68AB-4C7F-B6D8-5663B6864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BBA77D-4F0B-4016-BA72-AD8CC0A65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1B3F06-736D-49B2-AA6B-D4D9E9D17A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F36F69-4FAC-4D18-9D70-BF9A3089CD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056F15-8E81-448C-AE45-453591A49A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627B03-012E-4C3D-AD99-838E0C780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19EC4-082C-47F8-9DC1-69420DB57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E0EBD-6C99-4086-8188-73FF27A5F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F9C9F-A23F-4FAF-AFD3-6C2BBFC15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4104301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浸没式光刻方案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浸没式光刻技术简介
 技术原理与工艺流程
 系统组成与核心部件
 技术优势与应用场景
 研发现状与未来趋势
 浸没式光刻系统设计方案
 关键技术难题与解决方案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浸没式光刻技术简介</a:t>
            </a:r>
          </a:p>
        </p:txBody>
      </p:sp>
      <p:sp>
        <p:nvSpPr>
          <p:cNvPr id="3" name="Subtitle 2"/>
          <p:cNvSpPr>
            <a:spLocks noGrp="1"/>
          </p:cNvSpPr>
          <p:nvPr>
            <p:ph type="subTitle" idx="1"/>
          </p:nvPr>
        </p:nvSpPr>
        <p:spPr/>
        <p:txBody>
          <a:bodyPr/>
          <a:lstStyle/>
          <a:p>
            <a:r>
              <a:t>浸没式光刻方案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浸没式光刻技术简介</a:t>
            </a:r>
          </a:p>
        </p:txBody>
      </p:sp>
      <p:sp>
        <p:nvSpPr>
          <p:cNvPr id="3" name="Text Placeholder 2"/>
          <p:cNvSpPr>
            <a:spLocks noGrp="1"/>
          </p:cNvSpPr>
          <p:nvPr>
            <p:ph type="body" idx="1"/>
          </p:nvPr>
        </p:nvSpPr>
        <p:spPr/>
        <p:txBody>
          <a:bodyPr/>
          <a:lstStyle/>
          <a:p>
            <a:r>
              <a:t>浸没式光刻技术概述</a:t>
            </a:r>
          </a:p>
        </p:txBody>
      </p:sp>
      <p:sp>
        <p:nvSpPr>
          <p:cNvPr id="4" name="Content Placeholder 3"/>
          <p:cNvSpPr>
            <a:spLocks noGrp="1"/>
          </p:cNvSpPr>
          <p:nvPr>
            <p:ph sz="half" idx="2"/>
          </p:nvPr>
        </p:nvSpPr>
        <p:spPr/>
        <p:txBody>
          <a:bodyPr/>
          <a:lstStyle/>
          <a:p>
            <a:r>
              <a:t>1.浸没式光刻技术是一种高端的光刻技术，使用液体作为介质，将光线波长缩短，提高光刻分辨率。2.与传统光刻技术相比，浸没式光刻技术能够更好地满足集成电路制造的高精度要求。3.浸没式光刻技术已成为7纳米及以下工艺节点的主流光刻技术。</a:t>
            </a:r>
          </a:p>
          <a:p/>
        </p:txBody>
      </p:sp>
      <p:sp>
        <p:nvSpPr>
          <p:cNvPr id="5" name="Text Placeholder 4"/>
          <p:cNvSpPr>
            <a:spLocks noGrp="1"/>
          </p:cNvSpPr>
          <p:nvPr>
            <p:ph type="body" idx="3"/>
          </p:nvPr>
        </p:nvSpPr>
        <p:spPr/>
        <p:txBody>
          <a:bodyPr/>
          <a:lstStyle/>
          <a:p>
            <a:r>
              <a:t>浸没式光刻技术原理</a:t>
            </a:r>
          </a:p>
        </p:txBody>
      </p:sp>
      <p:sp>
        <p:nvSpPr>
          <p:cNvPr id="6" name="Content Placeholder 5"/>
          <p:cNvSpPr>
            <a:spLocks noGrp="1"/>
          </p:cNvSpPr>
          <p:nvPr>
            <p:ph sz="half" idx="4"/>
          </p:nvPr>
        </p:nvSpPr>
        <p:spPr/>
        <p:txBody>
          <a:bodyPr/>
          <a:lstStyle/>
          <a:p>
            <a:r>
              <a:t>1.浸没式光刻技术利用特定液体作为介质，将光线从空气传入液体中，使得光线的波长缩短。2.通过精确控制液体的温度和压力，保持液体的稳定性和均匀性，确保光刻精度。3.浸没式光刻技术需要与先进的镜头、精密机械、高精度检测等技术相结合，才能实现最佳的光刻效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浸没式光刻技术简介</a:t>
            </a:r>
          </a:p>
        </p:txBody>
      </p:sp>
      <p:sp>
        <p:nvSpPr>
          <p:cNvPr id="3" name="Content Placeholder 2"/>
          <p:cNvSpPr>
            <a:spLocks noGrp="1"/>
          </p:cNvSpPr>
          <p:nvPr>
            <p:ph sz="half" idx="2"/>
          </p:nvPr>
        </p:nvSpPr>
        <p:spPr/>
        <p:txBody>
          <a:bodyPr/>
          <a:lstStyle/>
          <a:p>
            <a:r>
              <a:t>1.浸没式光刻技术已广泛应用于集成电路制造领域，包括逻辑电路、存储器、模拟电路等。2.随着技术的不断发展，浸没式光刻技术的应用领域将不断扩大，为微电子行业带来更多创新。</a:t>
            </a:r>
          </a:p>
          <a:p/>
        </p:txBody>
      </p:sp>
      <p:sp>
        <p:nvSpPr>
          <p:cNvPr id="4" name="Text Placeholder 3"/>
          <p:cNvSpPr>
            <a:spLocks noGrp="1"/>
          </p:cNvSpPr>
          <p:nvPr>
            <p:ph type="body" idx="3"/>
          </p:nvPr>
        </p:nvSpPr>
        <p:spPr/>
        <p:txBody>
          <a:bodyPr/>
          <a:lstStyle/>
          <a:p>
            <a:r>
              <a:t>浸没式光刻技术优势</a:t>
            </a:r>
          </a:p>
        </p:txBody>
      </p:sp>
      <p:sp>
        <p:nvSpPr>
          <p:cNvPr id="5" name="Content Placeholder 4"/>
          <p:cNvSpPr>
            <a:spLocks noGrp="1"/>
          </p:cNvSpPr>
          <p:nvPr>
            <p:ph sz="half" idx="4"/>
          </p:nvPr>
        </p:nvSpPr>
        <p:spPr/>
        <p:txBody>
          <a:bodyPr/>
          <a:lstStyle/>
          <a:p>
            <a:r>
              <a:t>1.浸没式光刻技术具有高分辨率、高景深、高曝光速度等优点，能够提高光刻效率和精度。2.浸没式光刻技术可以降低成本，提高生产效率，为微电子制造行业带来更多经济效益。</a:t>
            </a:r>
          </a:p>
          <a:p/>
        </p:txBody>
      </p:sp>
      <p:sp>
        <p:nvSpPr>
          <p:cNvPr id="6" name="Text Placeholder 5"/>
          <p:cNvSpPr>
            <a:spLocks noGrp="1"/>
          </p:cNvSpPr>
          <p:nvPr>
            <p:ph type="body" idx="1"/>
          </p:nvPr>
        </p:nvSpPr>
        <p:spPr/>
        <p:txBody>
          <a:bodyPr/>
          <a:lstStyle/>
          <a:p>
            <a:r>
              <a:t>浸没式光刻技术应用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浸没式光刻技术简介</a:t>
            </a:r>
          </a:p>
        </p:txBody>
      </p:sp>
      <p:sp>
        <p:nvSpPr>
          <p:cNvPr id="3" name="Text Placeholder 2"/>
          <p:cNvSpPr>
            <a:spLocks noGrp="1"/>
          </p:cNvSpPr>
          <p:nvPr>
            <p:ph type="body" idx="1"/>
          </p:nvPr>
        </p:nvSpPr>
        <p:spPr/>
        <p:txBody>
          <a:bodyPr/>
          <a:lstStyle/>
          <a:p>
            <a:r>
              <a:t>浸没式光刻技术挑战</a:t>
            </a:r>
          </a:p>
        </p:txBody>
      </p:sp>
      <p:sp>
        <p:nvSpPr>
          <p:cNvPr id="4" name="Content Placeholder 3"/>
          <p:cNvSpPr>
            <a:spLocks noGrp="1"/>
          </p:cNvSpPr>
          <p:nvPr>
            <p:ph sz="half" idx="2"/>
          </p:nvPr>
        </p:nvSpPr>
        <p:spPr/>
        <p:txBody>
          <a:bodyPr/>
          <a:lstStyle/>
          <a:p>
            <a:r>
              <a:t>1.浸没式光刻技术对液体介质的要求极高，需要保持液体的纯净度和稳定性，以确保光刻精度。2.浸没式光刻技术的设备维护成本较高，需要定期进行维修和保养，确保设备的正常运行。</a:t>
            </a:r>
          </a:p>
          <a:p/>
        </p:txBody>
      </p:sp>
      <p:sp>
        <p:nvSpPr>
          <p:cNvPr id="5" name="Text Placeholder 4"/>
          <p:cNvSpPr>
            <a:spLocks noGrp="1"/>
          </p:cNvSpPr>
          <p:nvPr>
            <p:ph type="body" idx="3"/>
          </p:nvPr>
        </p:nvSpPr>
        <p:spPr/>
        <p:txBody>
          <a:bodyPr/>
          <a:lstStyle/>
          <a:p>
            <a:r>
              <a:t>浸没式光刻技术发展趋势</a:t>
            </a:r>
          </a:p>
        </p:txBody>
      </p:sp>
      <p:sp>
        <p:nvSpPr>
          <p:cNvPr id="6" name="Content Placeholder 5"/>
          <p:cNvSpPr>
            <a:spLocks noGrp="1"/>
          </p:cNvSpPr>
          <p:nvPr>
            <p:ph sz="half" idx="4"/>
          </p:nvPr>
        </p:nvSpPr>
        <p:spPr/>
        <p:txBody>
          <a:bodyPr/>
          <a:lstStyle/>
          <a:p>
            <a:r>
              <a:t>1.随着微电子制造技术的不断进步，浸没式光刻技术将继续向更短波长、更高分辨率的方向发展。2.人工智能、大数据等先进技术的应用将为浸没式光刻技术的发展带来更多创新和突破。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技术原理与工艺流程</a:t>
            </a:r>
          </a:p>
        </p:txBody>
      </p:sp>
      <p:sp>
        <p:nvSpPr>
          <p:cNvPr id="3" name="Subtitle 2"/>
          <p:cNvSpPr>
            <a:spLocks noGrp="1"/>
          </p:cNvSpPr>
          <p:nvPr>
            <p:ph type="subTitle" idx="1"/>
          </p:nvPr>
        </p:nvSpPr>
        <p:spPr/>
        <p:txBody>
          <a:bodyPr/>
          <a:lstStyle/>
          <a:p>
            <a:r>
              <a:t>浸没式光刻方案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技术原理与工艺流程</a:t>
            </a:r>
          </a:p>
        </p:txBody>
      </p:sp>
      <p:sp>
        <p:nvSpPr>
          <p:cNvPr id="3" name="Text Placeholder 2"/>
          <p:cNvSpPr>
            <a:spLocks noGrp="1"/>
          </p:cNvSpPr>
          <p:nvPr>
            <p:ph type="body" idx="1"/>
          </p:nvPr>
        </p:nvSpPr>
        <p:spPr/>
        <p:txBody>
          <a:bodyPr/>
          <a:lstStyle/>
          <a:p>
            <a:r>
              <a:t>浸没式光刻技术原理</a:t>
            </a:r>
          </a:p>
        </p:txBody>
      </p:sp>
      <p:sp>
        <p:nvSpPr>
          <p:cNvPr id="4" name="Content Placeholder 3"/>
          <p:cNvSpPr>
            <a:spLocks noGrp="1"/>
          </p:cNvSpPr>
          <p:nvPr>
            <p:ph sz="half" idx="2"/>
          </p:nvPr>
        </p:nvSpPr>
        <p:spPr/>
        <p:txBody>
          <a:bodyPr/>
          <a:lstStyle/>
          <a:p>
            <a:r>
              <a:t>1.利用特定的液体（浸没液）作为光学介质，提高光刻分辨率。</a:t>
            </a:r>
          </a:p>
          <a:p>
            <a:r>
              <a:t>2.通过改变浸没液的折射率，实现对光刻图案的有效控制。</a:t>
            </a:r>
          </a:p>
          <a:p>
            <a:r>
              <a:t>3.浸没式光刻技术能够实现更小的线宽，提高集成电路制造效率。</a:t>
            </a:r>
          </a:p>
          <a:p/>
        </p:txBody>
      </p:sp>
      <p:sp>
        <p:nvSpPr>
          <p:cNvPr id="5" name="Text Placeholder 4"/>
          <p:cNvSpPr>
            <a:spLocks noGrp="1"/>
          </p:cNvSpPr>
          <p:nvPr>
            <p:ph type="body" idx="3"/>
          </p:nvPr>
        </p:nvSpPr>
        <p:spPr/>
        <p:txBody>
          <a:bodyPr/>
          <a:lstStyle/>
          <a:p>
            <a:r>
              <a:t>浸没式光刻工艺流程</a:t>
            </a:r>
          </a:p>
        </p:txBody>
      </p:sp>
      <p:sp>
        <p:nvSpPr>
          <p:cNvPr id="6" name="Content Placeholder 5"/>
          <p:cNvSpPr>
            <a:spLocks noGrp="1"/>
          </p:cNvSpPr>
          <p:nvPr>
            <p:ph sz="half" idx="4"/>
          </p:nvPr>
        </p:nvSpPr>
        <p:spPr/>
        <p:txBody>
          <a:bodyPr/>
          <a:lstStyle/>
          <a:p>
            <a:r>
              <a:t>1.表面预处理：确保晶圆表面平整、清洁，为后续光刻工艺提供良好的基础。</a:t>
            </a:r>
          </a:p>
          <a:p>
            <a:r>
              <a:t>2.涂胶：在晶圆表面涂抹光刻胶，以便在后续曝光过程中形成所需的图案。</a:t>
            </a:r>
          </a:p>
          <a:p>
            <a:r>
              <a:t>3.曝光：通过浸没式光刻设备，对涂抹光刻胶的晶圆进行曝光处理。</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技术原理与工艺流程</a:t>
            </a:r>
          </a:p>
        </p:txBody>
      </p:sp>
      <p:sp>
        <p:nvSpPr>
          <p:cNvPr id="3" name="Text Placeholder 2"/>
          <p:cNvSpPr>
            <a:spLocks noGrp="1"/>
          </p:cNvSpPr>
          <p:nvPr>
            <p:ph type="body" idx="1"/>
          </p:nvPr>
        </p:nvSpPr>
        <p:spPr/>
        <p:txBody>
          <a:bodyPr/>
          <a:lstStyle/>
          <a:p>
            <a:r>
              <a:t>曝光系统设计</a:t>
            </a:r>
          </a:p>
        </p:txBody>
      </p:sp>
      <p:sp>
        <p:nvSpPr>
          <p:cNvPr id="4" name="Content Placeholder 3"/>
          <p:cNvSpPr>
            <a:spLocks noGrp="1"/>
          </p:cNvSpPr>
          <p:nvPr>
            <p:ph sz="half" idx="2"/>
          </p:nvPr>
        </p:nvSpPr>
        <p:spPr/>
        <p:txBody>
          <a:bodyPr/>
          <a:lstStyle/>
          <a:p>
            <a:r>
              <a:t>1.采用先进的激光光源，确保曝光质量和稳定性。</a:t>
            </a:r>
          </a:p>
          <a:p>
            <a:r>
              <a:t>2.通过精密的光学系统，实现对光刻胶的均匀曝光。</a:t>
            </a:r>
          </a:p>
          <a:p>
            <a:r>
              <a:t>3.曝光系统需要具备高度自动化和智能化功能，提高生产效率。</a:t>
            </a:r>
          </a:p>
          <a:p/>
        </p:txBody>
      </p:sp>
      <p:sp>
        <p:nvSpPr>
          <p:cNvPr id="5" name="Text Placeholder 4"/>
          <p:cNvSpPr>
            <a:spLocks noGrp="1"/>
          </p:cNvSpPr>
          <p:nvPr>
            <p:ph type="body" idx="3"/>
          </p:nvPr>
        </p:nvSpPr>
        <p:spPr/>
        <p:txBody>
          <a:bodyPr/>
          <a:lstStyle/>
          <a:p>
            <a:r>
              <a:t>浸没液选择与处理</a:t>
            </a:r>
          </a:p>
        </p:txBody>
      </p:sp>
      <p:sp>
        <p:nvSpPr>
          <p:cNvPr id="6" name="Content Placeholder 5"/>
          <p:cNvSpPr>
            <a:spLocks noGrp="1"/>
          </p:cNvSpPr>
          <p:nvPr>
            <p:ph sz="half" idx="4"/>
          </p:nvPr>
        </p:nvSpPr>
        <p:spPr/>
        <p:txBody>
          <a:bodyPr/>
          <a:lstStyle/>
          <a:p>
            <a:r>
              <a:t>1.浸没液需要具备高折射率、低吸收、低毒性等特性。</a:t>
            </a:r>
          </a:p>
          <a:p>
            <a:r>
              <a:t>2.浸没液的使用需要严格控制，确保对环境和人体无害。</a:t>
            </a:r>
          </a:p>
          <a:p>
            <a:r>
              <a:t>3.浸没液的回收和处理需要符合相关环保规定。</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技术原理与工艺流程</a:t>
            </a:r>
          </a:p>
        </p:txBody>
      </p:sp>
      <p:sp>
        <p:nvSpPr>
          <p:cNvPr id="3" name="Text Placeholder 2"/>
          <p:cNvSpPr>
            <a:spLocks noGrp="1"/>
          </p:cNvSpPr>
          <p:nvPr>
            <p:ph type="body" idx="1"/>
          </p:nvPr>
        </p:nvSpPr>
        <p:spPr/>
        <p:txBody>
          <a:bodyPr/>
          <a:lstStyle/>
          <a:p>
            <a:r>
              <a:t>光刻胶选择与涂抹工艺</a:t>
            </a:r>
          </a:p>
        </p:txBody>
      </p:sp>
      <p:sp>
        <p:nvSpPr>
          <p:cNvPr id="4" name="Content Placeholder 3"/>
          <p:cNvSpPr>
            <a:spLocks noGrp="1"/>
          </p:cNvSpPr>
          <p:nvPr>
            <p:ph sz="half" idx="2"/>
          </p:nvPr>
        </p:nvSpPr>
        <p:spPr/>
        <p:txBody>
          <a:bodyPr/>
          <a:lstStyle/>
          <a:p>
            <a:r>
              <a:t>1.光刻胶需要具备高感光度、高分辨率、良好的抗刻蚀性等特性。</a:t>
            </a:r>
          </a:p>
          <a:p>
            <a:r>
              <a:t>2.涂抹工艺需要确保光刻胶厚度的均匀性和一致性。</a:t>
            </a:r>
          </a:p>
          <a:p>
            <a:r>
              <a:t>3.光刻胶的涂抹和干燥过程需要严格控制环境温度和湿度。</a:t>
            </a:r>
          </a:p>
          <a:p/>
        </p:txBody>
      </p:sp>
      <p:sp>
        <p:nvSpPr>
          <p:cNvPr id="5" name="Text Placeholder 4"/>
          <p:cNvSpPr>
            <a:spLocks noGrp="1"/>
          </p:cNvSpPr>
          <p:nvPr>
            <p:ph type="body" idx="3"/>
          </p:nvPr>
        </p:nvSpPr>
        <p:spPr/>
        <p:txBody>
          <a:bodyPr/>
          <a:lstStyle/>
          <a:p>
            <a:r>
              <a:t>刻蚀与清洗工艺</a:t>
            </a:r>
          </a:p>
        </p:txBody>
      </p:sp>
      <p:sp>
        <p:nvSpPr>
          <p:cNvPr id="6" name="Content Placeholder 5"/>
          <p:cNvSpPr>
            <a:spLocks noGrp="1"/>
          </p:cNvSpPr>
          <p:nvPr>
            <p:ph sz="half" idx="4"/>
          </p:nvPr>
        </p:nvSpPr>
        <p:spPr/>
        <p:txBody>
          <a:bodyPr/>
          <a:lstStyle/>
          <a:p>
            <a:r>
              <a:t>1.刻蚀工艺需要确保对光刻胶图案的精确转移，形成所需的电路图形。</a:t>
            </a:r>
          </a:p>
          <a:p>
            <a:r>
              <a:t>2.清洗工艺需要彻底清除残留的光刻胶和刻蚀产物，确保电路图形的质量和可靠性。</a:t>
            </a:r>
          </a:p>
          <a:p>
            <a:r>
              <a:t>3.刻蚀和清洗工艺需要具备高度自动化和智能化功能，提高生产效率。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系统组成与核心部件</a:t>
            </a:r>
          </a:p>
        </p:txBody>
      </p:sp>
      <p:sp>
        <p:nvSpPr>
          <p:cNvPr id="3" name="Subtitle 2"/>
          <p:cNvSpPr>
            <a:spLocks noGrp="1"/>
          </p:cNvSpPr>
          <p:nvPr>
            <p:ph type="subTitle" idx="1"/>
          </p:nvPr>
        </p:nvSpPr>
        <p:spPr/>
        <p:txBody>
          <a:bodyPr/>
          <a:lstStyle/>
          <a:p>
            <a:r>
              <a:t>浸没式光刻方案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系统组成与核心部件</a:t>
            </a:r>
          </a:p>
        </p:txBody>
      </p:sp>
      <p:sp>
        <p:nvSpPr>
          <p:cNvPr id="3" name="Text Placeholder 2"/>
          <p:cNvSpPr>
            <a:spLocks noGrp="1"/>
          </p:cNvSpPr>
          <p:nvPr>
            <p:ph type="body" idx="1"/>
          </p:nvPr>
        </p:nvSpPr>
        <p:spPr/>
        <p:txBody>
          <a:bodyPr/>
          <a:lstStyle/>
          <a:p>
            <a:r>
              <a:t>浸没式光刻系统概述</a:t>
            </a:r>
          </a:p>
        </p:txBody>
      </p:sp>
      <p:sp>
        <p:nvSpPr>
          <p:cNvPr id="4" name="Content Placeholder 3"/>
          <p:cNvSpPr>
            <a:spLocks noGrp="1"/>
          </p:cNvSpPr>
          <p:nvPr>
            <p:ph sz="half" idx="2"/>
          </p:nvPr>
        </p:nvSpPr>
        <p:spPr/>
        <p:txBody>
          <a:bodyPr/>
          <a:lstStyle/>
          <a:p>
            <a:r>
              <a:t>1.浸没式光刻系统由光源、镜头、浸没液体、精密机械、电气控制等多个子系统组成。2.相较于传统光刻技术，浸没式光刻通过液体折射提高分辨率，可实现更精细的制程。</a:t>
            </a:r>
          </a:p>
          <a:p/>
        </p:txBody>
      </p:sp>
      <p:sp>
        <p:nvSpPr>
          <p:cNvPr id="5" name="Text Placeholder 4"/>
          <p:cNvSpPr>
            <a:spLocks noGrp="1"/>
          </p:cNvSpPr>
          <p:nvPr>
            <p:ph type="body" idx="3"/>
          </p:nvPr>
        </p:nvSpPr>
        <p:spPr/>
        <p:txBody>
          <a:bodyPr/>
          <a:lstStyle/>
          <a:p>
            <a:r>
              <a:t>光源子系统</a:t>
            </a:r>
          </a:p>
        </p:txBody>
      </p:sp>
      <p:sp>
        <p:nvSpPr>
          <p:cNvPr id="6" name="Content Placeholder 5"/>
          <p:cNvSpPr>
            <a:spLocks noGrp="1"/>
          </p:cNvSpPr>
          <p:nvPr>
            <p:ph sz="half" idx="4"/>
          </p:nvPr>
        </p:nvSpPr>
        <p:spPr/>
        <p:txBody>
          <a:bodyPr/>
          <a:lstStyle/>
          <a:p>
            <a:r>
              <a:t>1.采用高功率激光光源，确保光线稳定性和强度。2.光源波长需与浸没液体匹配，以获得最佳光刻效果。</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系统组成与核心部件</a:t>
            </a:r>
          </a:p>
        </p:txBody>
      </p:sp>
      <p:sp>
        <p:nvSpPr>
          <p:cNvPr id="3" name="Text Placeholder 2"/>
          <p:cNvSpPr>
            <a:spLocks noGrp="1"/>
          </p:cNvSpPr>
          <p:nvPr>
            <p:ph type="body" idx="1"/>
          </p:nvPr>
        </p:nvSpPr>
        <p:spPr/>
        <p:txBody>
          <a:bodyPr/>
          <a:lstStyle/>
          <a:p>
            <a:r>
              <a:t>镜头子系统</a:t>
            </a:r>
          </a:p>
        </p:txBody>
      </p:sp>
      <p:sp>
        <p:nvSpPr>
          <p:cNvPr id="4" name="Content Placeholder 3"/>
          <p:cNvSpPr>
            <a:spLocks noGrp="1"/>
          </p:cNvSpPr>
          <p:nvPr>
            <p:ph sz="half" idx="2"/>
          </p:nvPr>
        </p:nvSpPr>
        <p:spPr/>
        <p:txBody>
          <a:bodyPr/>
          <a:lstStyle/>
          <a:p>
            <a:r>
              <a:t>1.镜头需具备高数值孔径和大视场角，以满足浸没式光刻需求。2.镜头材料应具有优良的光学性能和热稳定性。</a:t>
            </a:r>
          </a:p>
          <a:p/>
        </p:txBody>
      </p:sp>
      <p:sp>
        <p:nvSpPr>
          <p:cNvPr id="5" name="Text Placeholder 4"/>
          <p:cNvSpPr>
            <a:spLocks noGrp="1"/>
          </p:cNvSpPr>
          <p:nvPr>
            <p:ph type="body" idx="3"/>
          </p:nvPr>
        </p:nvSpPr>
        <p:spPr/>
        <p:txBody>
          <a:bodyPr/>
          <a:lstStyle/>
          <a:p>
            <a:r>
              <a:t>浸没液体子系统</a:t>
            </a:r>
          </a:p>
        </p:txBody>
      </p:sp>
      <p:sp>
        <p:nvSpPr>
          <p:cNvPr id="6" name="Content Placeholder 5"/>
          <p:cNvSpPr>
            <a:spLocks noGrp="1"/>
          </p:cNvSpPr>
          <p:nvPr>
            <p:ph sz="half" idx="4"/>
          </p:nvPr>
        </p:nvSpPr>
        <p:spPr/>
        <p:txBody>
          <a:bodyPr/>
          <a:lstStyle/>
          <a:p>
            <a:r>
              <a:t>1.浸没液体需具有高折射率、低吸收、低挥发性等特性。2.液体流动性和均匀性对光刻效果有重要影响，需精确控制。</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系统组成与核心部件</a:t>
            </a:r>
          </a:p>
        </p:txBody>
      </p:sp>
      <p:sp>
        <p:nvSpPr>
          <p:cNvPr id="3" name="Text Placeholder 2"/>
          <p:cNvSpPr>
            <a:spLocks noGrp="1"/>
          </p:cNvSpPr>
          <p:nvPr>
            <p:ph type="body" idx="1"/>
          </p:nvPr>
        </p:nvSpPr>
        <p:spPr/>
        <p:txBody>
          <a:bodyPr/>
          <a:lstStyle/>
          <a:p>
            <a:r>
              <a:t>精密机械子系统</a:t>
            </a:r>
          </a:p>
        </p:txBody>
      </p:sp>
      <p:sp>
        <p:nvSpPr>
          <p:cNvPr id="4" name="Content Placeholder 3"/>
          <p:cNvSpPr>
            <a:spLocks noGrp="1"/>
          </p:cNvSpPr>
          <p:nvPr>
            <p:ph sz="half" idx="2"/>
          </p:nvPr>
        </p:nvSpPr>
        <p:spPr/>
        <p:txBody>
          <a:bodyPr/>
          <a:lstStyle/>
          <a:p>
            <a:r>
              <a:t>1.精密机械系统需确保镜头、晶圆等部件的精确定位和稳定运动。2.机械系统需具备高精度、高速度、高稳定性等特点。</a:t>
            </a:r>
          </a:p>
          <a:p/>
        </p:txBody>
      </p:sp>
      <p:sp>
        <p:nvSpPr>
          <p:cNvPr id="5" name="Text Placeholder 4"/>
          <p:cNvSpPr>
            <a:spLocks noGrp="1"/>
          </p:cNvSpPr>
          <p:nvPr>
            <p:ph type="body" idx="3"/>
          </p:nvPr>
        </p:nvSpPr>
        <p:spPr/>
        <p:txBody>
          <a:bodyPr/>
          <a:lstStyle/>
          <a:p>
            <a:r>
              <a:t>电气控制子系统</a:t>
            </a:r>
          </a:p>
        </p:txBody>
      </p:sp>
      <p:sp>
        <p:nvSpPr>
          <p:cNvPr id="6" name="Content Placeholder 5"/>
          <p:cNvSpPr>
            <a:spLocks noGrp="1"/>
          </p:cNvSpPr>
          <p:nvPr>
            <p:ph sz="half" idx="4"/>
          </p:nvPr>
        </p:nvSpPr>
        <p:spPr/>
        <p:txBody>
          <a:bodyPr/>
          <a:lstStyle/>
          <a:p>
            <a:r>
              <a:t>1.电气控制系统需实现对整个系统各部件的精确控制和协同工作。2.采用先进的运动控制算法和传感器技术，提高系统性能和稳定性。</a:t>
            </a:r>
          </a:p>
          <a:p>
            <a:r>
              <a:t>以上内容仅供参考，如需获取更多信息，建议您查阅专业文献或咨询专业人士。</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技术优势与应用场景</a:t>
            </a:r>
          </a:p>
        </p:txBody>
      </p:sp>
      <p:sp>
        <p:nvSpPr>
          <p:cNvPr id="3" name="Subtitle 2"/>
          <p:cNvSpPr>
            <a:spLocks noGrp="1"/>
          </p:cNvSpPr>
          <p:nvPr>
            <p:ph type="subTitle" idx="1"/>
          </p:nvPr>
        </p:nvSpPr>
        <p:spPr/>
        <p:txBody>
          <a:bodyPr/>
          <a:lstStyle/>
          <a:p>
            <a:r>
              <a:t>浸没式光刻方案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技术优势与应用场景</a:t>
            </a:r>
          </a:p>
        </p:txBody>
      </p:sp>
      <p:sp>
        <p:nvSpPr>
          <p:cNvPr id="3" name="Text Placeholder 2"/>
          <p:cNvSpPr>
            <a:spLocks noGrp="1"/>
          </p:cNvSpPr>
          <p:nvPr>
            <p:ph type="body" idx="1"/>
          </p:nvPr>
        </p:nvSpPr>
        <p:spPr/>
        <p:txBody>
          <a:bodyPr/>
          <a:lstStyle/>
          <a:p>
            <a:r>
              <a:t>技术优势</a:t>
            </a:r>
          </a:p>
        </p:txBody>
      </p:sp>
      <p:sp>
        <p:nvSpPr>
          <p:cNvPr id="4" name="Content Placeholder 3"/>
          <p:cNvSpPr>
            <a:spLocks noGrp="1"/>
          </p:cNvSpPr>
          <p:nvPr>
            <p:ph sz="half" idx="2"/>
          </p:nvPr>
        </p:nvSpPr>
        <p:spPr/>
        <p:txBody>
          <a:bodyPr/>
          <a:lstStyle/>
          <a:p>
            <a:r>
              <a:t>1.高分辨率：浸没式光刻技术能够提供更高的分辨率，使得在更小的尺寸上制造更精细的结构成为可能。</a:t>
            </a:r>
          </a:p>
          <a:p>
            <a:r>
              <a:t>2.减少畸变：通过使用浸没式液体，减少了光学畸变，提高了光刻图形的保真度。</a:t>
            </a:r>
          </a:p>
          <a:p>
            <a:r>
              <a:t>3.提高生产效率：浸没式光刻技术可以提高曝光速度，从而提高了生产效率。</a:t>
            </a:r>
          </a:p>
          <a:p/>
        </p:txBody>
      </p:sp>
      <p:sp>
        <p:nvSpPr>
          <p:cNvPr id="5" name="Text Placeholder 4"/>
          <p:cNvSpPr>
            <a:spLocks noGrp="1"/>
          </p:cNvSpPr>
          <p:nvPr>
            <p:ph type="body" idx="3"/>
          </p:nvPr>
        </p:nvSpPr>
        <p:spPr/>
        <p:txBody>
          <a:bodyPr/>
          <a:lstStyle/>
          <a:p>
            <a:r>
              <a:t>应用场景</a:t>
            </a:r>
          </a:p>
        </p:txBody>
      </p:sp>
      <p:sp>
        <p:nvSpPr>
          <p:cNvPr id="6" name="Content Placeholder 5"/>
          <p:cNvSpPr>
            <a:spLocks noGrp="1"/>
          </p:cNvSpPr>
          <p:nvPr>
            <p:ph sz="half" idx="4"/>
          </p:nvPr>
        </p:nvSpPr>
        <p:spPr/>
        <p:txBody>
          <a:bodyPr/>
          <a:lstStyle/>
          <a:p>
            <a:r>
              <a:t>1.半导体制造：浸没式光刻技术主要用于半导体制造中的光刻工艺，用于制造更小、更复杂、更高性能的集成电路。</a:t>
            </a:r>
          </a:p>
          <a:p>
            <a:r>
              <a:t>2.平板显示制造：浸没式光刻技术也可用于平板显示制造中，例如制造高分辨率的TFT-LCD面板。</a:t>
            </a:r>
          </a:p>
          <a:p>
            <a:r>
              <a:t>3.光刻胶研发：在光刻胶研发过程中，浸没式光刻技术可用于测试和提高光刻胶的性能和分辨率。</a:t>
            </a:r>
          </a:p>
          <a:p>
            <a:r>
              <a:t>以上内容仅供参考，如需更多信息，可咨询浸没式光刻技术领域的专业人士。</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https://d.book118.com/335241043011011040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浸没式光刻技术简介</vt:lpstr>
      <vt:lpstr> 浸没式光刻技术简介</vt:lpstr>
      <vt:lpstr> 浸没式光刻技术简介</vt:lpstr>
      <vt:lpstr> 浸没式光刻技术简介</vt:lpstr>
      <vt:lpstr> 技术原理与工艺流程</vt:lpstr>
      <vt:lpstr> 技术原理与工艺流程</vt:lpstr>
      <vt:lpstr> 技术原理与工艺流程</vt:lpstr>
      <vt:lpstr> 技术原理与工艺流程</vt:lpstr>
      <vt:lpstr> 系统组成与核心部件</vt:lpstr>
      <vt:lpstr> 系统组成与核心部件</vt:lpstr>
      <vt:lpstr> 系统组成与核心部件</vt:lpstr>
      <vt:lpstr> 系统组成与核心部件</vt:lpstr>
      <vt:lpstr> 技术优势与应用场景</vt:lpstr>
      <vt:lpstr> 技术优势与应用场景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2024-08-30T21:22:53.092</cp:lastPrinted>
  <dcterms:created xsi:type="dcterms:W3CDTF">2024-08-30T13:22:53Z</dcterms:created>
  <dcterms:modified xsi:type="dcterms:W3CDTF">2024-08-30T13:22:55Z</dcterms:modified>
</cp:coreProperties>
</file>