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603A07-71D2-49C0-AB5F-E6C8C226D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B7CC3-952A-4D3A-B2E4-B2BF97C33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18FC1-7D86-4438-B230-8A01A9E7E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CC0C86-C352-4612-9F50-1983735B83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75C5B6-D2B5-4203-AC3A-C9C9E25537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C9DB27-4E46-4BA0-81DA-4DDFEAE87E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CF4FE5-7197-4869-841E-9CF14CE3E1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80039F-26F8-48C2-B850-1612278D5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40EB3C-66BB-476D-A0EF-0440F141BC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094E1-F777-45B9-8A61-90F243A97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1A41F-7BA6-4E61-9625-AAD9DF64E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3/15/2024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3/15/2024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3/15/2024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3/15/2024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41323331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3" name="TextBox 3"/>
          <p:cNvSpPr txBox="1"/>
          <p:nvPr/>
        </p:nvSpPr>
        <p:spPr>
          <a:xfrm>
            <a:off x="3556465" y="3538707"/>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1950">
              <a:solidFill>
                <a:schemeClr val="accent3">
                  <a:alpha val="100000"/>
                </a:schemeClr>
              </a:solidFill>
              <a:latin typeface="Microsoft Yahei"/>
              <a:ea typeface="Microsoft Yahei"/>
              <a:cs typeface="Microsoft Yahei"/>
            </a:endParaRPr>
          </a:p>
        </p:txBody>
      </p:sp>
      <p:sp>
        <p:nvSpPr>
          <p:cNvPr id="4" name="TextBox 4"/>
          <p:cNvSpPr txBox="1"/>
          <p:nvPr/>
        </p:nvSpPr>
        <p:spPr>
          <a:xfrm>
            <a:off x="912132" y="1308463"/>
            <a:ext cx="8841468" cy="2995319"/>
          </a:xfrm>
          <a:prstGeom prst="rect">
            <a:avLst/>
          </a:prstGeom>
        </p:spPr>
        <p:txBody>
          <a:bodyPr vert="horz" wrap="square" lIns="91440" tIns="45720" rIns="91440" bIns="45720" rtlCol="0" anchor="ctr" anchorCtr="1">
            <a:normAutofit fontScale="77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altLang="zh-CN" sz="5550" b="1" err="1">
                <a:solidFill>
                  <a:schemeClr val="accent3">
                    <a:alpha val="100000"/>
                  </a:schemeClr>
                </a:solidFill>
                <a:latin typeface="Microsoft Yahei"/>
                <a:ea typeface="Microsoft Yahei"/>
                <a:cs typeface="Microsoft Yahei"/>
              </a:rPr>
              <a:t>第五章 遵守道德规范 锤炼道德品格</a:t>
            </a:r>
            <a:endParaRPr lang="en-US" altLang="zh-CN" sz="5550" b="1">
              <a:solidFill>
                <a:schemeClr val="accent3">
                  <a:alpha val="100000"/>
                </a:schemeClr>
              </a:solidFill>
              <a:latin typeface="Microsoft Yahei"/>
              <a:ea typeface="Microsoft Yahei"/>
              <a:cs typeface="Microsoft Yahei"/>
            </a:endParaRPr>
          </a:p>
          <a:p>
            <a:pPr algn="ctr">
              <a:lnSpc>
                <a:spcPct val="120000"/>
              </a:lnSpc>
              <a:spcBef>
                <a:spcPts val="375"/>
              </a:spcBef>
            </a:pPr>
            <a:endParaRPr lang="en-US" altLang="zh-CN" sz="5550" b="1">
              <a:solidFill>
                <a:schemeClr val="accent3">
                  <a:alpha val="100000"/>
                </a:schemeClr>
              </a:solidFill>
              <a:latin typeface="Microsoft Yahei"/>
              <a:ea typeface="Microsoft Yahei"/>
              <a:cs typeface="Microsoft Yahei"/>
            </a:endParaRPr>
          </a:p>
          <a:p>
            <a:pPr algn="ctr">
              <a:lnSpc>
                <a:spcPct val="120000"/>
              </a:lnSpc>
              <a:spcBef>
                <a:spcPts val="375"/>
              </a:spcBef>
            </a:pPr>
            <a:r>
              <a:rPr lang="en-US" sz="5550" b="1" err="1" smtClean="0">
                <a:solidFill>
                  <a:schemeClr val="accent3">
                    <a:alpha val="100000"/>
                  </a:schemeClr>
                </a:solidFill>
                <a:latin typeface="Microsoft Yahei"/>
                <a:ea typeface="Microsoft Yahei"/>
                <a:cs typeface="Microsoft Yahei"/>
              </a:rPr>
              <a:t>第二节 </a:t>
            </a:r>
            <a:r>
              <a:rPr lang="en-US" sz="5550" b="1" err="1">
                <a:solidFill>
                  <a:schemeClr val="accent3">
                    <a:alpha val="100000"/>
                  </a:schemeClr>
                </a:solidFill>
                <a:latin typeface="Microsoft Yahei"/>
                <a:ea typeface="Microsoft Yahei"/>
                <a:cs typeface="Microsoft Yahei"/>
              </a:rPr>
              <a:t>吸收借鉴优秀道德成果</a:t>
            </a:r>
            <a:endParaRPr lang="en-US" sz="5550" b="1">
              <a:solidFill>
                <a:schemeClr val="accent3">
                  <a:alpha val="100000"/>
                </a:schemeClr>
              </a:solidFill>
              <a:latin typeface="Microsoft Yahei"/>
              <a:ea typeface="Microsoft Yahei"/>
              <a:cs typeface="Microsoft Yahei"/>
            </a:endParaRP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556465" y="4439912"/>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2024-03-15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err="1">
                <a:solidFill>
                  <a:schemeClr val="accent3">
                    <a:alpha val="100000"/>
                  </a:schemeClr>
                </a:solidFill>
                <a:latin typeface="Microsoft Yahei"/>
                <a:ea typeface="Microsoft Yahei"/>
                <a:cs typeface="Microsoft Yahei"/>
              </a:rPr>
              <a:t>传承中华传统美德</a:t>
            </a:r>
            <a:endParaRPr lang="en-US" sz="2400" b="1">
              <a:solidFill>
                <a:schemeClr val="accent3">
                  <a:alpha val="100000"/>
                </a:schemeClr>
              </a:solidFill>
              <a:latin typeface="Microsoft Yahei"/>
              <a:ea typeface="Microsoft Yahei"/>
              <a:cs typeface="Microsoft Yahei"/>
            </a:endParaRPr>
          </a:p>
          <a:p>
            <a:pPr marL="203200" lvl="0" indent="-203200">
              <a:lnSpc>
                <a:spcPct val="150000"/>
              </a:lnSpc>
              <a:buFont typeface="Arial"/>
              <a:buChar char="•"/>
            </a:pPr>
            <a:r>
              <a:rPr lang="en-US" sz="2400" b="1" err="1" smtClean="0">
                <a:solidFill>
                  <a:schemeClr val="accent3">
                    <a:alpha val="100000"/>
                  </a:schemeClr>
                </a:solidFill>
                <a:latin typeface="Microsoft Yahei"/>
                <a:ea typeface="Microsoft Yahei"/>
                <a:cs typeface="Microsoft Yahei"/>
              </a:rPr>
              <a:t>发扬中国革命道德</a:t>
            </a:r>
            <a:endParaRPr lang="en-US" sz="2400" b="1" smtClean="0">
              <a:solidFill>
                <a:schemeClr val="accent3">
                  <a:alpha val="100000"/>
                </a:schemeClr>
              </a:solidFill>
              <a:latin typeface="Microsoft Yahei"/>
              <a:ea typeface="Microsoft Yahei"/>
              <a:cs typeface="Microsoft Yahei"/>
            </a:endParaRPr>
          </a:p>
          <a:p>
            <a:pPr marL="203200" indent="-203200">
              <a:lnSpc>
                <a:spcPct val="150000"/>
              </a:lnSpc>
              <a:buFont typeface="Arial"/>
              <a:buChar char="•"/>
            </a:pPr>
            <a:r>
              <a:rPr lang="en-US" altLang="zh-CN" sz="2400" b="1" err="1">
                <a:solidFill>
                  <a:schemeClr val="accent3">
                    <a:alpha val="100000"/>
                  </a:schemeClr>
                </a:solidFill>
                <a:latin typeface="Microsoft Yahei"/>
                <a:ea typeface="Microsoft Yahei"/>
                <a:cs typeface="Microsoft Yahei"/>
              </a:rPr>
              <a:t>借鉴人类文明优秀道德成果</a:t>
            </a:r>
            <a:endParaRPr lang="en-US" altLang="zh-CN" sz="2400" b="1">
              <a:solidFill>
                <a:schemeClr val="accent3">
                  <a:alpha val="100000"/>
                </a:schemeClr>
              </a:solidFill>
              <a:latin typeface="Microsoft Yahei"/>
              <a:ea typeface="Microsoft Yahei"/>
              <a:cs typeface="Microsoft Yahei"/>
            </a:endParaRPr>
          </a:p>
          <a:p>
            <a:pPr marL="203200" lvl="0" indent="-203200">
              <a:lnSpc>
                <a:spcPct val="150000"/>
              </a:lnSpc>
              <a:buFont typeface="Arial"/>
              <a:buChar char="•"/>
            </a:pPr>
            <a:endParaRPr lang="en-US" sz="2400" b="1">
              <a:solidFill>
                <a:schemeClr val="accent3">
                  <a:alpha val="100000"/>
                </a:schemeClr>
              </a:solidFill>
              <a:latin typeface="Microsoft Yahei"/>
              <a:ea typeface="Microsoft Yahei"/>
              <a:cs typeface="Microsoft Yahei"/>
            </a:endParaRP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endParaRPr lang="en-US" sz="2400" b="1">
              <a:solidFill>
                <a:schemeClr val="accent3">
                  <a:alpha val="100000"/>
                </a:schemeClr>
              </a:solidFill>
              <a:latin typeface="Microsoft Yahei"/>
              <a:ea typeface="Microsoft Yahei"/>
              <a:cs typeface="Microsoft Yahei"/>
            </a:endParaRP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传承中华传统美德</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308453"/>
            <a:ext cx="4493120" cy="4493120"/>
          </a:xfrm>
          <a:prstGeom prst="rect">
            <a:avLst/>
          </a:prstGeom>
        </p:spPr>
      </p:pic>
      <p:sp>
        <p:nvSpPr>
          <p:cNvPr id="3" name="TextBox 3"/>
          <p:cNvSpPr txBox="1"/>
          <p:nvPr/>
        </p:nvSpPr>
        <p:spPr>
          <a:xfrm>
            <a:off x="5417813" y="1544614"/>
            <a:ext cx="5880469"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传统道德</a:t>
            </a:r>
          </a:p>
        </p:txBody>
      </p:sp>
      <p:sp>
        <p:nvSpPr>
          <p:cNvPr id="4" name="TextBox 4"/>
          <p:cNvSpPr txBox="1"/>
          <p:nvPr/>
        </p:nvSpPr>
        <p:spPr>
          <a:xfrm>
            <a:off x="5434616" y="1977702"/>
            <a:ext cx="6105331"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350">
                <a:solidFill>
                  <a:schemeClr val="dk1">
                    <a:alpha val="100000"/>
                  </a:schemeClr>
                </a:solidFill>
                <a:latin typeface="Microsoft Yahei"/>
                <a:ea typeface="Microsoft Yahei"/>
                <a:cs typeface="Microsoft Yahei"/>
              </a:rPr>
              <a:t>传统道德是历史上不同时代人们的行为方式、风俗习惯、价值观念和文化心理的集中体现，是对道德实践经验的提炼总结。</a:t>
            </a:r>
          </a:p>
        </p:txBody>
      </p:sp>
      <p:sp>
        <p:nvSpPr>
          <p:cNvPr id="5" name="TextBox 5"/>
          <p:cNvSpPr txBox="1"/>
          <p:nvPr/>
        </p:nvSpPr>
        <p:spPr>
          <a:xfrm>
            <a:off x="5417813" y="2922420"/>
            <a:ext cx="5880469"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传统美德</a:t>
            </a:r>
          </a:p>
        </p:txBody>
      </p:sp>
      <p:sp>
        <p:nvSpPr>
          <p:cNvPr id="6" name="TextBox 6"/>
          <p:cNvSpPr txBox="1"/>
          <p:nvPr/>
        </p:nvSpPr>
        <p:spPr>
          <a:xfrm>
            <a:off x="5434616" y="3374559"/>
            <a:ext cx="6105331"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350">
                <a:solidFill>
                  <a:schemeClr val="dk1">
                    <a:alpha val="100000"/>
                  </a:schemeClr>
                </a:solidFill>
                <a:latin typeface="Microsoft Yahei"/>
                <a:ea typeface="Microsoft Yahei"/>
                <a:cs typeface="Microsoft Yahei"/>
              </a:rPr>
              <a:t>中华优秀传统文化中很多思想理念和道德规范，至今仍具有重要价值。我们要继承和弘扬民族精神、优秀文化，特别是传统美德。</a:t>
            </a:r>
          </a:p>
        </p:txBody>
      </p:sp>
      <p:sp>
        <p:nvSpPr>
          <p:cNvPr id="7" name="TextBox 7"/>
          <p:cNvSpPr txBox="1"/>
          <p:nvPr/>
        </p:nvSpPr>
        <p:spPr>
          <a:xfrm>
            <a:off x="5417813" y="4286711"/>
            <a:ext cx="5880469"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道德建设</a:t>
            </a:r>
          </a:p>
        </p:txBody>
      </p:sp>
      <p:sp>
        <p:nvSpPr>
          <p:cNvPr id="8" name="TextBox 8"/>
          <p:cNvSpPr txBox="1"/>
          <p:nvPr/>
        </p:nvSpPr>
        <p:spPr>
          <a:xfrm>
            <a:off x="5434616" y="4719800"/>
            <a:ext cx="6105331"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350">
                <a:solidFill>
                  <a:schemeClr val="dk1">
                    <a:alpha val="100000"/>
                  </a:schemeClr>
                </a:solidFill>
                <a:latin typeface="Microsoft Yahei"/>
                <a:ea typeface="Microsoft Yahei"/>
                <a:cs typeface="Microsoft Yahei"/>
              </a:rPr>
              <a:t>中华传统美德是人类文明发展的重要精神财富，是社会主义道德建设的源头活水。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传承中华传统美德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中华传统美德的基本精神</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重视整体利益</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思想家思想</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贾谊思想</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义利观</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道德要求</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公私之辨</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始终强调整体利益、国家利器和民族利益的重要性，认为这是中华传统美德的根本要求。</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传统道德辨、理欲之辨，其核心和本质是公私之辨，认为“公义胜私欲”是中华传统美德的根本要求。</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“夙夜在公”的道德要求，认为日夜为公家办事是一种高尚的道德品质。</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朝廷官员应当以公心灭除自己的私欲，这样就可以得到老百姓的信任和依附。</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西汉贾谊提出“国而忘家，公而忘私”的思想，清代林则徐提出“苟利国家生死以，岂因祸福避趋之”，都体现了强烈的为国家、 为民族献身的精神。</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中国古代思想家强调在“义”和“利”发生矛盾时，应当义以为上、先义后利、见利思义、见义勇为。</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重视整体利益，强调责任奉献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“义”字的起源</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从字源学的角度来讲，“义”字上“羊”下“我”，代表执干戈以保卫财产，说明中国古人在最初造字时，就有意识地将“义”字与人们实际的物质利益需要相联系。</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“义”的含义</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在中国古人那里，所谓“义”就是行为的应当或者适宜的标准。义与不义，就是人们的思想和行为是否适宜，是否应当，是否合乎社会道德准则。</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“利”的概念演变</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在甲骨文中，“利”是用刀收割庄稼，本意指用农具进行的生产活动，这种活动为人类早期社会中的生存发展提供了物质条件。</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春秋中期的意义</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到了春秋中期，“利”演变成一个具有经济学意义的概念，主要指人们切身的物质利益和实际功利。它强调个人利益与实际功利的权衡。</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思想家们的讨论</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中国古代思想家总是把义与利联系起来讨论问题。先秦时期曾经有过著名的“义利之辨”，儒墨道法诸家对此各有建树，都对后世的义利观产生了深远的影响。</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中华传统文化中的“义”与“利”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古人以仁爱精神构建和谐社会，倡导团结互助，追求和平共处，建立和谐友爱的人际关系。</a:t>
            </a:r>
          </a:p>
        </p:txBody>
      </p:sp>
      <p:pic>
        <p:nvPicPr>
          <p:cNvPr id="4" name="Picture 4"/>
          <p:cNvPicPr>
            <a:picLocks noChangeAspect="1"/>
          </p:cNvPicPr>
          <p:nvPr/>
        </p:nvPicPr>
        <p:blipFill>
          <a:blip r:embed="rId2"/>
          <a:srcRect l="13125" r="1312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4833" r="483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2500" r="1250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2015年，中国政府向联合国赠送“和平尊”，以表达对联合国的重视和支持，传递对世界和平的美好愿望。</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中华民族5000多年来的理念，和平、和睦、和谐，追求和传承。</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“和平尊”以中国古代青铜器中的“尊”为原型，展示中华民族仁爱、以和为贵的优良道德传统。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推崇仁爱原则，注重以和为贵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6748" b="1674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孟子提出“五伦”说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调整人际关系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强化责任和义务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人伦价值意义</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注重人伦关系，重视道德义务</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父子有亲、君臣有义、夫妇有别、长幼有序、朋友有信是孟子提出的五伦。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董仲舒提出“仁、义、礼、智、信”，宋代的思想家们又提出了“忠、孝、节、义”四大德目等。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汉代以后，思想家们为了更好地调整不断变化着的人际关系，相继提出了一些新的原则。</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不断强化在人伦关系中每个人的责任和义务，强调人伦价值的重要意义。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344" r="233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追求精神境界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中华传统美德主张在物质生活基本满足的情况下应追求崇高的精神境界，把道德理想的实现看作人生诸种需要中最高层次的需要。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仁义与礼仪</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孟子认为人异于禽兽的根本在于人能够“明于庶物，察于人伦”，即能本着“仁义”行事。荀子则认为人能够保持群体性特征是因为人能够遵守礼仪。</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价值追求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从先秦儒家所强调的孔颜之乐、“大丈夫”人格，到范仲淹所提出的“先天下之忧而忧，后天下之乐而乐”，这种精神已经凝聚成为中华民族一种特有的价值追求。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追求精神境界，向往理想人格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强调道德修养，注重道德践履</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中华传统美德</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道德难题</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道德思想</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思想启发</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中华传统美德已深入到全民族的思维方式、价值观念、行为方式和风俗习惯之中，具有丰富的当代价值。</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传统道德思想包括道法自然、天人合一、天下为公、大同世界等，这些思想值得我们学习和传承。</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传统美德蕴藏的中国智慧可以为我们今天的道德建设提供有益启发，为治国理政提供有益启示。</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传统美德还可以为解决当代人类面临的道德难题提供了重要启迪，为大学生成长提供了宝贵的精神营养。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中华传统美德的创造性转化和创新性发展</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加强对中华优秀传统文化的挖掘和阐发</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要加强对中华优秀传统文化的挖掘和阐发，努力实现中华传统美德的创造性转化、创新性发展。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古为今用、推陈出新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中华传统美德作为中国传统道德的精华部分，为今天的道德建设提供了丰富的资源，我们要坚定历史自信、文化自信。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辩证取舍，古为今用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任何道德都是具体历史时代的产物，中华传统美德是经过漫长的社会发展而形成的，不可避免地打上了传统社会的印记。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中华传统美德的创造性转化和创新性发展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总结思想道德资源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总结传统美德中丰富的思想道德资源，对中华传统美德的德目、观点进行新的诠释和激活，结合现代生活赋予其新的时代内涵。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弘扬中华传统美德</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弘扬中华传统美德，必须通过科学的分析和鉴别，把其中带有阶级和时代局限性的成分剔除出去，把其中具有当代价值的道德精神挖掘出来。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共和国勋章获得者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黄旭华，共和国勋章获得者，隐姓埋名30年，无法向父母尽孝，对国家的忠就是对父母最大的孝，终有一天家人会谅解。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4292" b="14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5167" b="151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中华传统美德的创造性转化和创新性发展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2207484"/>
            <a:ext cx="10507884" cy="1487614"/>
          </a:xfrm>
          <a:prstGeom prst="roundRect">
            <a:avLst>
              <a:gd name="adj" fmla="val 1402"/>
            </a:avLst>
          </a:prstGeom>
          <a:solidFill>
            <a:schemeClr val="lt1">
              <a:alpha val="100000"/>
            </a:schemeClr>
          </a:solid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0833" y="1636739"/>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3829" y="4419284"/>
            <a:ext cx="10507884" cy="1607249"/>
          </a:xfrm>
          <a:prstGeom prst="roundRect">
            <a:avLst>
              <a:gd name="adj" fmla="val 1402"/>
            </a:avLst>
          </a:prstGeom>
          <a:solidFill>
            <a:schemeClr val="lt1">
              <a:alpha val="100000"/>
            </a:schemeClr>
          </a:solid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63654" y="1769528"/>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DFCFC">
                    <a:alpha val="100000"/>
                  </a:srgbClr>
                </a:solidFill>
                <a:latin typeface="Microsoft Yahei"/>
                <a:ea typeface="Microsoft Yahei"/>
                <a:cs typeface="Microsoft Yahei"/>
              </a:rPr>
              <a:t>人生价值</a:t>
            </a:r>
          </a:p>
        </p:txBody>
      </p:sp>
      <p:sp>
        <p:nvSpPr>
          <p:cNvPr id="6" name="TextBox 6"/>
          <p:cNvSpPr txBox="1"/>
          <p:nvPr/>
        </p:nvSpPr>
        <p:spPr>
          <a:xfrm>
            <a:off x="1009288" y="2444060"/>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黄旭华的人生价值在于对国家事业的贡献，他的事迹是对中华传统美德中的家国情怀和社会主义集体主义精神的生动体现和弘扬。</a:t>
            </a:r>
          </a:p>
        </p:txBody>
      </p:sp>
      <p:sp>
        <p:nvSpPr>
          <p:cNvPr id="7" name="AutoShape 7"/>
          <p:cNvSpPr/>
          <p:nvPr/>
        </p:nvSpPr>
        <p:spPr>
          <a:xfrm>
            <a:off x="1560833" y="3910280"/>
            <a:ext cx="8913876" cy="755911"/>
          </a:xfrm>
          <a:prstGeom prst="roundRect">
            <a:avLst>
              <a:gd name="adj" fmla="val 10864"/>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663654" y="4043069"/>
            <a:ext cx="8708234"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DFCFC">
                    <a:alpha val="100000"/>
                  </a:srgbClr>
                </a:solidFill>
                <a:latin typeface="Microsoft Yahei"/>
                <a:ea typeface="Microsoft Yahei"/>
                <a:cs typeface="Microsoft Yahei"/>
              </a:rPr>
              <a:t>用中华传统美德滋养</a:t>
            </a:r>
          </a:p>
        </p:txBody>
      </p:sp>
      <p:sp>
        <p:nvSpPr>
          <p:cNvPr id="9" name="TextBox 9"/>
          <p:cNvSpPr txBox="1"/>
          <p:nvPr/>
        </p:nvSpPr>
        <p:spPr>
          <a:xfrm>
            <a:off x="1009288" y="4717602"/>
            <a:ext cx="10016966" cy="117293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用中华传统美德滋养社会主义道德建设，有助于丰富和发展社会主义道德建设，使其更加具有活力和生命力。</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中华传统美德的创造性转化和创新性发展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发扬中国革命道德</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flipH="1">
            <a:off x="493270" y="1557122"/>
            <a:ext cx="11219758" cy="200133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H="1">
            <a:off x="493270" y="3836928"/>
            <a:ext cx="11219758" cy="200133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86183" y="1621822"/>
            <a:ext cx="1872615" cy="1872615"/>
          </a:xfrm>
          <a:prstGeom prst="ellipse">
            <a:avLst/>
          </a:prstGeom>
          <a:solidFill>
            <a:schemeClr val="accent1">
              <a:alpha val="100000"/>
            </a:schemeClr>
          </a:solidFill>
          <a:ln w="82550">
            <a:solidFill>
              <a:schemeClr val="accent1">
                <a:alpha val="100000"/>
                <a:lumMod val="75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86790" y="3901440"/>
            <a:ext cx="1872615" cy="1872615"/>
          </a:xfrm>
          <a:prstGeom prst="ellipse">
            <a:avLst/>
          </a:prstGeom>
          <a:solidFill>
            <a:schemeClr val="accent1">
              <a:alpha val="100000"/>
            </a:schemeClr>
          </a:solidFill>
          <a:ln w="82550">
            <a:solidFill>
              <a:schemeClr val="accent1">
                <a:alpha val="100000"/>
                <a:lumMod val="75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发扬中国革命道德</a:t>
              </a:r>
            </a:p>
          </p:txBody>
        </p:sp>
      </p:grpSp>
      <p:sp>
        <p:nvSpPr>
          <p:cNvPr id="28" name="TextBox 28"/>
          <p:cNvSpPr txBox="1"/>
          <p:nvPr/>
        </p:nvSpPr>
        <p:spPr>
          <a:xfrm>
            <a:off x="1012235" y="4174010"/>
            <a:ext cx="1821725" cy="132716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DFCFC">
                    <a:alpha val="100000"/>
                  </a:srgbClr>
                </a:solidFill>
                <a:latin typeface="Microsoft Yahei"/>
                <a:ea typeface="Microsoft Yahei"/>
                <a:cs typeface="Microsoft Yahei"/>
              </a:rPr>
              <a:t>02</a:t>
            </a:r>
          </a:p>
        </p:txBody>
      </p:sp>
      <p:sp>
        <p:nvSpPr>
          <p:cNvPr id="29" name="TextBox 29"/>
          <p:cNvSpPr txBox="1"/>
          <p:nvPr/>
        </p:nvSpPr>
        <p:spPr>
          <a:xfrm>
            <a:off x="689125" y="1894204"/>
            <a:ext cx="8089073" cy="1327168"/>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中国革命道德是对中华传统美德的延续和发展，传承和发扬中国革命道德是弘扬中华传统美德的应有之义。</a:t>
            </a:r>
          </a:p>
        </p:txBody>
      </p:sp>
      <p:sp>
        <p:nvSpPr>
          <p:cNvPr id="30" name="TextBox 30"/>
          <p:cNvSpPr txBox="1"/>
          <p:nvPr/>
        </p:nvSpPr>
        <p:spPr>
          <a:xfrm>
            <a:off x="9111628" y="1935213"/>
            <a:ext cx="1821725" cy="1245833"/>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DFCFC">
                    <a:alpha val="100000"/>
                  </a:srgbClr>
                </a:solidFill>
                <a:latin typeface="Microsoft Yahei"/>
                <a:ea typeface="Microsoft Yahei"/>
                <a:cs typeface="Microsoft Yahei"/>
              </a:rPr>
              <a:t>01</a:t>
            </a:r>
          </a:p>
        </p:txBody>
      </p:sp>
      <p:sp>
        <p:nvSpPr>
          <p:cNvPr id="31" name="TextBox 31"/>
          <p:cNvSpPr txBox="1"/>
          <p:nvPr/>
        </p:nvSpPr>
        <p:spPr>
          <a:xfrm>
            <a:off x="3226374" y="4174010"/>
            <a:ext cx="8089073" cy="1327168"/>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传承和发扬中国革命道德是加强社会主义道德建设的客观需要，也是激励大学生锤炼优良道德品质的必然要求。</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中国革命道德的形成与发展</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05</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https://d.book118.com/335241323331011122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2024-09-26T14:02:11.679</cp:lastPrinted>
  <dcterms:created xsi:type="dcterms:W3CDTF">2024-09-26T06:02:11Z</dcterms:created>
  <dcterms:modified xsi:type="dcterms:W3CDTF">2024-09-26T06:02:13Z</dcterms:modified>
</cp:coreProperties>
</file>