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8D9871-235D-4588-A6F0-2DD33330EB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61B485-9AF5-4DE2-AE57-DE2AC0D828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5800CA-0028-465D-96A3-AC5CB8BC8C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6EFADF-EABC-4A76-98E9-11E259B5AF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07C63B-FF76-432B-976F-C301E7DD22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9DDE10-5F68-4694-AA9E-E4CB025158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C46D83-11C0-4526-AD54-6905D8BCC9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0C21EC-864A-408E-90B1-6ED4FA08BC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D423B9-C77B-4BC6-8421-3A0636A49E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706E06-5048-42A2-A47B-7CE011C459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3D4191-2749-4005-AA5E-06E7767DE0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tretch>
            <a:fillRect/>
          </a:stretch>
        </p:blipFill>
        <p:spPr>
          <a:xfrm>
            <a:off x="0" y="-1"/>
            <a:ext cx="12192000" cy="6858000"/>
          </a:xfrm>
          <a:prstGeom prst="rect">
            <a:avLst/>
          </a:prstGeom>
        </p:spPr>
      </p:pic>
      <p:sp>
        <p:nvSpPr>
          <p:cNvPr id="17" name="矩形 6"/>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24200001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护理开题预测模型研究与应用\n## 1.护理开题预测模型的背景及意义\n### 1.1护理开题预测模型的研究背景\n### 1.2护理开题预测模型的意义\n### 1.3护理开题预测模型的应用前景\n## 2.护理开题预测模型的建立与实现\n### 2.1护理开题预测模型的数据收集与预处理\n### 2.2护理开题预测模型的算法选择与实现\n### 2.3护理开题预测模型的评估与优化\n## 3.护理开题预测模型的应用案例分析\n### 3.1护理开题预测模型在护理教育中的应用\n### 3.2护理开题预测模型在护理科研中的应用\n### 3.3护理开题预测模型在护理实践中的应用\n## 4.护理开题预测模型的局限性及改进措施\n### 4.1护理开题预测模型的局限性分析\n### 4.2护理开题预测模型的改进措施\n### 4.3护理开题预测模型的未来发展方向\n## 5.结论与展望\n### 5.1护理开题预测模型的研究成果总结\n### 5.2护理开题预测模型对护理领域的影响\n### 5.3护理开题预测模型的未来研究趋势\n&quot;,&quot;templateId&quot;:&quot;o5uw7qdih7bi3drcb1jn4cqo9h&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283950" cy="1301750"/>
          </a:xfrm>
        </p:spPr>
        <p:txBody>
          <a:bodyPr vert="horz" wrap="square" lIns="91440" tIns="45720" rIns="91440" bIns="45720" anchor="t">
            <a:spAutoFit/>
          </a:bodyPr>
          <a:lstStyle/>
          <a:p>
            <a:pPr>
              <a:buNone/>
            </a:pPr>
            <a:r>
              <a:rPr lang="zh-CN" sz="6000"/>
              <a:t>护理开题预测模型研究与应用</a:t>
            </a:r>
            <a:endParaRPr/>
          </a:p>
        </p:txBody>
      </p:sp>
      <p:sp>
        <p:nvSpPr>
          <p:cNvPr id="3" name="文本占位符 3"/>
          <p:cNvSpPr>
            <a:spLocks noGrp="1"/>
          </p:cNvSpPr>
          <p:nvPr>
            <p:ph type="body" sz="quarter" idx="10"/>
          </p:nvPr>
        </p:nvSpPr>
        <p:spPr>
          <a:xfrm>
            <a:off x="392698" y="4448586"/>
            <a:ext cx="9226550" cy="647700"/>
          </a:xfrm>
        </p:spPr>
        <p:txBody>
          <a:bodyPr/>
          <a:lstStyle/>
          <a:p>
            <a:r>
              <a:rPr lang="en-US"/>
              <a:t>TENCENT DOCS SMART CREATE</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j-ea"/>
                <a:ea typeface="+mj-ea"/>
              </a:rPr>
              <a:t>CREATE TOGETHER</a:t>
            </a:r>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0" name="" descr="{&quot;isTemplate&quot;:true,&quot;type&quot;:2}"/>
        <p:cNvGrpSpPr/>
        <p:nvPr/>
      </p:nvGrpSpPr>
      <p:grpSpPr>
        <a:xfrm>
          <a:off x="0" y="0"/>
          <a:ext cx="0" cy="0"/>
        </a:xfrm>
      </p:grpSpPr>
      <p:sp>
        <p:nvSpPr>
          <p:cNvPr id="131"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200"/>
              <a:t>护理开题预测模型的背景及意义</a:t>
            </a:r>
            <a:endParaRPr/>
          </a:p>
        </p:txBody>
      </p:sp>
      <p:sp>
        <p:nvSpPr>
          <p:cNvPr id="132"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0" name="" descr="{&quot;isTemplate&quot;:true,&quot;type&quot;:3}"/>
        <p:cNvGrpSpPr/>
        <p:nvPr/>
      </p:nvGrpSpPr>
      <p:grpSpPr>
        <a:xfrm>
          <a:off x="0" y="0"/>
          <a:ext cx="0" cy="0"/>
        </a:xfrm>
      </p:grpSpPr>
      <p:pic>
        <p:nvPicPr>
          <p:cNvPr id="161"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162" name=""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163" name="组合 3"/>
            <p:cNvGrpSpPr/>
            <p:nvPr/>
          </p:nvGrpSpPr>
          <p:grpSpPr>
            <a:xfrm>
              <a:off x="5582412" y="1807048"/>
              <a:ext cx="5629117" cy="1487888"/>
              <a:chOff x="571500" y="1815543"/>
              <a:chExt cx="5629117" cy="1487888"/>
            </a:xfrm>
          </p:grpSpPr>
          <p:sp>
            <p:nvSpPr>
              <p:cNvPr id="164"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护理科研的发展需求</a:t>
                </a:r>
                <a:endParaRPr lang="en-US" b="1">
                  <a:solidFill>
                    <a:schemeClr val="accent1">
                      <a:alpha val="100000"/>
                    </a:schemeClr>
                  </a:solidFill>
                  <a:latin typeface="微软雅黑"/>
                  <a:ea typeface="微软雅黑"/>
                </a:endParaRPr>
              </a:p>
            </p:txBody>
          </p:sp>
          <p:sp>
            <p:nvSpPr>
              <p:cNvPr id="165"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护理学科的发展需要不断创新和研究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护理科研项目的数量逐年增加，竞争激烈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护理开题是护理科研的重要环节，需要有效的预测模型进行指导</a:t>
                </a:r>
                <a:endParaRPr/>
              </a:p>
            </p:txBody>
          </p:sp>
          <p:sp>
            <p:nvSpPr>
              <p:cNvPr id="166"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167" name="组合 7"/>
            <p:cNvGrpSpPr/>
            <p:nvPr/>
          </p:nvGrpSpPr>
          <p:grpSpPr>
            <a:xfrm>
              <a:off x="5582412" y="3393011"/>
              <a:ext cx="5629118" cy="1487888"/>
              <a:chOff x="571500" y="1815543"/>
              <a:chExt cx="5629118" cy="1487888"/>
            </a:xfrm>
          </p:grpSpPr>
          <p:sp>
            <p:nvSpPr>
              <p:cNvPr id="168"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护理开题预测模型的研究现状</a:t>
                </a:r>
                <a:endParaRPr lang="en-US" b="1">
                  <a:solidFill>
                    <a:schemeClr val="accent1">
                      <a:alpha val="100000"/>
                    </a:schemeClr>
                  </a:solidFill>
                  <a:latin typeface="微软雅黑"/>
                  <a:ea typeface="微软雅黑"/>
                </a:endParaRPr>
              </a:p>
            </p:txBody>
          </p:sp>
          <p:sp>
            <p:nvSpPr>
              <p:cNvPr id="169"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目前尚无针对护理开题的预测模型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其他领域的开题预测模型研究较为成熟，如医学、教育等领域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护理开题预测模型的研究有助于提高护理科研水平</a:t>
                </a:r>
                <a:endParaRPr/>
              </a:p>
            </p:txBody>
          </p:sp>
          <p:sp>
            <p:nvSpPr>
              <p:cNvPr id="170"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171" name="组合 11"/>
            <p:cNvGrpSpPr/>
            <p:nvPr/>
          </p:nvGrpSpPr>
          <p:grpSpPr>
            <a:xfrm>
              <a:off x="5582412" y="4978974"/>
              <a:ext cx="5629118" cy="1487888"/>
              <a:chOff x="571500" y="1815543"/>
              <a:chExt cx="5629118" cy="1487888"/>
            </a:xfrm>
          </p:grpSpPr>
          <p:sp>
            <p:nvSpPr>
              <p:cNvPr id="172"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护理开题预测模型的研究意义</a:t>
                </a:r>
                <a:endParaRPr lang="en-US" b="1">
                  <a:solidFill>
                    <a:schemeClr val="accent1">
                      <a:alpha val="100000"/>
                    </a:schemeClr>
                  </a:solidFill>
                  <a:latin typeface="微软雅黑"/>
                  <a:ea typeface="微软雅黑"/>
                </a:endParaRPr>
              </a:p>
            </p:txBody>
          </p:sp>
          <p:sp>
            <p:nvSpPr>
              <p:cNvPr id="173"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提高护理开题的质量和效率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为护理科研项目的选择和评价提供依据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促进护理学科的发展</a:t>
                </a:r>
                <a:endParaRPr/>
              </a:p>
            </p:txBody>
          </p:sp>
          <p:sp>
            <p:nvSpPr>
              <p:cNvPr id="174"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17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护理开题预测模型的研究背景</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6" name="" descr="{&quot;isTemplate&quot;:true,&quot;type&quot;:3}"/>
        <p:cNvGrpSpPr/>
        <p:nvPr/>
      </p:nvGrpSpPr>
      <p:grpSpPr>
        <a:xfrm>
          <a:off x="0" y="0"/>
          <a:ext cx="0" cy="0"/>
        </a:xfrm>
      </p:grpSpPr>
      <p:grpSp>
        <p:nvGrpSpPr>
          <p:cNvPr id="177"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178" name="Group 9"/>
            <p:cNvGrpSpPr/>
            <p:nvPr/>
          </p:nvGrpSpPr>
          <p:grpSpPr>
            <a:xfrm>
              <a:off x="5982796" y="1521950"/>
              <a:ext cx="5687135" cy="1523479"/>
              <a:chOff x="5982796" y="1521950"/>
              <a:chExt cx="5687135" cy="1523479"/>
            </a:xfrm>
          </p:grpSpPr>
          <p:sp>
            <p:nvSpPr>
              <p:cNvPr id="179"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提高护理开题的质量</a:t>
                </a:r>
                <a:endParaRPr/>
              </a:p>
            </p:txBody>
          </p:sp>
          <p:sp>
            <p:nvSpPr>
              <p:cNvPr id="180"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通过预测模型，护理人员可以更好地了解研究领域的热点和趋势</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预测模型可以帮助护理人员发现具有创新性和实用性的研究课题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预测模型可以提高护理开题的针对性和可行性</a:t>
                </a:r>
                <a:endParaRPr/>
              </a:p>
            </p:txBody>
          </p:sp>
        </p:grpSp>
        <p:grpSp>
          <p:nvGrpSpPr>
            <p:cNvPr id="181" name="Group 2"/>
            <p:cNvGrpSpPr/>
            <p:nvPr/>
          </p:nvGrpSpPr>
          <p:grpSpPr>
            <a:xfrm>
              <a:off x="5982796" y="3170591"/>
              <a:ext cx="5783287" cy="1523479"/>
              <a:chOff x="5982796" y="3170591"/>
              <a:chExt cx="5783287" cy="1523479"/>
            </a:xfrm>
          </p:grpSpPr>
          <p:sp>
            <p:nvSpPr>
              <p:cNvPr id="182"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提高护理科研项目的成功率</a:t>
                </a:r>
                <a:endParaRPr/>
              </a:p>
            </p:txBody>
          </p:sp>
          <p:sp>
            <p:nvSpPr>
              <p:cNvPr id="183"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预测模型可以帮助护理人员选择具有较高研究价值和创新性的课题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预测模型可以为护理科研项目的实施提供有价值的参考和建议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预测模型可以提高护理科研项目的成果质量和影响力</a:t>
                </a:r>
                <a:endParaRPr/>
              </a:p>
            </p:txBody>
          </p:sp>
        </p:grpSp>
        <p:grpSp>
          <p:nvGrpSpPr>
            <p:cNvPr id="184" name="Group 5"/>
            <p:cNvGrpSpPr/>
            <p:nvPr/>
          </p:nvGrpSpPr>
          <p:grpSpPr>
            <a:xfrm>
              <a:off x="5982796" y="4823246"/>
              <a:ext cx="5783287" cy="1523479"/>
              <a:chOff x="5982796" y="4823246"/>
              <a:chExt cx="5783287" cy="1523479"/>
            </a:xfrm>
          </p:grpSpPr>
          <p:sp>
            <p:nvSpPr>
              <p:cNvPr id="185"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促进护理学科的发展</a:t>
                </a:r>
                <a:endParaRPr/>
              </a:p>
            </p:txBody>
          </p:sp>
          <p:sp>
            <p:nvSpPr>
              <p:cNvPr id="186"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护理开题预测模型的研究有助于提高护理科研水平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护理开题预测模型的应用有助于推动护理学科的发展和创新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护理开题预测模型的研究和应用有助于提高护理学科的国际影响力</a:t>
                </a:r>
                <a:endParaRPr/>
              </a:p>
            </p:txBody>
          </p:sp>
        </p:grpSp>
      </p:grpSp>
      <p:pic>
        <p:nvPicPr>
          <p:cNvPr id="187"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188"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护理开题预测模型的意义</a:t>
            </a:r>
            <a:endParaRPr lang="en-US" altLang="zh-CN" sz="2800" b="1">
              <a:latin typeface="+mj-ea"/>
              <a:ea typeface="+mj-ea"/>
            </a:endParaRPr>
          </a:p>
        </p:txBody>
      </p:sp>
      <p:sp>
        <p:nvSpPr>
          <p:cNvPr id="189"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90"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91"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2" name="" descr="{&quot;isTemplate&quot;:true,&quot;type&quot;:3}"/>
        <p:cNvGrpSpPr/>
        <p:nvPr/>
      </p:nvGrpSpPr>
      <p:grpSpPr>
        <a:xfrm>
          <a:off x="0" y="0"/>
          <a:ext cx="0" cy="0"/>
        </a:xfrm>
      </p:grpSpPr>
      <p:pic>
        <p:nvPicPr>
          <p:cNvPr id="193"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194"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195" name="Group 2"/>
            <p:cNvGrpSpPr/>
            <p:nvPr/>
          </p:nvGrpSpPr>
          <p:grpSpPr>
            <a:xfrm>
              <a:off x="5982796" y="3116804"/>
              <a:ext cx="5783287" cy="1610798"/>
              <a:chOff x="5982796" y="3116804"/>
              <a:chExt cx="5783287" cy="1610798"/>
            </a:xfrm>
          </p:grpSpPr>
          <p:sp>
            <p:nvSpPr>
              <p:cNvPr id="196"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护理教育领域</a:t>
                </a:r>
                <a:endParaRPr/>
              </a:p>
            </p:txBody>
          </p:sp>
          <p:sp>
            <p:nvSpPr>
              <p:cNvPr id="197"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预测模型可以帮助护理教师了解学生的研究兴趣和能力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预测模型可以为护理教育提供有针对性的教学建议和资源支持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预测模型可以提高护理教育的教学质量和效果</a:t>
                </a:r>
                <a:endParaRPr/>
              </a:p>
            </p:txBody>
          </p:sp>
        </p:grpSp>
        <p:grpSp>
          <p:nvGrpSpPr>
            <p:cNvPr id="198" name="Group 5"/>
            <p:cNvGrpSpPr/>
            <p:nvPr/>
          </p:nvGrpSpPr>
          <p:grpSpPr>
            <a:xfrm>
              <a:off x="5982796" y="4769459"/>
              <a:ext cx="5783287" cy="1610798"/>
              <a:chOff x="5982796" y="4769459"/>
              <a:chExt cx="5783287" cy="1610798"/>
            </a:xfrm>
          </p:grpSpPr>
          <p:sp>
            <p:nvSpPr>
              <p:cNvPr id="199"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护理科研领域</a:t>
                </a:r>
                <a:endParaRPr/>
              </a:p>
            </p:txBody>
          </p:sp>
          <p:sp>
            <p:nvSpPr>
              <p:cNvPr id="200"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预测模型可以帮助护理科研人员选择具有创新性和实用性的研究课题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预测模型可以为护理科研项目的实施提供有价值的参考和建议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预测模型可以提高护理科研项目的成果质量和影响力</a:t>
                </a:r>
                <a:endParaRPr/>
              </a:p>
            </p:txBody>
          </p:sp>
        </p:grpSp>
        <p:grpSp>
          <p:nvGrpSpPr>
            <p:cNvPr id="201" name="Group 407"/>
            <p:cNvGrpSpPr/>
            <p:nvPr/>
          </p:nvGrpSpPr>
          <p:grpSpPr>
            <a:xfrm>
              <a:off x="5982796" y="1468163"/>
              <a:ext cx="5700871" cy="1610798"/>
              <a:chOff x="5982796" y="1468163"/>
              <a:chExt cx="5700871" cy="1610798"/>
            </a:xfrm>
          </p:grpSpPr>
          <p:sp>
            <p:nvSpPr>
              <p:cNvPr id="202"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护理实践领域</a:t>
                </a:r>
                <a:endParaRPr/>
              </a:p>
            </p:txBody>
          </p:sp>
          <p:sp>
            <p:nvSpPr>
              <p:cNvPr id="203"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预测模型可以帮助护理人员了解临床护理研究的热点和趋势</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预测模型可以为护理实践提供有针对性的指导和建议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预测模型可以提高护理实践的效果和质量</a:t>
                </a:r>
                <a:endParaRPr/>
              </a:p>
            </p:txBody>
          </p:sp>
        </p:grpSp>
      </p:grpSp>
      <p:sp>
        <p:nvSpPr>
          <p:cNvPr id="20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护理开题预测模型的应用前景</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5" name="" descr="{&quot;isTemplate&quot;:true,&quot;type&quot;:2}"/>
        <p:cNvGrpSpPr/>
        <p:nvPr/>
      </p:nvGrpSpPr>
      <p:grpSpPr>
        <a:xfrm>
          <a:off x="0" y="0"/>
          <a:ext cx="0" cy="0"/>
        </a:xfrm>
      </p:grpSpPr>
      <p:sp>
        <p:nvSpPr>
          <p:cNvPr id="206"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200"/>
              <a:t>护理开题预测模型的建立与实现</a:t>
            </a:r>
            <a:endParaRPr/>
          </a:p>
        </p:txBody>
      </p:sp>
      <p:sp>
        <p:nvSpPr>
          <p:cNvPr id="207"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8" name="" descr="{&quot;isTemplate&quot;:true,&quot;type&quot;:3}"/>
        <p:cNvGrpSpPr/>
        <p:nvPr/>
      </p:nvGrpSpPr>
      <p:grpSpPr>
        <a:xfrm>
          <a:off x="0" y="0"/>
          <a:ext cx="0" cy="0"/>
        </a:xfrm>
      </p:grpSpPr>
      <p:pic>
        <p:nvPicPr>
          <p:cNvPr id="209" name="Picture 2" descr="{&quot;isTemplate&quot;:true,&quot;type&quot;:&quot;image&quot;,&quot;canOmit&quot;:false,&quot;range&quot;:0}"/>
          <p:cNvPicPr>
            <a:picLocks noChangeAspect="1"/>
          </p:cNvPicPr>
          <p:nvPr/>
        </p:nvPicPr>
        <p:blipFill>
          <a:blip r:embed="rId2"/>
          <a:srcRect l="21875" r="21875"/>
          <a:stretch>
            <a:fillRect/>
          </a:stretch>
        </p:blipFill>
        <p:spPr>
          <a:xfrm>
            <a:off x="454963" y="1569535"/>
            <a:ext cx="4219249" cy="4219249"/>
          </a:xfrm>
          <a:prstGeom prst="ellipse">
            <a:avLst/>
          </a:prstGeom>
        </p:spPr>
      </p:pic>
      <p:grpSp>
        <p:nvGrpSpPr>
          <p:cNvPr id="210" name="Group 551" descr="{&quot;isTemplate&quot;:true,&quot;type&quot;:&quot;list&quot;,&quot;alignment&quot;:&quot;left&quot;,&quot;alignmentVertical&quot;:&quot;top&quot;,&quot;canOmit&quot;:false,&quot;scalable&quot;:false,&quot;minItemsCount&quot;:-1}"/>
          <p:cNvGrpSpPr/>
          <p:nvPr/>
        </p:nvGrpSpPr>
        <p:grpSpPr>
          <a:xfrm>
            <a:off x="5328795" y="1294832"/>
            <a:ext cx="6099220" cy="4768654"/>
            <a:chOff x="5328795" y="1294832"/>
            <a:chExt cx="6099220" cy="4768654"/>
          </a:xfrm>
        </p:grpSpPr>
        <p:grpSp>
          <p:nvGrpSpPr>
            <p:cNvPr id="211" name="Group 3"/>
            <p:cNvGrpSpPr/>
            <p:nvPr/>
          </p:nvGrpSpPr>
          <p:grpSpPr>
            <a:xfrm>
              <a:off x="5328795" y="1294832"/>
              <a:ext cx="6099220" cy="1468186"/>
              <a:chOff x="5328795" y="1294832"/>
              <a:chExt cx="6099220" cy="1468186"/>
            </a:xfrm>
          </p:grpSpPr>
          <p:sp>
            <p:nvSpPr>
              <p:cNvPr id="212" name="AutoShape 4"/>
              <p:cNvSpPr/>
              <p:nvPr/>
            </p:nvSpPr>
            <p:spPr>
              <a:xfrm>
                <a:off x="5328795" y="1294832"/>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3" name="TextBox 5" descr="{&quot;isTemplate&quot;:true,&quot;type&quot;:&quot;title&quot;,&quot;canOmit&quot;:false,&quot;range&quot;:0}"/>
              <p:cNvSpPr txBox="1"/>
              <p:nvPr/>
            </p:nvSpPr>
            <p:spPr>
              <a:xfrm>
                <a:off x="5632910" y="1424361"/>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数据收集</a:t>
                </a:r>
                <a:endParaRPr/>
              </a:p>
            </p:txBody>
          </p:sp>
          <p:sp>
            <p:nvSpPr>
              <p:cNvPr id="214" name="TextBox 6" descr="{&quot;isTemplate&quot;:true,&quot;type&quot;:&quot;content&quot;,&quot;canOmit&quot;:false,&quot;range&quot;:0}"/>
              <p:cNvSpPr txBox="1"/>
              <p:nvPr/>
            </p:nvSpPr>
            <p:spPr>
              <a:xfrm>
                <a:off x="5632910" y="1806799"/>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收集护理相关的学术论文、研究报告、专利等数据</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收集护理研究领域的专家、学者、机构等信息</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收集护理研究项目的资助、评价、成果等数据</a:t>
                </a:r>
                <a:endParaRPr/>
              </a:p>
            </p:txBody>
          </p:sp>
        </p:grpSp>
        <p:grpSp>
          <p:nvGrpSpPr>
            <p:cNvPr id="215" name="Group 8"/>
            <p:cNvGrpSpPr/>
            <p:nvPr/>
          </p:nvGrpSpPr>
          <p:grpSpPr>
            <a:xfrm>
              <a:off x="5328795" y="2945066"/>
              <a:ext cx="6099220" cy="1468186"/>
              <a:chOff x="5328795" y="2945066"/>
              <a:chExt cx="6099220" cy="1468186"/>
            </a:xfrm>
          </p:grpSpPr>
          <p:sp>
            <p:nvSpPr>
              <p:cNvPr id="216" name="AutoShape 9"/>
              <p:cNvSpPr/>
              <p:nvPr/>
            </p:nvSpPr>
            <p:spPr>
              <a:xfrm>
                <a:off x="5328795" y="2945066"/>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7" name="TextBox 10" descr="{&quot;isTemplate&quot;:true,&quot;type&quot;:&quot;title&quot;,&quot;canOmit&quot;:false,&quot;range&quot;:0}"/>
              <p:cNvSpPr txBox="1"/>
              <p:nvPr/>
            </p:nvSpPr>
            <p:spPr>
              <a:xfrm>
                <a:off x="5632910" y="3074595"/>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数据预处理</a:t>
                </a:r>
                <a:endParaRPr/>
              </a:p>
            </p:txBody>
          </p:sp>
          <p:sp>
            <p:nvSpPr>
              <p:cNvPr id="218" name="TextBox 11" descr="{&quot;isTemplate&quot;:true,&quot;type&quot;:&quot;content&quot;,&quot;canOmit&quot;:false,&quot;range&quot;:0}"/>
              <p:cNvSpPr txBox="1"/>
              <p:nvPr/>
            </p:nvSpPr>
            <p:spPr>
              <a:xfrm>
                <a:off x="5632910" y="3457032"/>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对收集到的数据进行清洗、去重、规范化处理</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对数据进行关键词提取、主题分析、情感分析等处理</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对数据进行分类、聚类、关联分析等处理</a:t>
                </a:r>
                <a:endParaRPr/>
              </a:p>
            </p:txBody>
          </p:sp>
        </p:grpSp>
        <p:grpSp>
          <p:nvGrpSpPr>
            <p:cNvPr id="219" name="Group 13"/>
            <p:cNvGrpSpPr/>
            <p:nvPr/>
          </p:nvGrpSpPr>
          <p:grpSpPr>
            <a:xfrm>
              <a:off x="5328795" y="4595300"/>
              <a:ext cx="6099220" cy="1468186"/>
              <a:chOff x="5328795" y="4595300"/>
              <a:chExt cx="6099220" cy="1468186"/>
            </a:xfrm>
          </p:grpSpPr>
          <p:sp>
            <p:nvSpPr>
              <p:cNvPr id="220" name="AutoShape 14"/>
              <p:cNvSpPr/>
              <p:nvPr/>
            </p:nvSpPr>
            <p:spPr>
              <a:xfrm>
                <a:off x="5328795" y="4595300"/>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1" name="TextBox 15" descr="{&quot;isTemplate&quot;:true,&quot;type&quot;:&quot;title&quot;,&quot;canOmit&quot;:false,&quot;range&quot;:0}"/>
              <p:cNvSpPr txBox="1"/>
              <p:nvPr/>
            </p:nvSpPr>
            <p:spPr>
              <a:xfrm>
                <a:off x="5632910" y="4724828"/>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数据分析</a:t>
                </a:r>
                <a:endParaRPr/>
              </a:p>
            </p:txBody>
          </p:sp>
          <p:sp>
            <p:nvSpPr>
              <p:cNvPr id="222" name="TextBox 16" descr="{&quot;isTemplate&quot;:true,&quot;type&quot;:&quot;content&quot;,&quot;canOmit&quot;:false,&quot;range&quot;:0}"/>
              <p:cNvSpPr txBox="1"/>
              <p:nvPr/>
            </p:nvSpPr>
            <p:spPr>
              <a:xfrm>
                <a:off x="5632910" y="5107266"/>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分析护理研究领域的热点和趋势</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分析护理研究人员的兴趣和能力</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分析护理研究项目的价值和影响</a:t>
                </a:r>
                <a:endParaRPr/>
              </a:p>
            </p:txBody>
          </p:sp>
        </p:grpSp>
      </p:grpSp>
      <p:sp>
        <p:nvSpPr>
          <p:cNvPr id="22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护理开题预测模型的数据收集与预处理</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4" name="" descr="{&quot;isTemplate&quot;:true,&quot;type&quot;:3}"/>
        <p:cNvGrpSpPr/>
        <p:nvPr/>
      </p:nvGrpSpPr>
      <p:grpSpPr>
        <a:xfrm>
          <a:off x="0" y="0"/>
          <a:ext cx="0" cy="0"/>
        </a:xfrm>
      </p:grpSpPr>
      <p:grpSp>
        <p:nvGrpSpPr>
          <p:cNvPr id="225" name="Group 512" descr="{&quot;isTemplate&quot;:true,&quot;type&quot;:&quot;list&quot;,&quot;alignment&quot;:&quot;left&quot;,&quot;alignmentVertical&quot;:&quot;top&quot;,&quot;canOmit&quot;:false,&quot;scalable&quot;:false,&quot;minItemsCount&quot;:-1}"/>
          <p:cNvGrpSpPr/>
          <p:nvPr/>
        </p:nvGrpSpPr>
        <p:grpSpPr>
          <a:xfrm>
            <a:off x="636033" y="1751287"/>
            <a:ext cx="11055112" cy="4234459"/>
            <a:chOff x="636033" y="1751287"/>
            <a:chExt cx="11055112" cy="4234459"/>
          </a:xfrm>
        </p:grpSpPr>
        <p:grpSp>
          <p:nvGrpSpPr>
            <p:cNvPr id="226" name="Group 513"/>
            <p:cNvGrpSpPr/>
            <p:nvPr/>
          </p:nvGrpSpPr>
          <p:grpSpPr>
            <a:xfrm>
              <a:off x="636033" y="1751287"/>
              <a:ext cx="3519940" cy="4234459"/>
              <a:chOff x="636033" y="1751287"/>
              <a:chExt cx="3519940" cy="4234459"/>
            </a:xfrm>
          </p:grpSpPr>
          <p:sp>
            <p:nvSpPr>
              <p:cNvPr id="227" name="AutoShape 2"/>
              <p:cNvSpPr/>
              <p:nvPr/>
            </p:nvSpPr>
            <p:spPr>
              <a:xfrm>
                <a:off x="636033" y="1751287"/>
                <a:ext cx="3519940" cy="4234459"/>
              </a:xfrm>
              <a:prstGeom prst="round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8" name="Connector 3"/>
              <p:cNvCxnSpPr/>
              <p:nvPr/>
            </p:nvCxnSpPr>
            <p:spPr>
              <a:xfrm>
                <a:off x="1068653" y="2719942"/>
                <a:ext cx="2654699" cy="0"/>
              </a:xfrm>
              <a:prstGeom prst="line">
                <a:avLst/>
              </a:prstGeom>
              <a:ln w="9525">
                <a:solidFill>
                  <a:srgbClr val="FFFFFF">
                    <a:alpha val="100000"/>
                  </a:srgbClr>
                </a:solidFill>
                <a:prstDash val="solid"/>
              </a:ln>
            </p:spPr>
          </p:cxnSp>
          <p:sp>
            <p:nvSpPr>
              <p:cNvPr id="229" name="TextBox 4" descr="{&quot;isTemplate&quot;:true,&quot;type&quot;:&quot;title&quot;,&quot;canOmit&quot;:false,&quot;range&quot;:0}"/>
              <p:cNvSpPr txBox="1"/>
              <p:nvPr/>
            </p:nvSpPr>
            <p:spPr>
              <a:xfrm>
                <a:off x="1084612" y="1883621"/>
                <a:ext cx="2622550" cy="8128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zh-CN" sz="2000" b="1">
                    <a:solidFill>
                      <a:srgbClr val="FFFFFF">
                        <a:alpha val="100000"/>
                      </a:srgbClr>
                    </a:solidFill>
                    <a:latin typeface="Microsoft Yahei"/>
                    <a:ea typeface="Microsoft Yahei"/>
                  </a:rPr>
                  <a:t>算法选择</a:t>
                </a:r>
                <a:endParaRPr/>
              </a:p>
            </p:txBody>
          </p:sp>
          <p:sp>
            <p:nvSpPr>
              <p:cNvPr id="230" name="TextBox 5" descr="{&quot;isTemplate&quot;:true,&quot;type&quot;:&quot;content&quot;,&quot;canOmit&quot;:false,&quot;range&quot;:0}"/>
              <p:cNvSpPr txBox="1"/>
              <p:nvPr/>
            </p:nvSpPr>
            <p:spPr>
              <a:xfrm>
                <a:off x="894460" y="2924197"/>
                <a:ext cx="3003550" cy="2788227"/>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选择适合护理开题预测的算法，如基于内容的推荐算法、协同过滤算法、深度学习算法等</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根据护理开题的特点和需求，对算法进行改进和优化</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选择合适的评估指标，如准确率、召回率、F1值等，对算法进行评估和比较</a:t>
                </a:r>
                <a:endParaRPr/>
              </a:p>
            </p:txBody>
          </p:sp>
        </p:grpSp>
        <p:grpSp>
          <p:nvGrpSpPr>
            <p:cNvPr id="231" name="Group 518"/>
            <p:cNvGrpSpPr/>
            <p:nvPr/>
          </p:nvGrpSpPr>
          <p:grpSpPr>
            <a:xfrm>
              <a:off x="4403619" y="1751287"/>
              <a:ext cx="3519940" cy="4234459"/>
              <a:chOff x="4403619" y="1751287"/>
              <a:chExt cx="3519940" cy="4234459"/>
            </a:xfrm>
          </p:grpSpPr>
          <p:sp>
            <p:nvSpPr>
              <p:cNvPr id="232" name="AutoShape 6"/>
              <p:cNvSpPr/>
              <p:nvPr/>
            </p:nvSpPr>
            <p:spPr>
              <a:xfrm>
                <a:off x="4403619" y="1751287"/>
                <a:ext cx="3519940" cy="4234459"/>
              </a:xfrm>
              <a:prstGeom prst="round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3" name="Connector 7"/>
              <p:cNvCxnSpPr/>
              <p:nvPr/>
            </p:nvCxnSpPr>
            <p:spPr>
              <a:xfrm>
                <a:off x="4836240" y="2719942"/>
                <a:ext cx="2654699" cy="0"/>
              </a:xfrm>
              <a:prstGeom prst="line">
                <a:avLst/>
              </a:prstGeom>
              <a:ln w="9525">
                <a:solidFill>
                  <a:srgbClr val="FFFFFF">
                    <a:alpha val="100000"/>
                  </a:srgbClr>
                </a:solidFill>
                <a:prstDash val="solid"/>
              </a:ln>
            </p:spPr>
          </p:cxnSp>
          <p:sp>
            <p:nvSpPr>
              <p:cNvPr id="234" name="TextBox 8" descr="{&quot;isTemplate&quot;:true,&quot;type&quot;:&quot;title&quot;,&quot;canOmit&quot;:false,&quot;range&quot;:0}"/>
              <p:cNvSpPr txBox="1"/>
              <p:nvPr/>
            </p:nvSpPr>
            <p:spPr>
              <a:xfrm>
                <a:off x="4852198" y="1883621"/>
                <a:ext cx="2622550" cy="8128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zh-CN" sz="2000" b="1">
                    <a:solidFill>
                      <a:srgbClr val="FFFFFF">
                        <a:alpha val="100000"/>
                      </a:srgbClr>
                    </a:solidFill>
                    <a:latin typeface="Microsoft Yahei"/>
                    <a:ea typeface="Microsoft Yahei"/>
                  </a:rPr>
                  <a:t>模型实现</a:t>
                </a:r>
                <a:endParaRPr/>
              </a:p>
            </p:txBody>
          </p:sp>
          <p:sp>
            <p:nvSpPr>
              <p:cNvPr id="235" name="TextBox 9" descr="{&quot;isTemplate&quot;:true,&quot;type&quot;:&quot;content&quot;,&quot;canOmit&quot;:false,&quot;range&quot;:0}"/>
              <p:cNvSpPr txBox="1"/>
              <p:nvPr/>
            </p:nvSpPr>
            <p:spPr>
              <a:xfrm>
                <a:off x="4662047" y="2924197"/>
                <a:ext cx="3003550" cy="2788227"/>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设计和实现护理开题预测模型，包括数据输入、特征提取、模型训练、结果输出等环节</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对模型进行训练和测试，优化模型参数和结构，提高预测效果</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实现模型的并行计算和分布式处理，提高模型的计算效率和应用价值</a:t>
                </a:r>
                <a:endParaRPr/>
              </a:p>
            </p:txBody>
          </p:sp>
        </p:grpSp>
        <p:grpSp>
          <p:nvGrpSpPr>
            <p:cNvPr id="236" name="Group 523"/>
            <p:cNvGrpSpPr/>
            <p:nvPr/>
          </p:nvGrpSpPr>
          <p:grpSpPr>
            <a:xfrm>
              <a:off x="8171205" y="1751287"/>
              <a:ext cx="3519940" cy="4234459"/>
              <a:chOff x="8171205" y="1751287"/>
              <a:chExt cx="3519940" cy="4234459"/>
            </a:xfrm>
          </p:grpSpPr>
          <p:sp>
            <p:nvSpPr>
              <p:cNvPr id="237" name="AutoShape 10"/>
              <p:cNvSpPr/>
              <p:nvPr/>
            </p:nvSpPr>
            <p:spPr>
              <a:xfrm>
                <a:off x="8171205" y="1751287"/>
                <a:ext cx="3519940" cy="4234459"/>
              </a:xfrm>
              <a:prstGeom prst="round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8" name="Connector 11"/>
              <p:cNvCxnSpPr/>
              <p:nvPr/>
            </p:nvCxnSpPr>
            <p:spPr>
              <a:xfrm>
                <a:off x="8603826" y="2719942"/>
                <a:ext cx="2654699" cy="0"/>
              </a:xfrm>
              <a:prstGeom prst="line">
                <a:avLst/>
              </a:prstGeom>
              <a:ln w="9525">
                <a:solidFill>
                  <a:srgbClr val="FFFFFF">
                    <a:alpha val="100000"/>
                  </a:srgbClr>
                </a:solidFill>
                <a:prstDash val="solid"/>
              </a:ln>
            </p:spPr>
          </p:cxnSp>
          <p:sp>
            <p:nvSpPr>
              <p:cNvPr id="239" name="TextBox 12" descr="{&quot;isTemplate&quot;:true,&quot;type&quot;:&quot;title&quot;,&quot;canOmit&quot;:false,&quot;range&quot;:0}"/>
              <p:cNvSpPr txBox="1"/>
              <p:nvPr/>
            </p:nvSpPr>
            <p:spPr>
              <a:xfrm>
                <a:off x="8619785" y="1883621"/>
                <a:ext cx="2622550" cy="8128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zh-CN" sz="2000" b="1">
                    <a:solidFill>
                      <a:srgbClr val="FFFFFF">
                        <a:alpha val="100000"/>
                      </a:srgbClr>
                    </a:solidFill>
                    <a:latin typeface="Microsoft Yahei"/>
                    <a:ea typeface="Microsoft Yahei"/>
                  </a:rPr>
                  <a:t>模型应用</a:t>
                </a:r>
                <a:endParaRPr/>
              </a:p>
            </p:txBody>
          </p:sp>
          <p:sp>
            <p:nvSpPr>
              <p:cNvPr id="240" name="TextBox 13" descr="{&quot;isTemplate&quot;:true,&quot;type&quot;:&quot;content&quot;,&quot;canOmit&quot;:false,&quot;range&quot;:0}"/>
              <p:cNvSpPr txBox="1"/>
              <p:nvPr/>
            </p:nvSpPr>
            <p:spPr>
              <a:xfrm>
                <a:off x="8429633" y="2924197"/>
                <a:ext cx="3003550" cy="2788227"/>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将护理开题预测模型应用于护理教育、科研和实践等领域</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为护理人员提供个性化的开题建议和参考，提高护理开题的质量和效率</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通过模型应用，收集反馈和评价，不断优化和完善护理开题预测模型</a:t>
                </a:r>
                <a:endParaRPr/>
              </a:p>
            </p:txBody>
          </p:sp>
        </p:grpSp>
      </p:grpSp>
      <p:sp>
        <p:nvSpPr>
          <p:cNvPr id="24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护理开题预测模型的算法选择与实现</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2" name="" descr="{&quot;isTemplate&quot;:true,&quot;type&quot;:3}"/>
        <p:cNvGrpSpPr/>
        <p:nvPr/>
      </p:nvGrpSpPr>
      <p:grpSpPr>
        <a:xfrm>
          <a:off x="0" y="0"/>
          <a:ext cx="0" cy="0"/>
        </a:xfrm>
      </p:grpSpPr>
      <p:grpSp>
        <p:nvGrpSpPr>
          <p:cNvPr id="243" name="Group 512" descr="{&quot;isTemplate&quot;:true,&quot;type&quot;:&quot;list&quot;,&quot;alignment&quot;:&quot;left&quot;,&quot;alignmentVertical&quot;:&quot;top&quot;,&quot;canOmit&quot;:false,&quot;scalable&quot;:false,&quot;minItemsCount&quot;:-1}"/>
          <p:cNvGrpSpPr/>
          <p:nvPr/>
        </p:nvGrpSpPr>
        <p:grpSpPr>
          <a:xfrm>
            <a:off x="636033" y="1751287"/>
            <a:ext cx="11055112" cy="4234459"/>
            <a:chOff x="636033" y="1751287"/>
            <a:chExt cx="11055112" cy="4234459"/>
          </a:xfrm>
        </p:grpSpPr>
        <p:grpSp>
          <p:nvGrpSpPr>
            <p:cNvPr id="244" name="Group 513"/>
            <p:cNvGrpSpPr/>
            <p:nvPr/>
          </p:nvGrpSpPr>
          <p:grpSpPr>
            <a:xfrm>
              <a:off x="636033" y="1751287"/>
              <a:ext cx="3519940" cy="4234459"/>
              <a:chOff x="636033" y="1751287"/>
              <a:chExt cx="3519940" cy="4234459"/>
            </a:xfrm>
          </p:grpSpPr>
          <p:sp>
            <p:nvSpPr>
              <p:cNvPr id="245" name="AutoShape 2"/>
              <p:cNvSpPr/>
              <p:nvPr/>
            </p:nvSpPr>
            <p:spPr>
              <a:xfrm>
                <a:off x="636033" y="1751287"/>
                <a:ext cx="3519940" cy="4234459"/>
              </a:xfrm>
              <a:prstGeom prst="round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6" name="Connector 3"/>
              <p:cNvCxnSpPr/>
              <p:nvPr/>
            </p:nvCxnSpPr>
            <p:spPr>
              <a:xfrm>
                <a:off x="1068653" y="2719942"/>
                <a:ext cx="2654699" cy="0"/>
              </a:xfrm>
              <a:prstGeom prst="line">
                <a:avLst/>
              </a:prstGeom>
              <a:ln w="9525">
                <a:solidFill>
                  <a:srgbClr val="FFFFFF">
                    <a:alpha val="100000"/>
                  </a:srgbClr>
                </a:solidFill>
                <a:prstDash val="solid"/>
              </a:ln>
            </p:spPr>
          </p:cxnSp>
          <p:sp>
            <p:nvSpPr>
              <p:cNvPr id="247" name="TextBox 4" descr="{&quot;isTemplate&quot;:true,&quot;type&quot;:&quot;title&quot;,&quot;canOmit&quot;:false,&quot;range&quot;:0}"/>
              <p:cNvSpPr txBox="1"/>
              <p:nvPr/>
            </p:nvSpPr>
            <p:spPr>
              <a:xfrm>
                <a:off x="1084612" y="1883621"/>
                <a:ext cx="2622550" cy="8128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zh-CN" sz="2000" b="1">
                    <a:solidFill>
                      <a:srgbClr val="FFFFFF">
                        <a:alpha val="100000"/>
                      </a:srgbClr>
                    </a:solidFill>
                    <a:latin typeface="Microsoft Yahei"/>
                    <a:ea typeface="Microsoft Yahei"/>
                  </a:rPr>
                  <a:t>模型评估</a:t>
                </a:r>
                <a:endParaRPr/>
              </a:p>
            </p:txBody>
          </p:sp>
          <p:sp>
            <p:nvSpPr>
              <p:cNvPr id="248" name="TextBox 5" descr="{&quot;isTemplate&quot;:true,&quot;type&quot;:&quot;content&quot;,&quot;canOmit&quot;:false,&quot;range&quot;:0}"/>
              <p:cNvSpPr txBox="1"/>
              <p:nvPr/>
            </p:nvSpPr>
            <p:spPr>
              <a:xfrm>
                <a:off x="894460" y="2924197"/>
                <a:ext cx="3003550" cy="2788227"/>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选择合适的评估指标，如准确率、召回率、F1值等，对护理开题预测模型进行评估</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通过交叉验证、留一法等方法，评估模型的泛化能力和稳定性</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通过对比实验，评估模型在不同数据集和场景下的性能表现</a:t>
                </a:r>
                <a:endParaRPr/>
              </a:p>
            </p:txBody>
          </p:sp>
        </p:grpSp>
        <p:grpSp>
          <p:nvGrpSpPr>
            <p:cNvPr id="249" name="Group 518"/>
            <p:cNvGrpSpPr/>
            <p:nvPr/>
          </p:nvGrpSpPr>
          <p:grpSpPr>
            <a:xfrm>
              <a:off x="4403619" y="1751287"/>
              <a:ext cx="3519940" cy="4234459"/>
              <a:chOff x="4403619" y="1751287"/>
              <a:chExt cx="3519940" cy="4234459"/>
            </a:xfrm>
          </p:grpSpPr>
          <p:sp>
            <p:nvSpPr>
              <p:cNvPr id="250" name="AutoShape 6"/>
              <p:cNvSpPr/>
              <p:nvPr/>
            </p:nvSpPr>
            <p:spPr>
              <a:xfrm>
                <a:off x="4403619" y="1751287"/>
                <a:ext cx="3519940" cy="4234459"/>
              </a:xfrm>
              <a:prstGeom prst="round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1" name="Connector 7"/>
              <p:cNvCxnSpPr/>
              <p:nvPr/>
            </p:nvCxnSpPr>
            <p:spPr>
              <a:xfrm>
                <a:off x="4836240" y="2719942"/>
                <a:ext cx="2654699" cy="0"/>
              </a:xfrm>
              <a:prstGeom prst="line">
                <a:avLst/>
              </a:prstGeom>
              <a:ln w="9525">
                <a:solidFill>
                  <a:srgbClr val="FFFFFF">
                    <a:alpha val="100000"/>
                  </a:srgbClr>
                </a:solidFill>
                <a:prstDash val="solid"/>
              </a:ln>
            </p:spPr>
          </p:cxnSp>
          <p:sp>
            <p:nvSpPr>
              <p:cNvPr id="252" name="TextBox 8" descr="{&quot;isTemplate&quot;:true,&quot;type&quot;:&quot;title&quot;,&quot;canOmit&quot;:false,&quot;range&quot;:0}"/>
              <p:cNvSpPr txBox="1"/>
              <p:nvPr/>
            </p:nvSpPr>
            <p:spPr>
              <a:xfrm>
                <a:off x="4852198" y="1883621"/>
                <a:ext cx="2622550" cy="8128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zh-CN" sz="2000" b="1">
                    <a:solidFill>
                      <a:srgbClr val="FFFFFF">
                        <a:alpha val="100000"/>
                      </a:srgbClr>
                    </a:solidFill>
                    <a:latin typeface="Microsoft Yahei"/>
                    <a:ea typeface="Microsoft Yahei"/>
                  </a:rPr>
                  <a:t>模型优化</a:t>
                </a:r>
                <a:endParaRPr/>
              </a:p>
            </p:txBody>
          </p:sp>
          <p:sp>
            <p:nvSpPr>
              <p:cNvPr id="253" name="TextBox 9" descr="{&quot;isTemplate&quot;:true,&quot;type&quot;:&quot;content&quot;,&quot;canOmit&quot;:false,&quot;range&quot;:0}"/>
              <p:cNvSpPr txBox="1"/>
              <p:nvPr/>
            </p:nvSpPr>
            <p:spPr>
              <a:xfrm>
                <a:off x="4662047" y="2924197"/>
                <a:ext cx="3003550" cy="2788227"/>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根据评估结果，对模型进行改进和优化，如调整模型参数、优化特征表示、引入新算法等</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通过集成学习、迁移学习等方法，提高模型的预测效果和泛化能力</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通过模型压缩、分布式处理等技术，提高模型的计算效率和应用价值</a:t>
                </a:r>
                <a:endParaRPr/>
              </a:p>
            </p:txBody>
          </p:sp>
        </p:grpSp>
        <p:grpSp>
          <p:nvGrpSpPr>
            <p:cNvPr id="254" name="Group 523"/>
            <p:cNvGrpSpPr/>
            <p:nvPr/>
          </p:nvGrpSpPr>
          <p:grpSpPr>
            <a:xfrm>
              <a:off x="8171205" y="1751287"/>
              <a:ext cx="3519940" cy="4234459"/>
              <a:chOff x="8171205" y="1751287"/>
              <a:chExt cx="3519940" cy="4234459"/>
            </a:xfrm>
          </p:grpSpPr>
          <p:sp>
            <p:nvSpPr>
              <p:cNvPr id="255" name="AutoShape 10"/>
              <p:cNvSpPr/>
              <p:nvPr/>
            </p:nvSpPr>
            <p:spPr>
              <a:xfrm>
                <a:off x="8171205" y="1751287"/>
                <a:ext cx="3519940" cy="4234459"/>
              </a:xfrm>
              <a:prstGeom prst="round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6" name="Connector 11"/>
              <p:cNvCxnSpPr/>
              <p:nvPr/>
            </p:nvCxnSpPr>
            <p:spPr>
              <a:xfrm>
                <a:off x="8603826" y="2719942"/>
                <a:ext cx="2654699" cy="0"/>
              </a:xfrm>
              <a:prstGeom prst="line">
                <a:avLst/>
              </a:prstGeom>
              <a:ln w="9525">
                <a:solidFill>
                  <a:srgbClr val="FFFFFF">
                    <a:alpha val="100000"/>
                  </a:srgbClr>
                </a:solidFill>
                <a:prstDash val="solid"/>
              </a:ln>
            </p:spPr>
          </p:cxnSp>
          <p:sp>
            <p:nvSpPr>
              <p:cNvPr id="257" name="TextBox 12" descr="{&quot;isTemplate&quot;:true,&quot;type&quot;:&quot;title&quot;,&quot;canOmit&quot;:false,&quot;range&quot;:0}"/>
              <p:cNvSpPr txBox="1"/>
              <p:nvPr/>
            </p:nvSpPr>
            <p:spPr>
              <a:xfrm>
                <a:off x="8619785" y="1883621"/>
                <a:ext cx="2622550" cy="8128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zh-CN" sz="2000" b="1">
                    <a:solidFill>
                      <a:srgbClr val="FFFFFF">
                        <a:alpha val="100000"/>
                      </a:srgbClr>
                    </a:solidFill>
                    <a:latin typeface="Microsoft Yahei"/>
                    <a:ea typeface="Microsoft Yahei"/>
                  </a:rPr>
                  <a:t>模型更新</a:t>
                </a:r>
                <a:endParaRPr/>
              </a:p>
            </p:txBody>
          </p:sp>
          <p:sp>
            <p:nvSpPr>
              <p:cNvPr id="258" name="TextBox 13" descr="{&quot;isTemplate&quot;:true,&quot;type&quot;:&quot;content&quot;,&quot;canOmit&quot;:false,&quot;range&quot;:0}"/>
              <p:cNvSpPr txBox="1"/>
              <p:nvPr/>
            </p:nvSpPr>
            <p:spPr>
              <a:xfrm>
                <a:off x="8429633" y="2924197"/>
                <a:ext cx="3003550" cy="2788227"/>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定期更新护理开题预测模型，以适应护理研究领域的变化和发展</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收集新的数据和研究信息，丰富和更新模型的数据资源</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对模型进行持续改进和优化，提高模型的预测效果和应用价值</a:t>
                </a:r>
                <a:endParaRPr/>
              </a:p>
            </p:txBody>
          </p:sp>
        </p:grpSp>
      </p:grpSp>
      <p:sp>
        <p:nvSpPr>
          <p:cNvPr id="25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护理开题预测模型的评估与优化</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900"/>
              <a:t>护理开题预测模型的应用案例分析</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Group 512" descr="{&quot;isTemplate&quot;:true,&quot;type&quot;:&quot;list&quot;,&quot;alignment&quot;:&quot;left&quot;,&quot;alignmentVertical&quot;:&quot;top&quot;,&quot;canOmit&quot;:false,&quot;scalable&quot;:false,&quot;minItemsCount&quot;:-1}"/>
          <p:cNvGrpSpPr/>
          <p:nvPr/>
        </p:nvGrpSpPr>
        <p:grpSpPr>
          <a:xfrm>
            <a:off x="636033" y="1751287"/>
            <a:ext cx="11055112" cy="4234459"/>
            <a:chOff x="636033" y="1751287"/>
            <a:chExt cx="11055112" cy="4234459"/>
          </a:xfrm>
        </p:grpSpPr>
        <p:grpSp>
          <p:nvGrpSpPr>
            <p:cNvPr id="12" name="Group 513"/>
            <p:cNvGrpSpPr/>
            <p:nvPr/>
          </p:nvGrpSpPr>
          <p:grpSpPr>
            <a:xfrm>
              <a:off x="636033" y="1751287"/>
              <a:ext cx="3519940" cy="4234459"/>
              <a:chOff x="636033" y="1751287"/>
              <a:chExt cx="3519940" cy="4234459"/>
            </a:xfrm>
          </p:grpSpPr>
          <p:sp>
            <p:nvSpPr>
              <p:cNvPr id="13" name="AutoShape 2"/>
              <p:cNvSpPr/>
              <p:nvPr/>
            </p:nvSpPr>
            <p:spPr>
              <a:xfrm>
                <a:off x="636033" y="1751287"/>
                <a:ext cx="3519940" cy="4234459"/>
              </a:xfrm>
              <a:prstGeom prst="round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4" name="Connector 3"/>
              <p:cNvCxnSpPr/>
              <p:nvPr/>
            </p:nvCxnSpPr>
            <p:spPr>
              <a:xfrm>
                <a:off x="1068653" y="2719942"/>
                <a:ext cx="2654699" cy="0"/>
              </a:xfrm>
              <a:prstGeom prst="line">
                <a:avLst/>
              </a:prstGeom>
              <a:ln w="9525">
                <a:solidFill>
                  <a:srgbClr val="FFFFFF">
                    <a:alpha val="100000"/>
                  </a:srgbClr>
                </a:solidFill>
                <a:prstDash val="solid"/>
              </a:ln>
            </p:spPr>
          </p:cxnSp>
          <p:sp>
            <p:nvSpPr>
              <p:cNvPr id="15" name="TextBox 4" descr="{&quot;isTemplate&quot;:true,&quot;type&quot;:&quot;title&quot;,&quot;canOmit&quot;:false,&quot;range&quot;:0}"/>
              <p:cNvSpPr txBox="1"/>
              <p:nvPr/>
            </p:nvSpPr>
            <p:spPr>
              <a:xfrm>
                <a:off x="1084612" y="1883621"/>
                <a:ext cx="2622550" cy="8128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zh-CN" sz="2000" b="1">
                    <a:solidFill>
                      <a:srgbClr val="FFFFFF">
                        <a:alpha val="100000"/>
                      </a:srgbClr>
                    </a:solidFill>
                    <a:latin typeface="Microsoft Yahei"/>
                    <a:ea typeface="Microsoft Yahei"/>
                  </a:rPr>
                  <a:t>个性化课程推荐</a:t>
                </a:r>
                <a:endParaRPr/>
              </a:p>
            </p:txBody>
          </p:sp>
          <p:sp>
            <p:nvSpPr>
              <p:cNvPr id="16" name="TextBox 5" descr="{&quot;isTemplate&quot;:true,&quot;type&quot;:&quot;content&quot;,&quot;canOmit&quot;:false,&quot;range&quot;:0}"/>
              <p:cNvSpPr txBox="1"/>
              <p:nvPr/>
            </p:nvSpPr>
            <p:spPr>
              <a:xfrm>
                <a:off x="894460" y="2924197"/>
                <a:ext cx="3003550" cy="2788227"/>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根据学生的兴趣和能力，为学生推荐合适的护理课程和研究方向</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通过预测模型，了解学生的学习进度和需求，为学生提供个性化的学习建议和资源支持</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提高护理教育的教学质量和效果，培养学生的创新能力和实践能力</a:t>
                </a:r>
                <a:endParaRPr/>
              </a:p>
            </p:txBody>
          </p:sp>
        </p:grpSp>
        <p:grpSp>
          <p:nvGrpSpPr>
            <p:cNvPr id="17" name="Group 518"/>
            <p:cNvGrpSpPr/>
            <p:nvPr/>
          </p:nvGrpSpPr>
          <p:grpSpPr>
            <a:xfrm>
              <a:off x="4403619" y="1751287"/>
              <a:ext cx="3519940" cy="4234459"/>
              <a:chOff x="4403619" y="1751287"/>
              <a:chExt cx="3519940" cy="4234459"/>
            </a:xfrm>
          </p:grpSpPr>
          <p:sp>
            <p:nvSpPr>
              <p:cNvPr id="18" name="AutoShape 6"/>
              <p:cNvSpPr/>
              <p:nvPr/>
            </p:nvSpPr>
            <p:spPr>
              <a:xfrm>
                <a:off x="4403619" y="1751287"/>
                <a:ext cx="3519940" cy="4234459"/>
              </a:xfrm>
              <a:prstGeom prst="round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7"/>
              <p:cNvCxnSpPr/>
              <p:nvPr/>
            </p:nvCxnSpPr>
            <p:spPr>
              <a:xfrm>
                <a:off x="4836240" y="2719942"/>
                <a:ext cx="2654699" cy="0"/>
              </a:xfrm>
              <a:prstGeom prst="line">
                <a:avLst/>
              </a:prstGeom>
              <a:ln w="9525">
                <a:solidFill>
                  <a:srgbClr val="FFFFFF">
                    <a:alpha val="100000"/>
                  </a:srgbClr>
                </a:solidFill>
                <a:prstDash val="solid"/>
              </a:ln>
            </p:spPr>
          </p:cxnSp>
          <p:sp>
            <p:nvSpPr>
              <p:cNvPr id="20" name="TextBox 8" descr="{&quot;isTemplate&quot;:true,&quot;type&quot;:&quot;title&quot;,&quot;canOmit&quot;:false,&quot;range&quot;:0}"/>
              <p:cNvSpPr txBox="1"/>
              <p:nvPr/>
            </p:nvSpPr>
            <p:spPr>
              <a:xfrm>
                <a:off x="4852198" y="1883621"/>
                <a:ext cx="2622550" cy="8128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zh-CN" sz="2000" b="1">
                    <a:solidFill>
                      <a:srgbClr val="FFFFFF">
                        <a:alpha val="100000"/>
                      </a:srgbClr>
                    </a:solidFill>
                    <a:latin typeface="Microsoft Yahei"/>
                    <a:ea typeface="Microsoft Yahei"/>
                  </a:rPr>
                  <a:t>教学质量评估</a:t>
                </a:r>
                <a:endParaRPr/>
              </a:p>
            </p:txBody>
          </p:sp>
          <p:sp>
            <p:nvSpPr>
              <p:cNvPr id="21" name="TextBox 9" descr="{&quot;isTemplate&quot;:true,&quot;type&quot;:&quot;content&quot;,&quot;canOmit&quot;:false,&quot;range&quot;:0}"/>
              <p:cNvSpPr txBox="1"/>
              <p:nvPr/>
            </p:nvSpPr>
            <p:spPr>
              <a:xfrm>
                <a:off x="4662047" y="2924197"/>
                <a:ext cx="3003550" cy="2788227"/>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通过护理开题预测模型，对护理教育的教学质量和效果进行评估</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分析护理教育的教学资源、教学方法、教学效果等方面的优势和不足</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为护理教育提供有针对性的改进措施和建议，提高护理教育的教学质量和效果</a:t>
                </a:r>
                <a:endParaRPr/>
              </a:p>
            </p:txBody>
          </p:sp>
        </p:grpSp>
        <p:grpSp>
          <p:nvGrpSpPr>
            <p:cNvPr id="22" name="Group 523"/>
            <p:cNvGrpSpPr/>
            <p:nvPr/>
          </p:nvGrpSpPr>
          <p:grpSpPr>
            <a:xfrm>
              <a:off x="8171205" y="1751287"/>
              <a:ext cx="3519940" cy="4234459"/>
              <a:chOff x="8171205" y="1751287"/>
              <a:chExt cx="3519940" cy="4234459"/>
            </a:xfrm>
          </p:grpSpPr>
          <p:sp>
            <p:nvSpPr>
              <p:cNvPr id="23" name="AutoShape 10"/>
              <p:cNvSpPr/>
              <p:nvPr/>
            </p:nvSpPr>
            <p:spPr>
              <a:xfrm>
                <a:off x="8171205" y="1751287"/>
                <a:ext cx="3519940" cy="4234459"/>
              </a:xfrm>
              <a:prstGeom prst="round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 name="Connector 11"/>
              <p:cNvCxnSpPr/>
              <p:nvPr/>
            </p:nvCxnSpPr>
            <p:spPr>
              <a:xfrm>
                <a:off x="8603826" y="2719942"/>
                <a:ext cx="2654699" cy="0"/>
              </a:xfrm>
              <a:prstGeom prst="line">
                <a:avLst/>
              </a:prstGeom>
              <a:ln w="9525">
                <a:solidFill>
                  <a:srgbClr val="FFFFFF">
                    <a:alpha val="100000"/>
                  </a:srgbClr>
                </a:solidFill>
                <a:prstDash val="solid"/>
              </a:ln>
            </p:spPr>
          </p:cxnSp>
          <p:sp>
            <p:nvSpPr>
              <p:cNvPr id="25" name="TextBox 12" descr="{&quot;isTemplate&quot;:true,&quot;type&quot;:&quot;title&quot;,&quot;canOmit&quot;:false,&quot;range&quot;:0}"/>
              <p:cNvSpPr txBox="1"/>
              <p:nvPr/>
            </p:nvSpPr>
            <p:spPr>
              <a:xfrm>
                <a:off x="8619785" y="1883621"/>
                <a:ext cx="2622550" cy="8128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zh-CN" sz="2000" b="1">
                    <a:solidFill>
                      <a:srgbClr val="FFFFFF">
                        <a:alpha val="100000"/>
                      </a:srgbClr>
                    </a:solidFill>
                    <a:latin typeface="Microsoft Yahei"/>
                    <a:ea typeface="Microsoft Yahei"/>
                  </a:rPr>
                  <a:t>教育决策支持</a:t>
                </a:r>
                <a:endParaRPr/>
              </a:p>
            </p:txBody>
          </p:sp>
          <p:sp>
            <p:nvSpPr>
              <p:cNvPr id="26" name="TextBox 13" descr="{&quot;isTemplate&quot;:true,&quot;type&quot;:&quot;content&quot;,&quot;canOmit&quot;:false,&quot;range&quot;:0}"/>
              <p:cNvSpPr txBox="1"/>
              <p:nvPr/>
            </p:nvSpPr>
            <p:spPr>
              <a:xfrm>
                <a:off x="8429633" y="2924197"/>
                <a:ext cx="3003550" cy="2788227"/>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通过护理开题预测模型，为护理教育的决策提供数据支持和依据</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分析护理教育的发展趋势和需求，为护理教育的改革和发展提供有价值的参考和建议</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促进护理教育的发展和创新，提高护理教育的社会影响力和国际竞争力</a:t>
                </a:r>
                <a:endParaRPr/>
              </a:p>
            </p:txBody>
          </p: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护理开题预测模型在护理教育中的应用</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https://d.book118.com/335242000010011110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yellow">
      <a:dk1>
        <a:srgbClr val="000000"/>
      </a:dk1>
      <a:lt1>
        <a:srgbClr val="FFFFFF"/>
      </a:lt1>
      <a:dk2>
        <a:srgbClr val="291F0E"/>
      </a:dk2>
      <a:lt2>
        <a:srgbClr val="FEFCE6"/>
      </a:lt2>
      <a:accent1>
        <a:srgbClr val="F1D25B"/>
      </a:accent1>
      <a:accent2>
        <a:srgbClr val="ECE497"/>
      </a:accent2>
      <a:accent3>
        <a:srgbClr val="E1A823"/>
      </a:accent3>
      <a:accent4>
        <a:srgbClr val="D58F17"/>
      </a:accent4>
      <a:accent5>
        <a:srgbClr val="C7E7D8"/>
      </a:accent5>
      <a:accent6>
        <a:srgbClr val="90C8A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护理开题预测模型研究与应用</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2024-09-15T02:28:13.094</cp:lastPrinted>
  <dcterms:created xsi:type="dcterms:W3CDTF">2024-09-14T18:28:13Z</dcterms:created>
  <dcterms:modified xsi:type="dcterms:W3CDTF">2024-09-14T18:28:15Z</dcterms:modified>
</cp:coreProperties>
</file>