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18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4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B0EA0-BCFD-44BB-A1A1-B90276411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6D4C6-C73A-47AF-90BC-385DAEAB1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8E399-7FF0-4304-B543-D7C03FA27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2183C5-7FD0-4189-993C-A17B2010C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204D87-E639-4901-80CC-30EC5581C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09E6F3-44A9-4FF2-AEDF-F051C3FBC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1ABF86-8D0A-4515-845B-1E76F79FE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A4C44B-4DCD-4E45-8ADF-EE1EF8B0A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D47CB9-DD5F-4F3B-872C-6A03679AD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41C63-0D52-4474-8CC2-BCFC259EC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23E4B-4448-4966-B35D-3975C179D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177" r:id="rId2"/>
    <p:sldLayoutId id="2147484178" r:id="rId3"/>
    <p:sldLayoutId id="2147484179" r:id="rId4"/>
    <p:sldLayoutId id="2147484180" r:id="rId5"/>
    <p:sldLayoutId id="2147484181" r:id="rId6"/>
    <p:sldLayoutId id="2147484182" r:id="rId7"/>
    <p:sldLayoutId id="2147484183" r:id="rId8"/>
    <p:sldLayoutId id="2147484184" r:id="rId9"/>
    <p:sldLayoutId id="2147484185" r:id="rId10"/>
    <p:sldLayoutId id="214748418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30123010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fontScale="80000" lnSpcReduction="2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金属冶炼安全评估和管控措施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23"/>
          <p:cNvCxnSpPr/>
          <p:nvPr>
            <p:custDataLst>
              <p:tags r:id="rId4"/>
            </p:custDataLst>
          </p:nvPr>
        </p:nvCxnSpPr>
        <p:spPr>
          <a:xfrm flipH="1">
            <a:off x="43434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43434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59118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添加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目录文本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15"/>
          <p:cNvCxnSpPr/>
          <p:nvPr>
            <p:custDataLst>
              <p:tags r:id="rId7"/>
            </p:custDataLst>
          </p:nvPr>
        </p:nvCxnSpPr>
        <p:spPr>
          <a:xfrm flipH="1">
            <a:off x="238315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238315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254000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金属冶炼安全评估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29"/>
          <p:cNvCxnSpPr/>
          <p:nvPr>
            <p:custDataLst>
              <p:tags r:id="rId10"/>
            </p:custDataLst>
          </p:nvPr>
        </p:nvCxnSpPr>
        <p:spPr>
          <a:xfrm flipH="1">
            <a:off x="433197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433197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448881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金属冶炼安全管控措施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33"/>
          <p:cNvCxnSpPr/>
          <p:nvPr>
            <p:custDataLst>
              <p:tags r:id="rId13"/>
            </p:custDataLst>
          </p:nvPr>
        </p:nvCxnSpPr>
        <p:spPr>
          <a:xfrm flipH="1">
            <a:off x="628015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628015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643763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金属冶炼安全技术措施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37"/>
          <p:cNvCxnSpPr/>
          <p:nvPr>
            <p:custDataLst>
              <p:tags r:id="rId16"/>
            </p:custDataLst>
          </p:nvPr>
        </p:nvCxnSpPr>
        <p:spPr>
          <a:xfrm flipH="1">
            <a:off x="822896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822896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838581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金属冶炼安全监管措施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42"/>
          <p:cNvCxnSpPr/>
          <p:nvPr>
            <p:custDataLst>
              <p:tags r:id="rId19"/>
            </p:custDataLst>
          </p:nvPr>
        </p:nvCxnSpPr>
        <p:spPr>
          <a:xfrm flipH="1">
            <a:off x="1017778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8" name="序号"/>
          <p:cNvSpPr txBox="1"/>
          <p:nvPr>
            <p:custDataLst>
              <p:tags r:id="rId20"/>
            </p:custDataLst>
          </p:nvPr>
        </p:nvSpPr>
        <p:spPr>
          <a:xfrm>
            <a:off x="1017778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06.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20" name="标题"/>
          <p:cNvSpPr txBox="1"/>
          <p:nvPr>
            <p:custDataLst>
              <p:tags r:id="rId21"/>
            </p:custDataLst>
          </p:nvPr>
        </p:nvSpPr>
        <p:spPr>
          <a:xfrm>
            <a:off x="1033462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金属冶炼安全文化建设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6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3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金属冶炼安全评估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安全评估的必要性</a:t>
            </a:r>
            <a:endParaRPr lang="zh-CN" altLang="en-US"/>
          </a:p>
        </p:txBody>
      </p:sp>
      <p:sp>
        <p:nvSpPr>
          <p:cNvPr id="104914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预防事故发生：通过安全评估，及时发现并消除安全隐患，降低事故发生率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5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保障员工安全：通过安全评估，确保员工在生产过程中的安全，降低工伤事故发生率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6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提高生产效率：通过安全评估，优化生产流程，提高生产效率，降低生产成本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6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满足法律法规要求：通过安全评估，满足国家法律法规对安全生产的要求，避免受到行政处罚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安全评估的方法和流程</a:t>
            </a:r>
            <a:endParaRPr lang="zh-CN" altLang="en-US"/>
          </a:p>
        </p:txBody>
      </p:sp>
      <p:sp>
        <p:nvSpPr>
          <p:cNvPr id="1049224" name="矩形 31"/>
          <p:cNvSpPr/>
          <p:nvPr>
            <p:custDataLst>
              <p:tags r:id="rId2"/>
            </p:custDataLst>
          </p:nvPr>
        </p:nvSpPr>
        <p:spPr>
          <a:xfrm>
            <a:off x="3844518" y="1490400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风险识别：识别金属冶炼过程中的潜在风险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4"/>
          <p:cNvSpPr/>
          <p:nvPr>
            <p:custDataLst>
              <p:tags r:id="rId3"/>
            </p:custDataLst>
          </p:nvPr>
        </p:nvSpPr>
        <p:spPr>
          <a:xfrm>
            <a:off x="3844518" y="2303526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风险评估：评估风险的可能性和严重性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5"/>
          <p:cNvSpPr/>
          <p:nvPr>
            <p:custDataLst>
              <p:tags r:id="rId4"/>
            </p:custDataLst>
          </p:nvPr>
        </p:nvSpPr>
        <p:spPr>
          <a:xfrm>
            <a:off x="3844518" y="3116653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风险控制：制定控制措施，降低风险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矩形 7"/>
          <p:cNvSpPr/>
          <p:nvPr>
            <p:custDataLst>
              <p:tags r:id="rId5"/>
            </p:custDataLst>
          </p:nvPr>
        </p:nvSpPr>
        <p:spPr>
          <a:xfrm>
            <a:off x="3844518" y="3929779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风险监测：定期监测风险，确保控制措施的有效性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矩形 3"/>
          <p:cNvSpPr/>
          <p:nvPr>
            <p:custDataLst>
              <p:tags r:id="rId6"/>
            </p:custDataLst>
          </p:nvPr>
        </p:nvSpPr>
        <p:spPr>
          <a:xfrm>
            <a:off x="3844518" y="4742905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风险报告：编写风险报告，记录风险评估和管控措施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6"/>
          <p:cNvSpPr/>
          <p:nvPr>
            <p:custDataLst>
              <p:tags r:id="rId7"/>
            </p:custDataLst>
          </p:nvPr>
        </p:nvSpPr>
        <p:spPr>
          <a:xfrm>
            <a:off x="3844518" y="5556032"/>
            <a:ext cx="4497625" cy="693568"/>
          </a:xfrm>
          <a:prstGeom prst="rect">
            <a:avLst/>
          </a:prstGeom>
        </p:spPr>
        <p:txBody>
          <a:bodyPr wrap="square" lIns="0" rIns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风险沟通：与员工、管理层和外部利益相关者沟通风险评估和管控措施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安全评估的重点内容</a:t>
            </a:r>
            <a:endParaRPr lang="zh-CN" altLang="en-US"/>
          </a:p>
        </p:txBody>
      </p:sp>
      <p:sp>
        <p:nvSpPr>
          <p:cNvPr id="104928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危险源识别：识别金属冶炼过程中的危险源，如高温、高压、有毒有害物质等。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风险评估：评估危险源可能导致的风险，如火灾、爆炸、中毒等。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安全措施：制定相应的安全措施，如防火、防爆、防毒等。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应急响应：制定应急响应计划，如紧急疏散、救援等。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安全评估的实践案例</a:t>
            </a:r>
            <a:endParaRPr lang="zh-CN" altLang="en-US"/>
          </a:p>
        </p:txBody>
      </p:sp>
      <p:sp>
        <p:nvSpPr>
          <p:cNvPr id="104934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5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6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某铜厂：加强员工培训，提高安全意识和技能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某锌厂：建立完善的安全管理体系，确保生产安全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某钢铁厂：定期进行安全检查，发现并整改安全隐患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7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某铝厂：采用先进的安全技术，提高生产效率和员工安全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2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424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金属冶炼安全管控措施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3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安全生产管理体系的建立与完善</a:t>
            </a:r>
            <a:endParaRPr lang="zh-CN" altLang="en-US"/>
          </a:p>
        </p:txBody>
      </p:sp>
      <p:sp>
        <p:nvSpPr>
          <p:cNvPr id="1049540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制定安全生产规章制度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46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建立安全生产责任制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52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开展安全教育培训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58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090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定期进行安全检查与隐患排查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1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安全生产责任制的落实与考核</a:t>
            </a:r>
            <a:endParaRPr lang="zh-CN" altLang="en-US"/>
          </a:p>
        </p:txBody>
      </p:sp>
      <p:sp>
        <p:nvSpPr>
          <p:cNvPr id="104961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1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2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2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2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定期进行安全生产考核，确保各级人员掌握安全知识和技能。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2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制定安全生产责任制，明确各级管理人员和操作人员的职责和要求。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2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建立奖惩机制，对安全生产表现优秀的人员进行奖励，对违规行为进行惩罚。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定期对安全生产责任制进行修订和完善，确保其适应企业发展和国家法律法规的要求。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8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安全生产培训与教育</a:t>
            </a:r>
            <a:endParaRPr lang="zh-CN" altLang="en-US"/>
          </a:p>
        </p:txBody>
      </p:sp>
      <p:sp>
        <p:nvSpPr>
          <p:cNvPr id="104968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培训方式：线上培训、线下实践、模拟演练等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培训对象：全体员工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培训内容：金属冶炼安全知识、操作规程、应急处理等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培训周期：定期进行，确保员工掌握安全知识和技能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安全生产检查与隐患排查治理</a:t>
            </a:r>
            <a:endParaRPr lang="zh-CN" altLang="en-US"/>
          </a:p>
        </p:txBody>
      </p:sp>
      <p:sp>
        <p:nvSpPr>
          <p:cNvPr id="104976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安全生产检查：定期对金属冶炼设备进行检查，确保设备安全运行。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隐患排查治理：及时发现和整改冶炼过程中的安全隐患，防止事故发生。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培训与演练：提高员工的安全意识和应急处理能力。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监控与预警：利用技术手段实时监测冶炼过程，及时发出预警信息。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84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安全生产应急预案的制定与演练</a:t>
            </a:r>
            <a:endParaRPr lang="zh-CN" altLang="en-US"/>
          </a:p>
        </p:txBody>
      </p:sp>
      <p:sp>
        <p:nvSpPr>
          <p:cNvPr id="1049844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制定应急预案：根据金属冶炼安全风险评估结果，制定相应的应急预案，明确应急组织、救援队伍、救援装备、救援流程等。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6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8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0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预案演练：定期组织应急演练，提高员工应对突发事件的反应速度和救援能力，确保在紧急情况下能够迅速有效地开展救援工作。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2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4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预案评估与改进：对应急预案进行定期评估，根据演练结果和实际情况进行改进和完善，确保预案的针对性和实用性。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0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2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预案宣传与培训：加强应急预案的宣传和培训工作，提高员工的安全意识和应急能力，确保员工熟悉掌握应急预案的相关内容。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4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6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91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920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金属冶炼安全技术措施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https://d.book118.com/335301230102011044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1"/>
  <p:tag name="KSO_WM_UNIT_INDEX" val="1_5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1"/>
  <p:tag name="KSO_WM_UNIT_INDEX" val="1_6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4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4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MiSans</vt:lpstr>
      <vt:lpstr>Wingdings</vt:lpstr>
      <vt:lpstr>微软雅黑</vt:lpstr>
      <vt:lpstr>Office Theme</vt:lpstr>
      <vt:lpstr>金属冶炼安全评估和管控措施</vt:lpstr>
      <vt:lpstr>目录</vt:lpstr>
      <vt:lpstr>添加章节标题</vt:lpstr>
      <vt:lpstr>金属冶炼安全评估</vt:lpstr>
      <vt:lpstr>安全评估的必要性</vt:lpstr>
      <vt:lpstr>安全评估的方法和流程</vt:lpstr>
      <vt:lpstr>安全评估的重点内容</vt:lpstr>
      <vt:lpstr>安全评估的实践案例</vt:lpstr>
      <vt:lpstr>金属冶炼安全管控措施</vt:lpstr>
      <vt:lpstr>安全生产管理体系的建立与完善</vt:lpstr>
      <vt:lpstr>安全生产责任制的落实与考核</vt:lpstr>
      <vt:lpstr>安全生产培训与教育</vt:lpstr>
      <vt:lpstr>安全生产检查与隐患排查治理</vt:lpstr>
      <vt:lpstr>安全生产应急预案的制定与演练</vt:lpstr>
      <vt:lpstr>金属冶炼安全技术措施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2024-09-06T13:34:28.166</cp:lastPrinted>
  <dcterms:created xsi:type="dcterms:W3CDTF">2024-09-06T05:34:28Z</dcterms:created>
  <dcterms:modified xsi:type="dcterms:W3CDTF">2024-09-06T05:34:30Z</dcterms:modified>
</cp:coreProperties>
</file>