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E8E7CA-691C-48F5-A9BF-CBA4AAF9A4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70701E-BA0B-4E40-A157-49CE5A5A67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52F4C5-B3D1-4C70-8324-628D5105DE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ECE27A-5985-41B1-9DDF-206ADAAD41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887440-80EC-4C26-A851-CD721E4581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021153-E7F1-4C70-9C8A-D0125DD997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87E7F0-5177-48B9-A7D4-DF8E6F9A52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CAEB11-CDA9-4FD8-8845-5F68B33453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68728E-469E-47F6-8679-289AC7409B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AD2DA3-E08E-4980-B718-38913F8B76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581C40-5F80-4496-9F1A-3186E39BE4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10.jpeg" /><Relationship Id="rId4"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30234214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价格策略分析弹性定价与市场需求的匹配性</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2024-01-26</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弹性定价策略概述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市场需求分析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弹性定价与市场需求匹配性分析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案例分析：成功企业如何运用弹性定价策略满足市场需求</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挑战与解决方案</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598583" y="3042229"/>
            <a:ext cx="997196" cy="997196"/>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13390" y="3042229"/>
            <a:ext cx="3121017" cy="997196"/>
          </a:xfrm>
          <a:prstGeom prst="rect">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8583" y="4176423"/>
            <a:ext cx="997196" cy="99719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13390" y="4176423"/>
            <a:ext cx="3121017" cy="997196"/>
          </a:xfrm>
          <a:prstGeom prst="rect">
            <a:avLst/>
          </a:prstGeom>
          <a:solidFill>
            <a:schemeClr val="accent1">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994943" y="3417320"/>
            <a:ext cx="204472" cy="247009"/>
          </a:xfrm>
          <a:custGeom>
            <a:rect l="l" t="t" r="r" b="b"/>
            <a:pathLst>
              <a:path w="115" h="140">
                <a:moveTo>
                  <a:pt x="75" y="56"/>
                </a:moveTo>
                <a:cubicBezTo>
                  <a:pt x="97" y="56"/>
                  <a:pt x="97" y="56"/>
                  <a:pt x="97" y="56"/>
                </a:cubicBezTo>
                <a:cubicBezTo>
                  <a:pt x="100" y="56"/>
                  <a:pt x="103" y="58"/>
                  <a:pt x="103" y="61"/>
                </a:cubicBezTo>
                <a:cubicBezTo>
                  <a:pt x="103" y="63"/>
                  <a:pt x="102" y="65"/>
                  <a:pt x="100" y="66"/>
                </a:cubicBezTo>
                <a:cubicBezTo>
                  <a:pt x="9" y="138"/>
                  <a:pt x="9" y="138"/>
                  <a:pt x="9" y="138"/>
                </a:cubicBezTo>
                <a:cubicBezTo>
                  <a:pt x="6" y="140"/>
                  <a:pt x="3" y="140"/>
                  <a:pt x="1" y="137"/>
                </a:cubicBezTo>
                <a:cubicBezTo>
                  <a:pt x="0" y="136"/>
                  <a:pt x="0" y="133"/>
                  <a:pt x="1" y="131"/>
                </a:cubicBezTo>
                <a:cubicBezTo>
                  <a:pt x="36" y="67"/>
                  <a:pt x="36" y="67"/>
                  <a:pt x="36" y="67"/>
                </a:cubicBezTo>
                <a:cubicBezTo>
                  <a:pt x="15" y="67"/>
                  <a:pt x="15" y="67"/>
                  <a:pt x="15" y="67"/>
                </a:cubicBezTo>
                <a:cubicBezTo>
                  <a:pt x="12" y="67"/>
                  <a:pt x="10" y="64"/>
                  <a:pt x="10" y="61"/>
                </a:cubicBezTo>
                <a:cubicBezTo>
                  <a:pt x="10" y="60"/>
                  <a:pt x="10" y="59"/>
                  <a:pt x="11" y="58"/>
                </a:cubicBezTo>
                <a:cubicBezTo>
                  <a:pt x="49" y="3"/>
                  <a:pt x="49" y="3"/>
                  <a:pt x="49" y="3"/>
                </a:cubicBezTo>
                <a:cubicBezTo>
                  <a:pt x="50" y="1"/>
                  <a:pt x="52" y="1"/>
                  <a:pt x="54" y="1"/>
                </a:cubicBezTo>
                <a:cubicBezTo>
                  <a:pt x="54" y="0"/>
                  <a:pt x="54" y="0"/>
                  <a:pt x="54" y="0"/>
                </a:cubicBezTo>
                <a:cubicBezTo>
                  <a:pt x="111" y="0"/>
                  <a:pt x="111" y="0"/>
                  <a:pt x="111" y="0"/>
                </a:cubicBezTo>
                <a:cubicBezTo>
                  <a:pt x="114" y="0"/>
                  <a:pt x="116" y="3"/>
                  <a:pt x="116" y="6"/>
                </a:cubicBezTo>
                <a:cubicBezTo>
                  <a:pt x="116" y="7"/>
                  <a:pt x="115" y="9"/>
                  <a:pt x="114" y="10"/>
                </a:cubicBezTo>
                <a:cubicBezTo>
                  <a:pt x="75" y="56"/>
                  <a:pt x="75" y="56"/>
                  <a:pt x="75" y="56"/>
                </a:cubicBezTo>
                <a:close/>
                <a:moveTo>
                  <a:pt x="81" y="67"/>
                </a:moveTo>
                <a:cubicBezTo>
                  <a:pt x="81" y="67"/>
                  <a:pt x="81" y="67"/>
                  <a:pt x="81" y="67"/>
                </a:cubicBezTo>
                <a:cubicBezTo>
                  <a:pt x="63" y="67"/>
                  <a:pt x="63" y="67"/>
                  <a:pt x="63" y="67"/>
                </a:cubicBezTo>
                <a:cubicBezTo>
                  <a:pt x="63" y="67"/>
                  <a:pt x="63" y="67"/>
                  <a:pt x="63" y="67"/>
                </a:cubicBezTo>
                <a:cubicBezTo>
                  <a:pt x="62" y="67"/>
                  <a:pt x="61" y="66"/>
                  <a:pt x="60" y="65"/>
                </a:cubicBezTo>
                <a:cubicBezTo>
                  <a:pt x="57" y="63"/>
                  <a:pt x="57" y="60"/>
                  <a:pt x="59" y="58"/>
                </a:cubicBezTo>
                <a:cubicBezTo>
                  <a:pt x="99" y="11"/>
                  <a:pt x="99" y="11"/>
                  <a:pt x="99" y="11"/>
                </a:cubicBezTo>
                <a:cubicBezTo>
                  <a:pt x="57" y="11"/>
                  <a:pt x="57" y="11"/>
                  <a:pt x="57" y="11"/>
                </a:cubicBezTo>
                <a:cubicBezTo>
                  <a:pt x="26" y="56"/>
                  <a:pt x="26" y="56"/>
                  <a:pt x="26" y="56"/>
                </a:cubicBezTo>
                <a:cubicBezTo>
                  <a:pt x="45" y="56"/>
                  <a:pt x="45" y="56"/>
                  <a:pt x="45" y="56"/>
                </a:cubicBezTo>
                <a:cubicBezTo>
                  <a:pt x="45" y="56"/>
                  <a:pt x="45" y="56"/>
                  <a:pt x="45" y="56"/>
                </a:cubicBezTo>
                <a:cubicBezTo>
                  <a:pt x="46" y="56"/>
                  <a:pt x="47" y="56"/>
                  <a:pt x="48" y="56"/>
                </a:cubicBezTo>
                <a:cubicBezTo>
                  <a:pt x="51" y="58"/>
                  <a:pt x="52" y="61"/>
                  <a:pt x="50" y="64"/>
                </a:cubicBezTo>
                <a:cubicBezTo>
                  <a:pt x="23" y="113"/>
                  <a:pt x="23" y="113"/>
                  <a:pt x="23" y="113"/>
                </a:cubicBezTo>
                <a:cubicBezTo>
                  <a:pt x="81" y="67"/>
                  <a:pt x="81" y="67"/>
                  <a:pt x="81" y="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974048" y="4550398"/>
            <a:ext cx="247009" cy="249248"/>
          </a:xfrm>
          <a:custGeom>
            <a:rect l="l" t="t" r="r" b="b"/>
            <a:pathLst>
              <a:path w="140" h="141">
                <a:moveTo>
                  <a:pt x="98" y="20"/>
                </a:moveTo>
                <a:cubicBezTo>
                  <a:pt x="116" y="2"/>
                  <a:pt x="116" y="2"/>
                  <a:pt x="116" y="2"/>
                </a:cubicBezTo>
                <a:cubicBezTo>
                  <a:pt x="118" y="0"/>
                  <a:pt x="120" y="0"/>
                  <a:pt x="121" y="2"/>
                </a:cubicBezTo>
                <a:cubicBezTo>
                  <a:pt x="121" y="2"/>
                  <a:pt x="122" y="3"/>
                  <a:pt x="122" y="3"/>
                </a:cubicBezTo>
                <a:cubicBezTo>
                  <a:pt x="122" y="3"/>
                  <a:pt x="122" y="3"/>
                  <a:pt x="122" y="3"/>
                </a:cubicBezTo>
                <a:cubicBezTo>
                  <a:pt x="122" y="3"/>
                  <a:pt x="122" y="3"/>
                  <a:pt x="122" y="3"/>
                </a:cubicBezTo>
                <a:cubicBezTo>
                  <a:pt x="125" y="16"/>
                  <a:pt x="125" y="16"/>
                  <a:pt x="125" y="16"/>
                </a:cubicBezTo>
                <a:cubicBezTo>
                  <a:pt x="138" y="19"/>
                  <a:pt x="138" y="19"/>
                  <a:pt x="138" y="19"/>
                </a:cubicBezTo>
                <a:cubicBezTo>
                  <a:pt x="138" y="19"/>
                  <a:pt x="138" y="19"/>
                  <a:pt x="138" y="19"/>
                </a:cubicBezTo>
                <a:cubicBezTo>
                  <a:pt x="138" y="19"/>
                  <a:pt x="138" y="19"/>
                  <a:pt x="138" y="19"/>
                </a:cubicBezTo>
                <a:cubicBezTo>
                  <a:pt x="138" y="19"/>
                  <a:pt x="139" y="19"/>
                  <a:pt x="139" y="20"/>
                </a:cubicBezTo>
                <a:cubicBezTo>
                  <a:pt x="140" y="21"/>
                  <a:pt x="140" y="23"/>
                  <a:pt x="139" y="25"/>
                </a:cubicBezTo>
                <a:cubicBezTo>
                  <a:pt x="121" y="43"/>
                  <a:pt x="121" y="43"/>
                  <a:pt x="121" y="43"/>
                </a:cubicBezTo>
                <a:cubicBezTo>
                  <a:pt x="120" y="43"/>
                  <a:pt x="119" y="44"/>
                  <a:pt x="118" y="43"/>
                </a:cubicBezTo>
                <a:cubicBezTo>
                  <a:pt x="108" y="41"/>
                  <a:pt x="108" y="41"/>
                  <a:pt x="108" y="41"/>
                </a:cubicBezTo>
                <a:cubicBezTo>
                  <a:pt x="103" y="46"/>
                  <a:pt x="103" y="46"/>
                  <a:pt x="103" y="46"/>
                </a:cubicBezTo>
                <a:cubicBezTo>
                  <a:pt x="108" y="53"/>
                  <a:pt x="112" y="62"/>
                  <a:pt x="112" y="72"/>
                </a:cubicBezTo>
                <a:cubicBezTo>
                  <a:pt x="112" y="84"/>
                  <a:pt x="107" y="95"/>
                  <a:pt x="99" y="102"/>
                </a:cubicBezTo>
                <a:cubicBezTo>
                  <a:pt x="99" y="102"/>
                  <a:pt x="99" y="102"/>
                  <a:pt x="99" y="102"/>
                </a:cubicBezTo>
                <a:cubicBezTo>
                  <a:pt x="91" y="110"/>
                  <a:pt x="81" y="115"/>
                  <a:pt x="69" y="115"/>
                </a:cubicBezTo>
                <a:cubicBezTo>
                  <a:pt x="57" y="115"/>
                  <a:pt x="46" y="110"/>
                  <a:pt x="39" y="102"/>
                </a:cubicBezTo>
                <a:cubicBezTo>
                  <a:pt x="31" y="95"/>
                  <a:pt x="26" y="84"/>
                  <a:pt x="26" y="72"/>
                </a:cubicBezTo>
                <a:cubicBezTo>
                  <a:pt x="26" y="60"/>
                  <a:pt x="31" y="50"/>
                  <a:pt x="39" y="42"/>
                </a:cubicBezTo>
                <a:cubicBezTo>
                  <a:pt x="46" y="34"/>
                  <a:pt x="57" y="29"/>
                  <a:pt x="69" y="29"/>
                </a:cubicBezTo>
                <a:cubicBezTo>
                  <a:pt x="79" y="29"/>
                  <a:pt x="88" y="33"/>
                  <a:pt x="95" y="38"/>
                </a:cubicBezTo>
                <a:cubicBezTo>
                  <a:pt x="100" y="33"/>
                  <a:pt x="100" y="33"/>
                  <a:pt x="100" y="33"/>
                </a:cubicBezTo>
                <a:cubicBezTo>
                  <a:pt x="98" y="23"/>
                  <a:pt x="98" y="23"/>
                  <a:pt x="98" y="23"/>
                </a:cubicBezTo>
                <a:cubicBezTo>
                  <a:pt x="97" y="22"/>
                  <a:pt x="98" y="21"/>
                  <a:pt x="98" y="20"/>
                </a:cubicBezTo>
                <a:close/>
                <a:moveTo>
                  <a:pt x="124" y="55"/>
                </a:moveTo>
                <a:cubicBezTo>
                  <a:pt x="124" y="55"/>
                  <a:pt x="124" y="55"/>
                  <a:pt x="124" y="55"/>
                </a:cubicBezTo>
                <a:cubicBezTo>
                  <a:pt x="124" y="52"/>
                  <a:pt x="125" y="49"/>
                  <a:pt x="128" y="48"/>
                </a:cubicBezTo>
                <a:cubicBezTo>
                  <a:pt x="131" y="47"/>
                  <a:pt x="134" y="49"/>
                  <a:pt x="135" y="52"/>
                </a:cubicBezTo>
                <a:cubicBezTo>
                  <a:pt x="136" y="55"/>
                  <a:pt x="137" y="58"/>
                  <a:pt x="137" y="62"/>
                </a:cubicBezTo>
                <a:cubicBezTo>
                  <a:pt x="138" y="65"/>
                  <a:pt x="138" y="69"/>
                  <a:pt x="138" y="72"/>
                </a:cubicBezTo>
                <a:cubicBezTo>
                  <a:pt x="138" y="91"/>
                  <a:pt x="130" y="108"/>
                  <a:pt x="118" y="121"/>
                </a:cubicBezTo>
                <a:cubicBezTo>
                  <a:pt x="105" y="133"/>
                  <a:pt x="88" y="141"/>
                  <a:pt x="69" y="141"/>
                </a:cubicBezTo>
                <a:cubicBezTo>
                  <a:pt x="50" y="141"/>
                  <a:pt x="33" y="133"/>
                  <a:pt x="20" y="121"/>
                </a:cubicBezTo>
                <a:cubicBezTo>
                  <a:pt x="8" y="108"/>
                  <a:pt x="0" y="91"/>
                  <a:pt x="0" y="72"/>
                </a:cubicBezTo>
                <a:cubicBezTo>
                  <a:pt x="0" y="53"/>
                  <a:pt x="8" y="36"/>
                  <a:pt x="20" y="23"/>
                </a:cubicBezTo>
                <a:cubicBezTo>
                  <a:pt x="33" y="11"/>
                  <a:pt x="50" y="3"/>
                  <a:pt x="69" y="3"/>
                </a:cubicBezTo>
                <a:cubicBezTo>
                  <a:pt x="72" y="3"/>
                  <a:pt x="76" y="3"/>
                  <a:pt x="79" y="4"/>
                </a:cubicBezTo>
                <a:cubicBezTo>
                  <a:pt x="82" y="4"/>
                  <a:pt x="86" y="5"/>
                  <a:pt x="89" y="6"/>
                </a:cubicBezTo>
                <a:cubicBezTo>
                  <a:pt x="92" y="7"/>
                  <a:pt x="93" y="10"/>
                  <a:pt x="93" y="13"/>
                </a:cubicBezTo>
                <a:cubicBezTo>
                  <a:pt x="92" y="16"/>
                  <a:pt x="89" y="17"/>
                  <a:pt x="86" y="16"/>
                </a:cubicBezTo>
                <a:cubicBezTo>
                  <a:pt x="83" y="16"/>
                  <a:pt x="80" y="15"/>
                  <a:pt x="77" y="15"/>
                </a:cubicBezTo>
                <a:cubicBezTo>
                  <a:pt x="75" y="14"/>
                  <a:pt x="72" y="14"/>
                  <a:pt x="69" y="14"/>
                </a:cubicBezTo>
                <a:cubicBezTo>
                  <a:pt x="53" y="14"/>
                  <a:pt x="38" y="21"/>
                  <a:pt x="28" y="31"/>
                </a:cubicBezTo>
                <a:cubicBezTo>
                  <a:pt x="17" y="42"/>
                  <a:pt x="11" y="56"/>
                  <a:pt x="11" y="72"/>
                </a:cubicBezTo>
                <a:cubicBezTo>
                  <a:pt x="11" y="88"/>
                  <a:pt x="17" y="103"/>
                  <a:pt x="28" y="113"/>
                </a:cubicBezTo>
                <a:cubicBezTo>
                  <a:pt x="38" y="124"/>
                  <a:pt x="53" y="130"/>
                  <a:pt x="69" y="130"/>
                </a:cubicBezTo>
                <a:cubicBezTo>
                  <a:pt x="85" y="130"/>
                  <a:pt x="99" y="124"/>
                  <a:pt x="110" y="113"/>
                </a:cubicBezTo>
                <a:cubicBezTo>
                  <a:pt x="120" y="103"/>
                  <a:pt x="127" y="88"/>
                  <a:pt x="127" y="72"/>
                </a:cubicBezTo>
                <a:cubicBezTo>
                  <a:pt x="127" y="69"/>
                  <a:pt x="127" y="66"/>
                  <a:pt x="126" y="64"/>
                </a:cubicBezTo>
                <a:cubicBezTo>
                  <a:pt x="126" y="61"/>
                  <a:pt x="125" y="58"/>
                  <a:pt x="124" y="55"/>
                </a:cubicBezTo>
                <a:close/>
                <a:moveTo>
                  <a:pt x="69" y="52"/>
                </a:moveTo>
                <a:cubicBezTo>
                  <a:pt x="69" y="52"/>
                  <a:pt x="69" y="52"/>
                  <a:pt x="69" y="52"/>
                </a:cubicBezTo>
                <a:cubicBezTo>
                  <a:pt x="72" y="52"/>
                  <a:pt x="76" y="53"/>
                  <a:pt x="78" y="55"/>
                </a:cubicBezTo>
                <a:cubicBezTo>
                  <a:pt x="90" y="43"/>
                  <a:pt x="90" y="43"/>
                  <a:pt x="90" y="43"/>
                </a:cubicBezTo>
                <a:cubicBezTo>
                  <a:pt x="84" y="38"/>
                  <a:pt x="77" y="36"/>
                  <a:pt x="69" y="36"/>
                </a:cubicBezTo>
                <a:cubicBezTo>
                  <a:pt x="59" y="36"/>
                  <a:pt x="50" y="40"/>
                  <a:pt x="43" y="46"/>
                </a:cubicBezTo>
                <a:cubicBezTo>
                  <a:pt x="43" y="46"/>
                  <a:pt x="43" y="46"/>
                  <a:pt x="43" y="46"/>
                </a:cubicBezTo>
                <a:cubicBezTo>
                  <a:pt x="43" y="46"/>
                  <a:pt x="43" y="46"/>
                  <a:pt x="43" y="46"/>
                </a:cubicBezTo>
                <a:cubicBezTo>
                  <a:pt x="37" y="53"/>
                  <a:pt x="33" y="62"/>
                  <a:pt x="33" y="72"/>
                </a:cubicBezTo>
                <a:cubicBezTo>
                  <a:pt x="33" y="82"/>
                  <a:pt x="37" y="91"/>
                  <a:pt x="43" y="98"/>
                </a:cubicBezTo>
                <a:cubicBezTo>
                  <a:pt x="50" y="104"/>
                  <a:pt x="59" y="108"/>
                  <a:pt x="69" y="108"/>
                </a:cubicBezTo>
                <a:cubicBezTo>
                  <a:pt x="79" y="108"/>
                  <a:pt x="88" y="104"/>
                  <a:pt x="94" y="98"/>
                </a:cubicBezTo>
                <a:cubicBezTo>
                  <a:pt x="95" y="98"/>
                  <a:pt x="95" y="98"/>
                  <a:pt x="95" y="98"/>
                </a:cubicBezTo>
                <a:cubicBezTo>
                  <a:pt x="101" y="91"/>
                  <a:pt x="105" y="82"/>
                  <a:pt x="105" y="72"/>
                </a:cubicBezTo>
                <a:cubicBezTo>
                  <a:pt x="105" y="64"/>
                  <a:pt x="103" y="57"/>
                  <a:pt x="98" y="51"/>
                </a:cubicBezTo>
                <a:cubicBezTo>
                  <a:pt x="86" y="62"/>
                  <a:pt x="86" y="62"/>
                  <a:pt x="86" y="62"/>
                </a:cubicBezTo>
                <a:cubicBezTo>
                  <a:pt x="88" y="65"/>
                  <a:pt x="89" y="69"/>
                  <a:pt x="89" y="72"/>
                </a:cubicBezTo>
                <a:cubicBezTo>
                  <a:pt x="89" y="77"/>
                  <a:pt x="86" y="82"/>
                  <a:pt x="83" y="86"/>
                </a:cubicBezTo>
                <a:cubicBezTo>
                  <a:pt x="83" y="86"/>
                  <a:pt x="83" y="86"/>
                  <a:pt x="83" y="86"/>
                </a:cubicBezTo>
                <a:cubicBezTo>
                  <a:pt x="79" y="90"/>
                  <a:pt x="74" y="92"/>
                  <a:pt x="69" y="92"/>
                </a:cubicBezTo>
                <a:cubicBezTo>
                  <a:pt x="63" y="92"/>
                  <a:pt x="59" y="90"/>
                  <a:pt x="55" y="86"/>
                </a:cubicBezTo>
                <a:cubicBezTo>
                  <a:pt x="55" y="86"/>
                  <a:pt x="55" y="86"/>
                  <a:pt x="55" y="86"/>
                </a:cubicBezTo>
                <a:cubicBezTo>
                  <a:pt x="51" y="82"/>
                  <a:pt x="49" y="78"/>
                  <a:pt x="49" y="72"/>
                </a:cubicBezTo>
                <a:cubicBezTo>
                  <a:pt x="49" y="67"/>
                  <a:pt x="51" y="62"/>
                  <a:pt x="55" y="58"/>
                </a:cubicBezTo>
                <a:cubicBezTo>
                  <a:pt x="55" y="58"/>
                  <a:pt x="55" y="58"/>
                  <a:pt x="55" y="58"/>
                </a:cubicBezTo>
                <a:cubicBezTo>
                  <a:pt x="59" y="55"/>
                  <a:pt x="63" y="52"/>
                  <a:pt x="69" y="52"/>
                </a:cubicBezTo>
                <a:close/>
                <a:moveTo>
                  <a:pt x="73" y="60"/>
                </a:moveTo>
                <a:cubicBezTo>
                  <a:pt x="73" y="60"/>
                  <a:pt x="73" y="60"/>
                  <a:pt x="73" y="60"/>
                </a:cubicBezTo>
                <a:cubicBezTo>
                  <a:pt x="72" y="59"/>
                  <a:pt x="71" y="59"/>
                  <a:pt x="69" y="59"/>
                </a:cubicBezTo>
                <a:cubicBezTo>
                  <a:pt x="65" y="59"/>
                  <a:pt x="62" y="60"/>
                  <a:pt x="60" y="63"/>
                </a:cubicBezTo>
                <a:cubicBezTo>
                  <a:pt x="60" y="63"/>
                  <a:pt x="60" y="63"/>
                  <a:pt x="60" y="63"/>
                </a:cubicBezTo>
                <a:cubicBezTo>
                  <a:pt x="57" y="65"/>
                  <a:pt x="56" y="68"/>
                  <a:pt x="56" y="72"/>
                </a:cubicBezTo>
                <a:cubicBezTo>
                  <a:pt x="56" y="76"/>
                  <a:pt x="57" y="79"/>
                  <a:pt x="60" y="81"/>
                </a:cubicBezTo>
                <a:cubicBezTo>
                  <a:pt x="62" y="84"/>
                  <a:pt x="65" y="85"/>
                  <a:pt x="69" y="85"/>
                </a:cubicBezTo>
                <a:cubicBezTo>
                  <a:pt x="73" y="85"/>
                  <a:pt x="76" y="84"/>
                  <a:pt x="78" y="81"/>
                </a:cubicBezTo>
                <a:cubicBezTo>
                  <a:pt x="78" y="81"/>
                  <a:pt x="78" y="81"/>
                  <a:pt x="78" y="81"/>
                </a:cubicBezTo>
                <a:cubicBezTo>
                  <a:pt x="81" y="79"/>
                  <a:pt x="82" y="76"/>
                  <a:pt x="82" y="72"/>
                </a:cubicBezTo>
                <a:cubicBezTo>
                  <a:pt x="82" y="70"/>
                  <a:pt x="82" y="69"/>
                  <a:pt x="81" y="68"/>
                </a:cubicBezTo>
                <a:cubicBezTo>
                  <a:pt x="73" y="76"/>
                  <a:pt x="73" y="76"/>
                  <a:pt x="73" y="76"/>
                </a:cubicBezTo>
                <a:cubicBezTo>
                  <a:pt x="71" y="78"/>
                  <a:pt x="67" y="78"/>
                  <a:pt x="65" y="76"/>
                </a:cubicBezTo>
                <a:cubicBezTo>
                  <a:pt x="63" y="74"/>
                  <a:pt x="63" y="70"/>
                  <a:pt x="65" y="68"/>
                </a:cubicBezTo>
                <a:cubicBezTo>
                  <a:pt x="73" y="60"/>
                  <a:pt x="73" y="60"/>
                  <a:pt x="73" y="60"/>
                </a:cubicBezTo>
                <a:close/>
                <a:moveTo>
                  <a:pt x="117" y="10"/>
                </a:moveTo>
                <a:cubicBezTo>
                  <a:pt x="117" y="10"/>
                  <a:pt x="117" y="10"/>
                  <a:pt x="117" y="10"/>
                </a:cubicBezTo>
                <a:cubicBezTo>
                  <a:pt x="104" y="23"/>
                  <a:pt x="104" y="23"/>
                  <a:pt x="104" y="23"/>
                </a:cubicBezTo>
                <a:cubicBezTo>
                  <a:pt x="106" y="30"/>
                  <a:pt x="106" y="30"/>
                  <a:pt x="106" y="30"/>
                </a:cubicBezTo>
                <a:cubicBezTo>
                  <a:pt x="119" y="17"/>
                  <a:pt x="119" y="17"/>
                  <a:pt x="119" y="17"/>
                </a:cubicBezTo>
                <a:cubicBezTo>
                  <a:pt x="117" y="10"/>
                  <a:pt x="117" y="10"/>
                  <a:pt x="117" y="10"/>
                </a:cubicBezTo>
                <a:close/>
                <a:moveTo>
                  <a:pt x="123" y="22"/>
                </a:moveTo>
                <a:cubicBezTo>
                  <a:pt x="123" y="22"/>
                  <a:pt x="123" y="22"/>
                  <a:pt x="123" y="22"/>
                </a:cubicBezTo>
                <a:cubicBezTo>
                  <a:pt x="111" y="35"/>
                  <a:pt x="111" y="35"/>
                  <a:pt x="111" y="35"/>
                </a:cubicBezTo>
                <a:cubicBezTo>
                  <a:pt x="118" y="37"/>
                  <a:pt x="118" y="37"/>
                  <a:pt x="118" y="37"/>
                </a:cubicBezTo>
                <a:cubicBezTo>
                  <a:pt x="131" y="24"/>
                  <a:pt x="131" y="24"/>
                  <a:pt x="131" y="24"/>
                </a:cubicBezTo>
                <a:cubicBezTo>
                  <a:pt x="123" y="22"/>
                  <a:pt x="123" y="22"/>
                  <a:pt x="123" y="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98583" y="1924029"/>
            <a:ext cx="997196" cy="99719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613390" y="1924029"/>
            <a:ext cx="3121017" cy="997196"/>
          </a:xfrm>
          <a:prstGeom prst="rect">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974048" y="2298002"/>
            <a:ext cx="247009" cy="249248"/>
          </a:xfrm>
          <a:custGeom>
            <a:rect l="l" t="t" r="r" b="b"/>
            <a:pathLst>
              <a:path w="140" h="141">
                <a:moveTo>
                  <a:pt x="98" y="20"/>
                </a:moveTo>
                <a:cubicBezTo>
                  <a:pt x="116" y="2"/>
                  <a:pt x="116" y="2"/>
                  <a:pt x="116" y="2"/>
                </a:cubicBezTo>
                <a:cubicBezTo>
                  <a:pt x="118" y="0"/>
                  <a:pt x="120" y="0"/>
                  <a:pt x="121" y="2"/>
                </a:cubicBezTo>
                <a:cubicBezTo>
                  <a:pt x="121" y="2"/>
                  <a:pt x="122" y="3"/>
                  <a:pt x="122" y="3"/>
                </a:cubicBezTo>
                <a:cubicBezTo>
                  <a:pt x="122" y="3"/>
                  <a:pt x="122" y="3"/>
                  <a:pt x="122" y="3"/>
                </a:cubicBezTo>
                <a:cubicBezTo>
                  <a:pt x="122" y="3"/>
                  <a:pt x="122" y="3"/>
                  <a:pt x="122" y="3"/>
                </a:cubicBezTo>
                <a:cubicBezTo>
                  <a:pt x="125" y="16"/>
                  <a:pt x="125" y="16"/>
                  <a:pt x="125" y="16"/>
                </a:cubicBezTo>
                <a:cubicBezTo>
                  <a:pt x="138" y="19"/>
                  <a:pt x="138" y="19"/>
                  <a:pt x="138" y="19"/>
                </a:cubicBezTo>
                <a:cubicBezTo>
                  <a:pt x="138" y="19"/>
                  <a:pt x="138" y="19"/>
                  <a:pt x="138" y="19"/>
                </a:cubicBezTo>
                <a:cubicBezTo>
                  <a:pt x="138" y="19"/>
                  <a:pt x="138" y="19"/>
                  <a:pt x="138" y="19"/>
                </a:cubicBezTo>
                <a:cubicBezTo>
                  <a:pt x="138" y="19"/>
                  <a:pt x="139" y="19"/>
                  <a:pt x="139" y="20"/>
                </a:cubicBezTo>
                <a:cubicBezTo>
                  <a:pt x="140" y="21"/>
                  <a:pt x="140" y="23"/>
                  <a:pt x="139" y="25"/>
                </a:cubicBezTo>
                <a:cubicBezTo>
                  <a:pt x="121" y="43"/>
                  <a:pt x="121" y="43"/>
                  <a:pt x="121" y="43"/>
                </a:cubicBezTo>
                <a:cubicBezTo>
                  <a:pt x="120" y="43"/>
                  <a:pt x="119" y="44"/>
                  <a:pt x="118" y="43"/>
                </a:cubicBezTo>
                <a:cubicBezTo>
                  <a:pt x="108" y="41"/>
                  <a:pt x="108" y="41"/>
                  <a:pt x="108" y="41"/>
                </a:cubicBezTo>
                <a:cubicBezTo>
                  <a:pt x="103" y="46"/>
                  <a:pt x="103" y="46"/>
                  <a:pt x="103" y="46"/>
                </a:cubicBezTo>
                <a:cubicBezTo>
                  <a:pt x="108" y="53"/>
                  <a:pt x="112" y="62"/>
                  <a:pt x="112" y="72"/>
                </a:cubicBezTo>
                <a:cubicBezTo>
                  <a:pt x="112" y="84"/>
                  <a:pt x="107" y="95"/>
                  <a:pt x="99" y="102"/>
                </a:cubicBezTo>
                <a:cubicBezTo>
                  <a:pt x="99" y="102"/>
                  <a:pt x="99" y="102"/>
                  <a:pt x="99" y="102"/>
                </a:cubicBezTo>
                <a:cubicBezTo>
                  <a:pt x="91" y="110"/>
                  <a:pt x="81" y="115"/>
                  <a:pt x="69" y="115"/>
                </a:cubicBezTo>
                <a:cubicBezTo>
                  <a:pt x="57" y="115"/>
                  <a:pt x="46" y="110"/>
                  <a:pt x="39" y="102"/>
                </a:cubicBezTo>
                <a:cubicBezTo>
                  <a:pt x="31" y="95"/>
                  <a:pt x="26" y="84"/>
                  <a:pt x="26" y="72"/>
                </a:cubicBezTo>
                <a:cubicBezTo>
                  <a:pt x="26" y="60"/>
                  <a:pt x="31" y="50"/>
                  <a:pt x="39" y="42"/>
                </a:cubicBezTo>
                <a:cubicBezTo>
                  <a:pt x="46" y="34"/>
                  <a:pt x="57" y="29"/>
                  <a:pt x="69" y="29"/>
                </a:cubicBezTo>
                <a:cubicBezTo>
                  <a:pt x="79" y="29"/>
                  <a:pt x="88" y="33"/>
                  <a:pt x="95" y="38"/>
                </a:cubicBezTo>
                <a:cubicBezTo>
                  <a:pt x="100" y="33"/>
                  <a:pt x="100" y="33"/>
                  <a:pt x="100" y="33"/>
                </a:cubicBezTo>
                <a:cubicBezTo>
                  <a:pt x="98" y="23"/>
                  <a:pt x="98" y="23"/>
                  <a:pt x="98" y="23"/>
                </a:cubicBezTo>
                <a:cubicBezTo>
                  <a:pt x="97" y="22"/>
                  <a:pt x="98" y="21"/>
                  <a:pt x="98" y="20"/>
                </a:cubicBezTo>
                <a:close/>
                <a:moveTo>
                  <a:pt x="124" y="55"/>
                </a:moveTo>
                <a:cubicBezTo>
                  <a:pt x="124" y="55"/>
                  <a:pt x="124" y="55"/>
                  <a:pt x="124" y="55"/>
                </a:cubicBezTo>
                <a:cubicBezTo>
                  <a:pt x="124" y="52"/>
                  <a:pt x="125" y="49"/>
                  <a:pt x="128" y="48"/>
                </a:cubicBezTo>
                <a:cubicBezTo>
                  <a:pt x="131" y="47"/>
                  <a:pt x="134" y="49"/>
                  <a:pt x="135" y="52"/>
                </a:cubicBezTo>
                <a:cubicBezTo>
                  <a:pt x="136" y="55"/>
                  <a:pt x="137" y="58"/>
                  <a:pt x="137" y="62"/>
                </a:cubicBezTo>
                <a:cubicBezTo>
                  <a:pt x="138" y="65"/>
                  <a:pt x="138" y="69"/>
                  <a:pt x="138" y="72"/>
                </a:cubicBezTo>
                <a:cubicBezTo>
                  <a:pt x="138" y="91"/>
                  <a:pt x="130" y="108"/>
                  <a:pt x="118" y="121"/>
                </a:cubicBezTo>
                <a:cubicBezTo>
                  <a:pt x="105" y="133"/>
                  <a:pt x="88" y="141"/>
                  <a:pt x="69" y="141"/>
                </a:cubicBezTo>
                <a:cubicBezTo>
                  <a:pt x="50" y="141"/>
                  <a:pt x="33" y="133"/>
                  <a:pt x="20" y="121"/>
                </a:cubicBezTo>
                <a:cubicBezTo>
                  <a:pt x="8" y="108"/>
                  <a:pt x="0" y="91"/>
                  <a:pt x="0" y="72"/>
                </a:cubicBezTo>
                <a:cubicBezTo>
                  <a:pt x="0" y="53"/>
                  <a:pt x="8" y="36"/>
                  <a:pt x="20" y="23"/>
                </a:cubicBezTo>
                <a:cubicBezTo>
                  <a:pt x="33" y="11"/>
                  <a:pt x="50" y="3"/>
                  <a:pt x="69" y="3"/>
                </a:cubicBezTo>
                <a:cubicBezTo>
                  <a:pt x="72" y="3"/>
                  <a:pt x="76" y="3"/>
                  <a:pt x="79" y="4"/>
                </a:cubicBezTo>
                <a:cubicBezTo>
                  <a:pt x="82" y="4"/>
                  <a:pt x="86" y="5"/>
                  <a:pt x="89" y="6"/>
                </a:cubicBezTo>
                <a:cubicBezTo>
                  <a:pt x="92" y="7"/>
                  <a:pt x="93" y="10"/>
                  <a:pt x="93" y="13"/>
                </a:cubicBezTo>
                <a:cubicBezTo>
                  <a:pt x="92" y="16"/>
                  <a:pt x="89" y="17"/>
                  <a:pt x="86" y="16"/>
                </a:cubicBezTo>
                <a:cubicBezTo>
                  <a:pt x="83" y="16"/>
                  <a:pt x="80" y="15"/>
                  <a:pt x="77" y="15"/>
                </a:cubicBezTo>
                <a:cubicBezTo>
                  <a:pt x="75" y="14"/>
                  <a:pt x="72" y="14"/>
                  <a:pt x="69" y="14"/>
                </a:cubicBezTo>
                <a:cubicBezTo>
                  <a:pt x="53" y="14"/>
                  <a:pt x="38" y="21"/>
                  <a:pt x="28" y="31"/>
                </a:cubicBezTo>
                <a:cubicBezTo>
                  <a:pt x="17" y="42"/>
                  <a:pt x="11" y="56"/>
                  <a:pt x="11" y="72"/>
                </a:cubicBezTo>
                <a:cubicBezTo>
                  <a:pt x="11" y="88"/>
                  <a:pt x="17" y="103"/>
                  <a:pt x="28" y="113"/>
                </a:cubicBezTo>
                <a:cubicBezTo>
                  <a:pt x="38" y="124"/>
                  <a:pt x="53" y="130"/>
                  <a:pt x="69" y="130"/>
                </a:cubicBezTo>
                <a:cubicBezTo>
                  <a:pt x="85" y="130"/>
                  <a:pt x="99" y="124"/>
                  <a:pt x="110" y="113"/>
                </a:cubicBezTo>
                <a:cubicBezTo>
                  <a:pt x="120" y="103"/>
                  <a:pt x="127" y="88"/>
                  <a:pt x="127" y="72"/>
                </a:cubicBezTo>
                <a:cubicBezTo>
                  <a:pt x="127" y="69"/>
                  <a:pt x="127" y="66"/>
                  <a:pt x="126" y="64"/>
                </a:cubicBezTo>
                <a:cubicBezTo>
                  <a:pt x="126" y="61"/>
                  <a:pt x="125" y="58"/>
                  <a:pt x="124" y="55"/>
                </a:cubicBezTo>
                <a:close/>
                <a:moveTo>
                  <a:pt x="69" y="52"/>
                </a:moveTo>
                <a:cubicBezTo>
                  <a:pt x="69" y="52"/>
                  <a:pt x="69" y="52"/>
                  <a:pt x="69" y="52"/>
                </a:cubicBezTo>
                <a:cubicBezTo>
                  <a:pt x="72" y="52"/>
                  <a:pt x="76" y="53"/>
                  <a:pt x="78" y="55"/>
                </a:cubicBezTo>
                <a:cubicBezTo>
                  <a:pt x="90" y="43"/>
                  <a:pt x="90" y="43"/>
                  <a:pt x="90" y="43"/>
                </a:cubicBezTo>
                <a:cubicBezTo>
                  <a:pt x="84" y="38"/>
                  <a:pt x="77" y="36"/>
                  <a:pt x="69" y="36"/>
                </a:cubicBezTo>
                <a:cubicBezTo>
                  <a:pt x="59" y="36"/>
                  <a:pt x="50" y="40"/>
                  <a:pt x="43" y="46"/>
                </a:cubicBezTo>
                <a:cubicBezTo>
                  <a:pt x="43" y="46"/>
                  <a:pt x="43" y="46"/>
                  <a:pt x="43" y="46"/>
                </a:cubicBezTo>
                <a:cubicBezTo>
                  <a:pt x="43" y="46"/>
                  <a:pt x="43" y="46"/>
                  <a:pt x="43" y="46"/>
                </a:cubicBezTo>
                <a:cubicBezTo>
                  <a:pt x="37" y="53"/>
                  <a:pt x="33" y="62"/>
                  <a:pt x="33" y="72"/>
                </a:cubicBezTo>
                <a:cubicBezTo>
                  <a:pt x="33" y="82"/>
                  <a:pt x="37" y="91"/>
                  <a:pt x="43" y="98"/>
                </a:cubicBezTo>
                <a:cubicBezTo>
                  <a:pt x="50" y="104"/>
                  <a:pt x="59" y="108"/>
                  <a:pt x="69" y="108"/>
                </a:cubicBezTo>
                <a:cubicBezTo>
                  <a:pt x="79" y="108"/>
                  <a:pt x="88" y="104"/>
                  <a:pt x="94" y="98"/>
                </a:cubicBezTo>
                <a:cubicBezTo>
                  <a:pt x="95" y="98"/>
                  <a:pt x="95" y="98"/>
                  <a:pt x="95" y="98"/>
                </a:cubicBezTo>
                <a:cubicBezTo>
                  <a:pt x="101" y="91"/>
                  <a:pt x="105" y="82"/>
                  <a:pt x="105" y="72"/>
                </a:cubicBezTo>
                <a:cubicBezTo>
                  <a:pt x="105" y="64"/>
                  <a:pt x="103" y="57"/>
                  <a:pt x="98" y="51"/>
                </a:cubicBezTo>
                <a:cubicBezTo>
                  <a:pt x="86" y="62"/>
                  <a:pt x="86" y="62"/>
                  <a:pt x="86" y="62"/>
                </a:cubicBezTo>
                <a:cubicBezTo>
                  <a:pt x="88" y="65"/>
                  <a:pt x="89" y="69"/>
                  <a:pt x="89" y="72"/>
                </a:cubicBezTo>
                <a:cubicBezTo>
                  <a:pt x="89" y="77"/>
                  <a:pt x="86" y="82"/>
                  <a:pt x="83" y="86"/>
                </a:cubicBezTo>
                <a:cubicBezTo>
                  <a:pt x="83" y="86"/>
                  <a:pt x="83" y="86"/>
                  <a:pt x="83" y="86"/>
                </a:cubicBezTo>
                <a:cubicBezTo>
                  <a:pt x="79" y="90"/>
                  <a:pt x="74" y="92"/>
                  <a:pt x="69" y="92"/>
                </a:cubicBezTo>
                <a:cubicBezTo>
                  <a:pt x="63" y="92"/>
                  <a:pt x="59" y="90"/>
                  <a:pt x="55" y="86"/>
                </a:cubicBezTo>
                <a:cubicBezTo>
                  <a:pt x="55" y="86"/>
                  <a:pt x="55" y="86"/>
                  <a:pt x="55" y="86"/>
                </a:cubicBezTo>
                <a:cubicBezTo>
                  <a:pt x="51" y="82"/>
                  <a:pt x="49" y="78"/>
                  <a:pt x="49" y="72"/>
                </a:cubicBezTo>
                <a:cubicBezTo>
                  <a:pt x="49" y="67"/>
                  <a:pt x="51" y="62"/>
                  <a:pt x="55" y="58"/>
                </a:cubicBezTo>
                <a:cubicBezTo>
                  <a:pt x="55" y="58"/>
                  <a:pt x="55" y="58"/>
                  <a:pt x="55" y="58"/>
                </a:cubicBezTo>
                <a:cubicBezTo>
                  <a:pt x="59" y="55"/>
                  <a:pt x="63" y="52"/>
                  <a:pt x="69" y="52"/>
                </a:cubicBezTo>
                <a:close/>
                <a:moveTo>
                  <a:pt x="73" y="60"/>
                </a:moveTo>
                <a:cubicBezTo>
                  <a:pt x="73" y="60"/>
                  <a:pt x="73" y="60"/>
                  <a:pt x="73" y="60"/>
                </a:cubicBezTo>
                <a:cubicBezTo>
                  <a:pt x="72" y="59"/>
                  <a:pt x="71" y="59"/>
                  <a:pt x="69" y="59"/>
                </a:cubicBezTo>
                <a:cubicBezTo>
                  <a:pt x="65" y="59"/>
                  <a:pt x="62" y="60"/>
                  <a:pt x="60" y="63"/>
                </a:cubicBezTo>
                <a:cubicBezTo>
                  <a:pt x="60" y="63"/>
                  <a:pt x="60" y="63"/>
                  <a:pt x="60" y="63"/>
                </a:cubicBezTo>
                <a:cubicBezTo>
                  <a:pt x="57" y="65"/>
                  <a:pt x="56" y="68"/>
                  <a:pt x="56" y="72"/>
                </a:cubicBezTo>
                <a:cubicBezTo>
                  <a:pt x="56" y="76"/>
                  <a:pt x="57" y="79"/>
                  <a:pt x="60" y="81"/>
                </a:cubicBezTo>
                <a:cubicBezTo>
                  <a:pt x="62" y="84"/>
                  <a:pt x="65" y="85"/>
                  <a:pt x="69" y="85"/>
                </a:cubicBezTo>
                <a:cubicBezTo>
                  <a:pt x="73" y="85"/>
                  <a:pt x="76" y="84"/>
                  <a:pt x="78" y="81"/>
                </a:cubicBezTo>
                <a:cubicBezTo>
                  <a:pt x="78" y="81"/>
                  <a:pt x="78" y="81"/>
                  <a:pt x="78" y="81"/>
                </a:cubicBezTo>
                <a:cubicBezTo>
                  <a:pt x="81" y="79"/>
                  <a:pt x="82" y="76"/>
                  <a:pt x="82" y="72"/>
                </a:cubicBezTo>
                <a:cubicBezTo>
                  <a:pt x="82" y="70"/>
                  <a:pt x="82" y="69"/>
                  <a:pt x="81" y="68"/>
                </a:cubicBezTo>
                <a:cubicBezTo>
                  <a:pt x="73" y="76"/>
                  <a:pt x="73" y="76"/>
                  <a:pt x="73" y="76"/>
                </a:cubicBezTo>
                <a:cubicBezTo>
                  <a:pt x="71" y="78"/>
                  <a:pt x="67" y="78"/>
                  <a:pt x="65" y="76"/>
                </a:cubicBezTo>
                <a:cubicBezTo>
                  <a:pt x="63" y="74"/>
                  <a:pt x="63" y="70"/>
                  <a:pt x="65" y="68"/>
                </a:cubicBezTo>
                <a:cubicBezTo>
                  <a:pt x="73" y="60"/>
                  <a:pt x="73" y="60"/>
                  <a:pt x="73" y="60"/>
                </a:cubicBezTo>
                <a:close/>
                <a:moveTo>
                  <a:pt x="117" y="10"/>
                </a:moveTo>
                <a:cubicBezTo>
                  <a:pt x="117" y="10"/>
                  <a:pt x="117" y="10"/>
                  <a:pt x="117" y="10"/>
                </a:cubicBezTo>
                <a:cubicBezTo>
                  <a:pt x="104" y="23"/>
                  <a:pt x="104" y="23"/>
                  <a:pt x="104" y="23"/>
                </a:cubicBezTo>
                <a:cubicBezTo>
                  <a:pt x="106" y="30"/>
                  <a:pt x="106" y="30"/>
                  <a:pt x="106" y="30"/>
                </a:cubicBezTo>
                <a:cubicBezTo>
                  <a:pt x="119" y="17"/>
                  <a:pt x="119" y="17"/>
                  <a:pt x="119" y="17"/>
                </a:cubicBezTo>
                <a:cubicBezTo>
                  <a:pt x="117" y="10"/>
                  <a:pt x="117" y="10"/>
                  <a:pt x="117" y="10"/>
                </a:cubicBezTo>
                <a:close/>
                <a:moveTo>
                  <a:pt x="123" y="22"/>
                </a:moveTo>
                <a:cubicBezTo>
                  <a:pt x="123" y="22"/>
                  <a:pt x="123" y="22"/>
                  <a:pt x="123" y="22"/>
                </a:cubicBezTo>
                <a:cubicBezTo>
                  <a:pt x="111" y="35"/>
                  <a:pt x="111" y="35"/>
                  <a:pt x="111" y="35"/>
                </a:cubicBezTo>
                <a:cubicBezTo>
                  <a:pt x="118" y="37"/>
                  <a:pt x="118" y="37"/>
                  <a:pt x="118" y="37"/>
                </a:cubicBezTo>
                <a:cubicBezTo>
                  <a:pt x="131" y="24"/>
                  <a:pt x="131" y="24"/>
                  <a:pt x="131" y="24"/>
                </a:cubicBezTo>
                <a:cubicBezTo>
                  <a:pt x="123" y="22"/>
                  <a:pt x="123" y="22"/>
                  <a:pt x="123" y="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719601" y="1984122"/>
            <a:ext cx="2870545" cy="87700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探讨价格策略在市场需求变化中的作用</a:t>
            </a:r>
            <a:endParaRPr lang="en-US" sz="1100"/>
          </a:p>
        </p:txBody>
      </p:sp>
      <p:sp>
        <p:nvSpPr>
          <p:cNvPr id="12" name="AutoShape 12"/>
          <p:cNvSpPr/>
          <p:nvPr/>
        </p:nvSpPr>
        <p:spPr>
          <a:xfrm>
            <a:off x="2719601" y="3102322"/>
            <a:ext cx="2870545" cy="87700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分析弹性定价与市场需求的匹配性</a:t>
            </a:r>
            <a:endParaRPr lang="en-US" sz="1100"/>
          </a:p>
        </p:txBody>
      </p:sp>
      <p:sp>
        <p:nvSpPr>
          <p:cNvPr id="13" name="AutoShape 13"/>
          <p:cNvSpPr/>
          <p:nvPr/>
        </p:nvSpPr>
        <p:spPr>
          <a:xfrm>
            <a:off x="2719601" y="4236516"/>
            <a:ext cx="2870545" cy="87700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为企业制定合理价格策略提供参考</a:t>
            </a:r>
            <a:endParaRPr lang="en-US" sz="1100"/>
          </a:p>
        </p:txBody>
      </p:sp>
      <p:pic>
        <p:nvPicPr>
          <p:cNvPr id="14" name="Picture 14"/>
          <p:cNvPicPr>
            <a:picLocks noChangeAspect="1"/>
          </p:cNvPicPr>
          <p:nvPr/>
        </p:nvPicPr>
        <p:blipFill>
          <a:blip r:embed="rId2"/>
          <a:srcRect t="13953" b="13953"/>
          <a:stretch>
            <a:fillRect/>
          </a:stretch>
        </p:blipFill>
        <p:spPr>
          <a:xfrm>
            <a:off x="6123197" y="1950902"/>
            <a:ext cx="4470220" cy="3222717"/>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113133" y="2130657"/>
            <a:ext cx="4066829" cy="3122624"/>
          </a:xfrm>
          <a:prstGeom prst="rect">
            <a:avLst/>
          </a:prstGeom>
        </p:spPr>
      </p:pic>
      <p:pic>
        <p:nvPicPr>
          <p:cNvPr id="3" name="Picture 3"/>
          <p:cNvPicPr>
            <a:picLocks noChangeAspect="1"/>
          </p:cNvPicPr>
          <p:nvPr/>
        </p:nvPicPr>
        <p:blipFill>
          <a:blip r:embed="rId3"/>
          <a:srcRect t="16480" b="16480"/>
          <a:stretch>
            <a:fillRect/>
          </a:stretch>
        </p:blipFill>
        <p:spPr>
          <a:xfrm>
            <a:off x="1278694" y="2308435"/>
            <a:ext cx="3735703" cy="2097441"/>
          </a:xfrm>
          <a:prstGeom prst="rect">
            <a:avLst/>
          </a:prstGeom>
        </p:spPr>
      </p:pic>
      <p:sp>
        <p:nvSpPr>
          <p:cNvPr id="4" name="AutoShape 4"/>
          <p:cNvSpPr/>
          <p:nvPr/>
        </p:nvSpPr>
        <p:spPr>
          <a:xfrm>
            <a:off x="6252917" y="1687468"/>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52917" y="27837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2917" y="392850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52917" y="5024603"/>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03507" y="1466691"/>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弹性定价理论及实践</a:t>
            </a:r>
            <a:endParaRPr lang="en-US" sz="1100"/>
          </a:p>
        </p:txBody>
      </p:sp>
      <p:sp>
        <p:nvSpPr>
          <p:cNvPr id="9" name="AutoShape 9"/>
          <p:cNvSpPr/>
          <p:nvPr/>
        </p:nvSpPr>
        <p:spPr>
          <a:xfrm>
            <a:off x="6803507" y="2583110"/>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市场需求变化对价格策略的影响</a:t>
            </a:r>
            <a:endParaRPr lang="en-US" sz="1100"/>
          </a:p>
        </p:txBody>
      </p:sp>
      <p:sp>
        <p:nvSpPr>
          <p:cNvPr id="10" name="AutoShape 10"/>
          <p:cNvSpPr/>
          <p:nvPr/>
        </p:nvSpPr>
        <p:spPr>
          <a:xfrm>
            <a:off x="6803507" y="3709611"/>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不同行业价格策略与市场需求匹配案例</a:t>
            </a:r>
            <a:endParaRPr lang="en-US" sz="1100"/>
          </a:p>
        </p:txBody>
      </p:sp>
      <p:sp>
        <p:nvSpPr>
          <p:cNvPr id="11" name="AutoShape 11"/>
          <p:cNvSpPr/>
          <p:nvPr/>
        </p:nvSpPr>
        <p:spPr>
          <a:xfrm>
            <a:off x="6803507" y="4805730"/>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针对企业实际情况的价格策略建议</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弹性定价策略概述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弹性定价定义及特点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弹性定价是一种根据市场需求和消费者购买行为的变化而灵活调整价格的策略。</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价格可变性、市场敏感性、消费者心理预期影响。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114336" y="206950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根据一天中的不同时段或一周中的不同日子调整价格。</a:t>
            </a:r>
            <a:endParaRPr lang="en-US" sz="1100"/>
          </a:p>
        </p:txBody>
      </p:sp>
      <p:sp>
        <p:nvSpPr>
          <p:cNvPr id="7" name="AutoShape 7"/>
          <p:cNvSpPr/>
          <p:nvPr/>
        </p:nvSpPr>
        <p:spPr>
          <a:xfrm>
            <a:off x="7114336" y="3332225"/>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根据消费者购买数量的不同而调整价格。</a:t>
            </a:r>
            <a:endParaRPr lang="en-US" sz="1100"/>
          </a:p>
        </p:txBody>
      </p:sp>
      <p:sp>
        <p:nvSpPr>
          <p:cNvPr id="8" name="AutoShape 8"/>
          <p:cNvSpPr/>
          <p:nvPr/>
        </p:nvSpPr>
        <p:spPr>
          <a:xfrm>
            <a:off x="7114336" y="4665990"/>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针对不同消费者群体制定不同的价格策略。</a:t>
            </a:r>
            <a:endParaRPr lang="en-US" sz="1100"/>
          </a:p>
        </p:txBody>
      </p:sp>
      <p:sp>
        <p:nvSpPr>
          <p:cNvPr id="9" name="AutoShape 9"/>
          <p:cNvSpPr/>
          <p:nvPr/>
        </p:nvSpPr>
        <p:spPr>
          <a:xfrm>
            <a:off x="7114336" y="166169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时段性弹性定价</a:t>
            </a:r>
            <a:endParaRPr lang="en-US" sz="1100"/>
          </a:p>
        </p:txBody>
      </p:sp>
      <p:sp>
        <p:nvSpPr>
          <p:cNvPr id="10" name="AutoShape 10"/>
          <p:cNvSpPr/>
          <p:nvPr/>
        </p:nvSpPr>
        <p:spPr>
          <a:xfrm>
            <a:off x="7114336" y="301128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数量弹性定价</a:t>
            </a:r>
            <a:endParaRPr lang="en-US" sz="1100"/>
          </a:p>
        </p:txBody>
      </p:sp>
      <p:sp>
        <p:nvSpPr>
          <p:cNvPr id="11" name="AutoShape 11"/>
          <p:cNvSpPr/>
          <p:nvPr/>
        </p:nvSpPr>
        <p:spPr>
          <a:xfrm>
            <a:off x="7114336" y="4310611"/>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群体弹性定价</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弹性定价策略类型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提高收益、优化资源配置、增强市场竞争力。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价格歧视风险、消费者反感、管理复杂性增加。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弹性定价策略优势与局限性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局限性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优势</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市场需求分析</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多样性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市场需求呈现多样化特点，不同消费者群体对产品或服务有不同的需求和偏好。</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动态性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市场需求随着时间、季节、经济周期等因素的变化而波动，需要密切关注市场动态。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个性化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消费者对产品或服务的需求越来越个性化，需要企业提供定制化的解决方案。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市场需求特点与趋势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消费者行为及心理预期</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消费者行为受到个人因素（如年龄、性别、职业等）、社会因素（如文化、家庭、参照群体等）和心理因素（如动机、认知、情感等）的影响。</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消费者行为影响因素</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消费者在购买产品或服务前会经历需求识别、信息搜索、评估选择、购买决策和购后评价等阶段。</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消费者购买决策过程</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消费者对产品或服务有一定的心理预期，包括价格、品质、服务等方面，企业需要了解并满足这些预期。</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消费者心理预期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竞争对手分析</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企业需要密切关注竞争对手的产品、价格、促销等策略，以及市场份额和客户满意度等指标。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竞争合作与共赢</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在激烈的市场竞争中，企业可以通过合作与共赢的方式寻求发展机会，例如共同研发新产品、开拓新市场等。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市场份额与竞争地位</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企业在市场中的份额和竞争地位会影响其产品或服务的需求，领先企业通常具有更大的市场影响力。</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竞争态势对市场需求影响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弹性定价与市场需求匹配性分析</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04</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调研目标消费群体</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了解消费者对价格的敏感程度，以及价格变动对购买意愿的影响。</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设计价格实验</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通过设定不同的价格水平，观察销售量、市场份额等关键指标的变化。</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分析结果</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根据实验数据，评估价格敏感度，为制定弹性定价策略提供依据。</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价格敏感度测试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6707" b="6707"/>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43776" y="206950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利用历史数据或市场调研结果，计算产品或服务的需求价格弹性系数。</a:t>
            </a:r>
            <a:endParaRPr lang="en-US" sz="1100"/>
          </a:p>
        </p:txBody>
      </p:sp>
      <p:sp>
        <p:nvSpPr>
          <p:cNvPr id="8" name="AutoShape 8"/>
          <p:cNvSpPr/>
          <p:nvPr/>
        </p:nvSpPr>
        <p:spPr>
          <a:xfrm>
            <a:off x="6443776" y="3332225"/>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根据弹性系数，预测不同价格水平下的市场需求变化。</a:t>
            </a:r>
            <a:endParaRPr lang="en-US" sz="1100"/>
          </a:p>
        </p:txBody>
      </p:sp>
      <p:sp>
        <p:nvSpPr>
          <p:cNvPr id="9" name="AutoShape 9"/>
          <p:cNvSpPr/>
          <p:nvPr/>
        </p:nvSpPr>
        <p:spPr>
          <a:xfrm>
            <a:off x="6443776" y="4665990"/>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结合成本、竞争状况等因素，制定符合市场需求的价格策略。</a:t>
            </a:r>
            <a:endParaRPr lang="en-US" sz="1100"/>
          </a:p>
        </p:txBody>
      </p:sp>
      <p:sp>
        <p:nvSpPr>
          <p:cNvPr id="10" name="AutoShape 10"/>
          <p:cNvSpPr/>
          <p:nvPr/>
        </p:nvSpPr>
        <p:spPr>
          <a:xfrm>
            <a:off x="6443776" y="166169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计算需求价格弹性</a:t>
            </a:r>
            <a:endParaRPr lang="en-US" sz="1100"/>
          </a:p>
        </p:txBody>
      </p:sp>
      <p:sp>
        <p:nvSpPr>
          <p:cNvPr id="11" name="AutoShape 11"/>
          <p:cNvSpPr/>
          <p:nvPr/>
        </p:nvSpPr>
        <p:spPr>
          <a:xfrm>
            <a:off x="6443776" y="301128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预测价格变动影响</a:t>
            </a:r>
            <a:endParaRPr lang="en-US" sz="1100"/>
          </a:p>
        </p:txBody>
      </p:sp>
      <p:sp>
        <p:nvSpPr>
          <p:cNvPr id="12" name="AutoShape 12"/>
          <p:cNvSpPr/>
          <p:nvPr/>
        </p:nvSpPr>
        <p:spPr>
          <a:xfrm>
            <a:off x="6443776" y="4310611"/>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制定价格策略</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弹性系数计算及应用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https://d.book118.com/335302342141011101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2024-09-09T22:01:46.364</cp:lastPrinted>
  <dcterms:created xsi:type="dcterms:W3CDTF">2024-09-09T14:01:46Z</dcterms:created>
  <dcterms:modified xsi:type="dcterms:W3CDTF">2024-09-09T14:01:48Z</dcterms:modified>
</cp:coreProperties>
</file>