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8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9" r:id="rId34"/>
    <p:sldId id="352" r:id="rId35"/>
    <p:sldId id="355" r:id="rId36"/>
    <p:sldId id="358" r:id="rId37"/>
    <p:sldId id="361" r:id="rId38"/>
    <p:sldId id="364" r:id="rId39"/>
    <p:sldId id="367" r:id="rId40"/>
    <p:sldId id="370" r:id="rId41"/>
    <p:sldId id="373" r:id="rId42"/>
    <p:sldId id="376" r:id="rId43"/>
    <p:sldId id="379" r:id="rId44"/>
    <p:sldId id="382" r:id="rId45"/>
    <p:sldId id="385" r:id="rId46"/>
    <p:sldId id="387" r:id="rId47"/>
  </p:sldIdLst>
  <p:sldSz cx="9144000" cy="6858000"/>
  <p:notesSz cx="6858000" cy="91440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tags" Target="tags/tag42.xml" /><Relationship Id="rId49" Type="http://schemas.openxmlformats.org/officeDocument/2006/relationships/presProps" Target="presProps.xml" /><Relationship Id="rId5" Type="http://schemas.openxmlformats.org/officeDocument/2006/relationships/slide" Target="slides/slide2.xml" /><Relationship Id="rId50" Type="http://schemas.openxmlformats.org/officeDocument/2006/relationships/viewProps" Target="viewProps.xml" /><Relationship Id="rId51" Type="http://schemas.openxmlformats.org/officeDocument/2006/relationships/theme" Target="theme/theme1.xml" /><Relationship Id="rId52" Type="http://schemas.openxmlformats.org/officeDocument/2006/relationships/tableStyles" Target="tableStyles.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5.vml.rels>&#65279;<?xml version="1.0" encoding="utf-8" standalone="yes"?><Relationships xmlns="http://schemas.openxmlformats.org/package/2006/relationships"><Relationship Id="rId1" Type="http://schemas.openxmlformats.org/officeDocument/2006/relationships/image" Target="../media/image2.emf" /><Relationship Id="rId2" Type="http://schemas.openxmlformats.org/officeDocument/2006/relationships/image" Target="../media/image6.wmf" /></Relationships>
</file>

<file path=ppt/drawings/_rels/vmlDrawing6.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7.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8.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9.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0.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1.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2.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3.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4.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5.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6.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7.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8.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19.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0.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1.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2.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3.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4.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5.vml.rels>&#65279;<?xml version="1.0" encoding="utf-8" standalone="yes"?><Relationships xmlns="http://schemas.openxmlformats.org/package/2006/relationships"><Relationship Id="rId1" Type="http://schemas.openxmlformats.org/officeDocument/2006/relationships/image" Target="../media/image2.emf" /></Relationships>
</file>

<file path=ppt/drawings/_rels/vmlDrawing26.vml.rels>&#65279;<?xml version="1.0" encoding="utf-8" standalone="yes"?><Relationships xmlns="http://schemas.openxmlformats.org/package/2006/relationships"><Relationship Id="rId1" Type="http://schemas.openxmlformats.org/officeDocument/2006/relationships/image" Target="../media/image2.e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F0914-5411-4034-80F2-ACCB977AB5A2}" type="datetimeFigureOut">
              <a:rPr lang="en-US" smtClean="0"/>
              <a:t>1/6/2017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C9643-D623-4788-9A2C-A230FC391554}" type="slidenum">
              <a:rPr lang="en-US" smtClean="0"/>
              <a:t>‹#›</a:t>
            </a:fld>
            <a:endParaRPr lang="en-US"/>
          </a:p>
        </p:txBody>
      </p:sp>
    </p:spTree>
    <p:extLst>
      <p:ext uri="{BB962C8B-B14F-4D97-AF65-F5344CB8AC3E}">
        <p14:creationId xmlns:p14="http://schemas.microsoft.com/office/powerpoint/2010/main" val="4135418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AB932579-7810-4068-A38C-259D606DDE52}" type="slidenum">
              <a:rPr lang="zh-CN" altLang="en-US" smtClean="0">
                <a:cs typeface="Arial Unicode MS" panose="020b0604020202020204" pitchFamily="34" charset="-122"/>
              </a:rPr>
              <a:pPr>
                <a:spcBef>
                  <a:spcPct val="0"/>
                </a:spcBef>
              </a:pPr>
              <a:t>2</a:t>
            </a:fld>
            <a:endParaRPr lang="en-US" altLang="zh-CN" smtClean="0">
              <a:cs typeface="Arial Unicode MS" panose="020b0604020202020204" pitchFamily="34" charset="-122"/>
            </a:endParaRPr>
          </a:p>
        </p:txBody>
      </p:sp>
      <p:sp>
        <p:nvSpPr>
          <p:cNvPr id="8195" name="Rectangle 2"/>
          <p:cNvSpPr>
            <a:spLocks noGrp="1" noRot="1" noChangeAspect="1" noChangeArrowheads="1" noTextEdit="1"/>
          </p:cNvSpPr>
          <p:nvPr>
            <p:ph type="sldImg"/>
          </p:nvPr>
        </p:nvSpPr>
        <p:spPr>
          <a:xfrm>
            <a:off x="1150938" y="684213"/>
            <a:ext cx="4572000" cy="3429000"/>
          </a:xfrm>
        </p:spPr>
      </p:sp>
      <p:sp>
        <p:nvSpPr>
          <p:cNvPr id="8196" name="Rectangle 3"/>
          <p:cNvSpPr>
            <a:spLocks noGrp="1" noChangeArrowheads="1"/>
          </p:cNvSpPr>
          <p:nvPr>
            <p:ph type="body" idx="1"/>
          </p:nvPr>
        </p:nvSpPr>
        <p:spPr>
          <a:xfrm>
            <a:off x="911225" y="4344988"/>
            <a:ext cx="50355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1302042820"/>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3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EEDEBCB9-199D-4780-A3A6-9CBAD7B76EC0}" type="slidenum">
              <a:rPr lang="zh-CN" altLang="en-US" smtClean="0">
                <a:cs typeface="Arial Unicode MS" panose="020b0604020202020204" pitchFamily="34" charset="-122"/>
              </a:rPr>
              <a:pPr>
                <a:spcBef>
                  <a:spcPct val="0"/>
                </a:spcBef>
              </a:pPr>
              <a:t>8</a:t>
            </a:fld>
            <a:endParaRPr lang="en-US" altLang="zh-CN" smtClean="0">
              <a:cs typeface="Arial Unicode MS" panose="020b0604020202020204" pitchFamily="34" charset="-122"/>
            </a:endParaRPr>
          </a:p>
        </p:txBody>
      </p:sp>
      <p:sp>
        <p:nvSpPr>
          <p:cNvPr id="13315" name="Rectangle 2"/>
          <p:cNvSpPr>
            <a:spLocks noGrp="1" noRot="1" noChangeAspect="1" noChangeArrowheads="1" noTextEdit="1"/>
          </p:cNvSpPr>
          <p:nvPr>
            <p:ph type="sldImg"/>
          </p:nvPr>
        </p:nvSpPr>
        <p:spPr>
          <a:xfrm>
            <a:off x="1149350" y="688975"/>
            <a:ext cx="4565650" cy="3424238"/>
          </a:xfrm>
          <a:ln w="12700" cap="flat"/>
        </p:spPr>
      </p:sp>
      <p:sp>
        <p:nvSpPr>
          <p:cNvPr id="13316" name="Rectangle 3"/>
          <p:cNvSpPr>
            <a:spLocks noGrp="1" noChangeArrowheads="1"/>
          </p:cNvSpPr>
          <p:nvPr>
            <p:ph type="body" idx="1"/>
          </p:nvPr>
        </p:nvSpPr>
        <p:spPr>
          <a:xfrm>
            <a:off x="911225" y="4341813"/>
            <a:ext cx="5016500" cy="4033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926" tIns="44463" rIns="88926" bIns="44463"/>
          <a:lstStyle/>
          <a:p>
            <a:pPr eaLnBrk="1" hangingPunct="1"/>
            <a:endParaRPr lang="zh-CN" altLang="en-US" smtClean="0"/>
          </a:p>
        </p:txBody>
      </p:sp>
    </p:spTree>
    <p:extLst>
      <p:ext uri="{BB962C8B-B14F-4D97-AF65-F5344CB8AC3E}">
        <p14:creationId xmlns:p14="http://schemas.microsoft.com/office/powerpoint/2010/main" val="1951065324"/>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5FD10F9E-7763-4993-A88A-95871D8342D9}" type="slidenum">
              <a:rPr lang="zh-CN" altLang="en-US" smtClean="0">
                <a:cs typeface="Arial Unicode MS" panose="020b0604020202020204" pitchFamily="34" charset="-122"/>
              </a:rPr>
              <a:pPr>
                <a:spcBef>
                  <a:spcPct val="0"/>
                </a:spcBef>
              </a:pPr>
              <a:t>9</a:t>
            </a:fld>
            <a:endParaRPr lang="en-US" altLang="zh-CN" smtClean="0">
              <a:cs typeface="Arial Unicode MS" panose="020b0604020202020204" pitchFamily="34" charset="-122"/>
            </a:endParaRPr>
          </a:p>
        </p:txBody>
      </p:sp>
      <p:sp>
        <p:nvSpPr>
          <p:cNvPr id="15363" name="Rectangle 2"/>
          <p:cNvSpPr>
            <a:spLocks noGrp="1" noRot="1" noChangeAspect="1" noChangeArrowheads="1" noTextEdit="1"/>
          </p:cNvSpPr>
          <p:nvPr>
            <p:ph type="sldImg"/>
          </p:nvPr>
        </p:nvSpPr>
        <p:spPr>
          <a:xfrm>
            <a:off x="1163638" y="677863"/>
            <a:ext cx="4535487" cy="3402012"/>
          </a:xfrm>
        </p:spPr>
      </p:sp>
      <p:sp>
        <p:nvSpPr>
          <p:cNvPr id="15364" name="Rectangle 3"/>
          <p:cNvSpPr>
            <a:spLocks noGrp="1" noChangeArrowheads="1"/>
          </p:cNvSpPr>
          <p:nvPr>
            <p:ph type="body" idx="1"/>
          </p:nvPr>
        </p:nvSpPr>
        <p:spPr>
          <a:xfrm>
            <a:off x="893763" y="4381500"/>
            <a:ext cx="5075237" cy="4079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611137476"/>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AB932579-7810-4068-A38C-259D606DDE52}" type="slidenum">
              <a:rPr lang="zh-CN" altLang="en-US" smtClean="0">
                <a:cs typeface="Arial Unicode MS" panose="020b0604020202020204" pitchFamily="34" charset="-122"/>
              </a:rPr>
              <a:pPr>
                <a:spcBef>
                  <a:spcPct val="0"/>
                </a:spcBef>
              </a:pPr>
              <a:t>15</a:t>
            </a:fld>
            <a:endParaRPr lang="en-US" altLang="zh-CN" smtClean="0">
              <a:cs typeface="Arial Unicode MS" panose="020b0604020202020204" pitchFamily="34" charset="-122"/>
            </a:endParaRPr>
          </a:p>
        </p:txBody>
      </p:sp>
      <p:sp>
        <p:nvSpPr>
          <p:cNvPr id="8195" name="Rectangle 2"/>
          <p:cNvSpPr>
            <a:spLocks noGrp="1" noRot="1" noChangeAspect="1" noChangeArrowheads="1" noTextEdit="1"/>
          </p:cNvSpPr>
          <p:nvPr>
            <p:ph type="sldImg"/>
          </p:nvPr>
        </p:nvSpPr>
        <p:spPr>
          <a:xfrm>
            <a:off x="1150938" y="684213"/>
            <a:ext cx="4572000" cy="3429000"/>
          </a:xfrm>
        </p:spPr>
      </p:sp>
      <p:sp>
        <p:nvSpPr>
          <p:cNvPr id="8196" name="Rectangle 3"/>
          <p:cNvSpPr>
            <a:spLocks noGrp="1" noChangeArrowheads="1"/>
          </p:cNvSpPr>
          <p:nvPr>
            <p:ph type="body" idx="1"/>
          </p:nvPr>
        </p:nvSpPr>
        <p:spPr>
          <a:xfrm>
            <a:off x="911225" y="4344988"/>
            <a:ext cx="50355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922700541"/>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AB932579-7810-4068-A38C-259D606DDE52}" type="slidenum">
              <a:rPr lang="zh-CN" altLang="en-US" smtClean="0">
                <a:cs typeface="Arial Unicode MS" panose="020b0604020202020204" pitchFamily="34" charset="-122"/>
              </a:rPr>
              <a:pPr>
                <a:spcBef>
                  <a:spcPct val="0"/>
                </a:spcBef>
              </a:pPr>
              <a:t>20</a:t>
            </a:fld>
            <a:endParaRPr lang="en-US" altLang="zh-CN" smtClean="0">
              <a:cs typeface="Arial Unicode MS" panose="020b0604020202020204" pitchFamily="34" charset="-122"/>
            </a:endParaRPr>
          </a:p>
        </p:txBody>
      </p:sp>
      <p:sp>
        <p:nvSpPr>
          <p:cNvPr id="8195" name="Rectangle 2"/>
          <p:cNvSpPr>
            <a:spLocks noGrp="1" noRot="1" noChangeAspect="1" noChangeArrowheads="1" noTextEdit="1"/>
          </p:cNvSpPr>
          <p:nvPr>
            <p:ph type="sldImg"/>
          </p:nvPr>
        </p:nvSpPr>
        <p:spPr>
          <a:xfrm>
            <a:off x="1150938" y="684213"/>
            <a:ext cx="4572000" cy="3429000"/>
          </a:xfrm>
        </p:spPr>
      </p:sp>
      <p:sp>
        <p:nvSpPr>
          <p:cNvPr id="8196" name="Rectangle 3"/>
          <p:cNvSpPr>
            <a:spLocks noGrp="1" noChangeArrowheads="1"/>
          </p:cNvSpPr>
          <p:nvPr>
            <p:ph type="body" idx="1"/>
          </p:nvPr>
        </p:nvSpPr>
        <p:spPr>
          <a:xfrm>
            <a:off x="911225" y="4344988"/>
            <a:ext cx="50355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1456172317"/>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AB932579-7810-4068-A38C-259D606DDE52}" type="slidenum">
              <a:rPr lang="zh-CN" altLang="en-US" smtClean="0">
                <a:cs typeface="Arial Unicode MS" panose="020b0604020202020204" pitchFamily="34" charset="-122"/>
              </a:rPr>
              <a:pPr>
                <a:spcBef>
                  <a:spcPct val="0"/>
                </a:spcBef>
              </a:pPr>
              <a:t>30</a:t>
            </a:fld>
            <a:endParaRPr lang="en-US" altLang="zh-CN" smtClean="0">
              <a:cs typeface="Arial Unicode MS" panose="020b0604020202020204" pitchFamily="34" charset="-122"/>
            </a:endParaRPr>
          </a:p>
        </p:txBody>
      </p:sp>
      <p:sp>
        <p:nvSpPr>
          <p:cNvPr id="8195" name="Rectangle 2"/>
          <p:cNvSpPr>
            <a:spLocks noGrp="1" noRot="1" noChangeAspect="1" noChangeArrowheads="1" noTextEdit="1"/>
          </p:cNvSpPr>
          <p:nvPr>
            <p:ph type="sldImg"/>
          </p:nvPr>
        </p:nvSpPr>
        <p:spPr>
          <a:xfrm>
            <a:off x="1150938" y="684213"/>
            <a:ext cx="4572000" cy="3429000"/>
          </a:xfrm>
        </p:spPr>
      </p:sp>
      <p:sp>
        <p:nvSpPr>
          <p:cNvPr id="8196" name="Rectangle 3"/>
          <p:cNvSpPr>
            <a:spLocks noGrp="1" noChangeArrowheads="1"/>
          </p:cNvSpPr>
          <p:nvPr>
            <p:ph type="body" idx="1"/>
          </p:nvPr>
        </p:nvSpPr>
        <p:spPr>
          <a:xfrm>
            <a:off x="911225" y="4344988"/>
            <a:ext cx="50355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3383135393"/>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9F3E89EF-93D5-4C98-BB46-D2E6B508D37C}" type="slidenum">
              <a:rPr lang="zh-CN" altLang="en-US" smtClean="0">
                <a:cs typeface="Arial Unicode MS" panose="020b0604020202020204" pitchFamily="34" charset="-122"/>
              </a:rPr>
              <a:pPr>
                <a:spcBef>
                  <a:spcPct val="0"/>
                </a:spcBef>
              </a:pPr>
              <a:t>37</a:t>
            </a:fld>
            <a:endParaRPr lang="en-US" altLang="zh-CN" smtClean="0">
              <a:cs typeface="Arial Unicode MS" panose="020b0604020202020204" pitchFamily="34" charset="-122"/>
            </a:endParaRPr>
          </a:p>
        </p:txBody>
      </p:sp>
      <p:sp>
        <p:nvSpPr>
          <p:cNvPr id="45059" name="Rectangle 2"/>
          <p:cNvSpPr>
            <a:spLocks noGrp="1" noRot="1" noChangeAspect="1" noChangeArrowheads="1" noTextEdit="1"/>
          </p:cNvSpPr>
          <p:nvPr>
            <p:ph type="sldImg"/>
          </p:nvPr>
        </p:nvSpPr>
        <p:spPr>
          <a:xfrm>
            <a:off x="-717550" y="2163763"/>
            <a:ext cx="8983663" cy="6737350"/>
          </a:xfrm>
        </p:spPr>
      </p:sp>
      <p:sp>
        <p:nvSpPr>
          <p:cNvPr id="45060" name="Rectangle 3"/>
          <p:cNvSpPr>
            <a:spLocks noGrp="1" noChangeArrowheads="1"/>
          </p:cNvSpPr>
          <p:nvPr>
            <p:ph type="body" idx="1"/>
          </p:nvPr>
        </p:nvSpPr>
        <p:spPr>
          <a:xfrm>
            <a:off x="1541463" y="841375"/>
            <a:ext cx="4625975" cy="28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smtClean="0"/>
              <a:t>讲解关系；两张图分成两个片子</a:t>
            </a:r>
          </a:p>
        </p:txBody>
      </p:sp>
    </p:spTree>
    <p:extLst>
      <p:ext uri="{BB962C8B-B14F-4D97-AF65-F5344CB8AC3E}">
        <p14:creationId xmlns:p14="http://schemas.microsoft.com/office/powerpoint/2010/main" val="880504674"/>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AB932579-7810-4068-A38C-259D606DDE52}" type="slidenum">
              <a:rPr lang="zh-CN" altLang="en-US" smtClean="0">
                <a:cs typeface="Arial Unicode MS" panose="020b0604020202020204" pitchFamily="34" charset="-122"/>
              </a:rPr>
              <a:pPr>
                <a:spcBef>
                  <a:spcPct val="0"/>
                </a:spcBef>
              </a:pPr>
              <a:t>41</a:t>
            </a:fld>
            <a:endParaRPr lang="en-US" altLang="zh-CN" smtClean="0">
              <a:cs typeface="Arial Unicode MS" panose="020b0604020202020204" pitchFamily="34" charset="-122"/>
            </a:endParaRPr>
          </a:p>
        </p:txBody>
      </p:sp>
      <p:sp>
        <p:nvSpPr>
          <p:cNvPr id="8195" name="Rectangle 2"/>
          <p:cNvSpPr>
            <a:spLocks noGrp="1" noRot="1" noChangeAspect="1" noChangeArrowheads="1" noTextEdit="1"/>
          </p:cNvSpPr>
          <p:nvPr>
            <p:ph type="sldImg"/>
          </p:nvPr>
        </p:nvSpPr>
        <p:spPr>
          <a:xfrm>
            <a:off x="1150938" y="684213"/>
            <a:ext cx="4572000" cy="3429000"/>
          </a:xfrm>
        </p:spPr>
      </p:sp>
      <p:sp>
        <p:nvSpPr>
          <p:cNvPr id="8196" name="Rectangle 3"/>
          <p:cNvSpPr>
            <a:spLocks noGrp="1" noChangeArrowheads="1"/>
          </p:cNvSpPr>
          <p:nvPr>
            <p:ph type="body" idx="1"/>
          </p:nvPr>
        </p:nvSpPr>
        <p:spPr>
          <a:xfrm>
            <a:off x="911225" y="4344988"/>
            <a:ext cx="50355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216203058"/>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FABB7955-186F-474B-A8C1-E578E772CE8B}" type="slidenum">
              <a:rPr lang="zh-CN" altLang="en-US" smtClean="0">
                <a:cs typeface="Arial Unicode MS" panose="020b0604020202020204" pitchFamily="34" charset="-122"/>
              </a:rPr>
              <a:pPr>
                <a:spcBef>
                  <a:spcPct val="0"/>
                </a:spcBef>
              </a:pPr>
              <a:t>42</a:t>
            </a:fld>
            <a:endParaRPr lang="en-US" altLang="zh-CN" smtClean="0">
              <a:cs typeface="Arial Unicode MS" panose="020b0604020202020204" pitchFamily="34" charset="-122"/>
            </a:endParaRPr>
          </a:p>
        </p:txBody>
      </p:sp>
      <p:sp>
        <p:nvSpPr>
          <p:cNvPr id="52227" name="Rectangle 2"/>
          <p:cNvSpPr>
            <a:spLocks noGrp="1" noRot="1" noChangeAspect="1" noChangeArrowheads="1" noTextEdit="1"/>
          </p:cNvSpPr>
          <p:nvPr>
            <p:ph type="sldImg"/>
          </p:nvPr>
        </p:nvSpPr>
        <p:spPr>
          <a:xfrm>
            <a:off x="-717550" y="2165350"/>
            <a:ext cx="8978900" cy="6734175"/>
          </a:xfrm>
        </p:spPr>
      </p:sp>
      <p:sp>
        <p:nvSpPr>
          <p:cNvPr id="52228" name="Rectangle 3"/>
          <p:cNvSpPr>
            <a:spLocks noGrp="1" noChangeArrowheads="1"/>
          </p:cNvSpPr>
          <p:nvPr>
            <p:ph type="body" idx="1"/>
          </p:nvPr>
        </p:nvSpPr>
        <p:spPr>
          <a:xfrm>
            <a:off x="1539875" y="841375"/>
            <a:ext cx="4629150" cy="195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3793735812"/>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defRPr>
            </a:lvl1pPr>
            <a:lvl2pPr marL="742950" indent="-285750">
              <a:spcBef>
                <a:spcPct val="30000"/>
              </a:spcBef>
              <a:defRPr sz="1200">
                <a:solidFill>
                  <a:schemeClr val="tx1"/>
                </a:solidFill>
                <a:latin typeface="Arial" pitchFamily="34" charset="0"/>
              </a:defRPr>
            </a:lvl2pPr>
            <a:lvl3pPr marL="1143000" indent="-228600">
              <a:spcBef>
                <a:spcPct val="30000"/>
              </a:spcBef>
              <a:defRPr sz="1200">
                <a:solidFill>
                  <a:schemeClr val="tx1"/>
                </a:solidFill>
                <a:latin typeface="Arial" pitchFamily="34" charset="0"/>
              </a:defRPr>
            </a:lvl3pPr>
            <a:lvl4pPr marL="1600200" indent="-228600">
              <a:spcBef>
                <a:spcPct val="30000"/>
              </a:spcBef>
              <a:defRPr sz="1200">
                <a:solidFill>
                  <a:schemeClr val="tx1"/>
                </a:solidFill>
                <a:latin typeface="Arial" pitchFamily="34" charset="0"/>
              </a:defRPr>
            </a:lvl4pPr>
            <a:lvl5pPr marL="2057400" indent="-22860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fld id="{40F327A1-BFEA-49B6-8845-A752F827E1A3}" type="slidenum">
              <a:rPr lang="zh-CN" altLang="en-US" smtClean="0">
                <a:cs typeface="Arial Unicode MS" panose="020b0604020202020204" pitchFamily="34" charset="-122"/>
              </a:rPr>
              <a:pPr>
                <a:spcBef>
                  <a:spcPct val="0"/>
                </a:spcBef>
              </a:pPr>
              <a:t>43</a:t>
            </a:fld>
            <a:endParaRPr lang="en-US" altLang="zh-CN" smtClean="0">
              <a:cs typeface="Arial Unicode MS" panose="020b0604020202020204" pitchFamily="34" charset="-122"/>
            </a:endParaRPr>
          </a:p>
        </p:txBody>
      </p:sp>
      <p:sp>
        <p:nvSpPr>
          <p:cNvPr id="54275" name="Rectangle 2"/>
          <p:cNvSpPr>
            <a:spLocks noGrp="1" noRot="1" noChangeAspect="1" noChangeArrowheads="1" noTextEdit="1"/>
          </p:cNvSpPr>
          <p:nvPr>
            <p:ph type="sldImg"/>
          </p:nvPr>
        </p:nvSpPr>
        <p:spPr>
          <a:xfrm>
            <a:off x="-715963" y="2165350"/>
            <a:ext cx="8978901" cy="6734175"/>
          </a:xfrm>
        </p:spPr>
      </p:sp>
      <p:sp>
        <p:nvSpPr>
          <p:cNvPr id="54276" name="Rectangle 3"/>
          <p:cNvSpPr>
            <a:spLocks noGrp="1" noChangeArrowheads="1"/>
          </p:cNvSpPr>
          <p:nvPr>
            <p:ph type="body" idx="1"/>
          </p:nvPr>
        </p:nvSpPr>
        <p:spPr>
          <a:xfrm>
            <a:off x="819150" y="338138"/>
            <a:ext cx="3797300" cy="196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extLst>
      <p:ext uri="{BB962C8B-B14F-4D97-AF65-F5344CB8AC3E}">
        <p14:creationId xmlns:p14="http://schemas.microsoft.com/office/powerpoint/2010/main" val="3400491604"/>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oleObject" Target="../embeddings/oleObject2.bin" TargetMode="Internal" /><Relationship Id="rId3" Type="http://schemas.openxmlformats.org/officeDocument/2006/relationships/image" Target="../media/image2.emf" /><Relationship Id="rId4" Type="http://schemas.openxmlformats.org/officeDocument/2006/relationships/vmlDrawing" Target="../drawings/vmlDrawing1.vml" /><Relationship Id="rId5"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2.xml" /><Relationship Id="rId2" Type="http://schemas.openxmlformats.org/officeDocument/2006/relationships/oleObject" Target="../embeddings/oleObject3.bin" TargetMode="Internal" /><Relationship Id="rId3" Type="http://schemas.openxmlformats.org/officeDocument/2006/relationships/image" Target="../media/image2.emf" /><Relationship Id="rId4" Type="http://schemas.openxmlformats.org/officeDocument/2006/relationships/vmlDrawing" Target="../drawings/vmlDrawing2.v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398BA58-9A88-451D-B5BA-D54C0E1121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1BE5B2-E006-4F99-AC69-CDB21FD427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967459E-B1F7-40DA-A6E8-6DC087FAAF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EA0A3B-EEFD-47B5-BAEA-16D6BC1A4F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0E71217-40D9-4DF3-B070-E6FEDA7B624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ED31F42-5491-4B5F-A93C-CFC4FD87C9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553358A-0781-4770-9DA9-E11D34F8199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3AE816-534C-4ED7-999C-F10DF096AC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D9CD20-BD66-4B91-945E-07DDDD3D5C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A7F4B71-9F39-4F45-A5A3-9D8AA3B1D1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B1A136-B09E-4DEF-8178-7253DEE080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bg>
      <p:bgPr>
        <a:blipFill dpi="0" rotWithShape="1">
          <a:blip r:embed="rId1">
            <a:lum/>
          </a:blip>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1797050" y="5486399"/>
            <a:ext cx="7105650" cy="965201"/>
          </a:xfrm>
        </p:spPr>
        <p:txBody>
          <a:bodyPr>
            <a:normAutofit/>
          </a:bodyPr>
          <a:lstStyle>
            <a:lvl1pPr>
              <a:defRPr sz="2400">
                <a:latin typeface="华康黑体W5(P)" panose="020b0500000000000000" pitchFamily="34" charset="-122"/>
                <a:ea typeface="华康黑体W5(P)" panose="020b0500000000000000" pitchFamily="34" charset="-122"/>
              </a:defRPr>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236075215"/>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685800" y="1122363"/>
            <a:ext cx="7772400" cy="2387600"/>
          </a:xfrm>
        </p:spPr>
        <p:txBody>
          <a:bodyPr tIns="36000" bIns="252000" anchor="b">
            <a:normAutofit/>
          </a:bodyPr>
          <a:lstStyle>
            <a:lvl1pPr algn="ctr">
              <a:defRPr sz="4400"/>
            </a:lvl1pPr>
          </a:lstStyle>
          <a:p>
            <a:r>
              <a:rPr lang="zh-CN" altLang="en-US" smtClean="0"/>
              <a:t>单击此处编辑母版标题样式</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a:p>
        </p:txBody>
      </p:sp>
    </p:spTree>
    <p:extLst>
      <p:ext uri="{BB962C8B-B14F-4D97-AF65-F5344CB8AC3E}">
        <p14:creationId xmlns:p14="http://schemas.microsoft.com/office/powerpoint/2010/main" val="3745775983"/>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4096851915"/>
              </p:ext>
            </p:extLst>
          </p:nvPr>
        </p:nvGraphicFramePr>
        <p:xfrm>
          <a:off x="1588" y="1588"/>
          <a:ext cx="1587" cy="1587"/>
        </p:xfrm>
        <a:graphic>
          <a:graphicData uri="http://schemas.openxmlformats.org/presentationml/2006/ole">
            <mc:AlternateContent>
              <mc:Choice xmlns:v="urn:schemas-microsoft-com:vml" Requires="v">
                <p:oleObj spid="_x0000_s1038" name="think-cell Slide" r:id="rId2" imgW="471" imgH="472" progId="TCLayout.ActiveDocument.1">
                  <p:embed/>
                </p:oleObj>
              </mc:Choice>
              <mc:Fallback>
                <p:oleObj name="think-cell Slide" r:id="rId2" imgW="471" imgH="472" progId="TCLayout.ActiveDocument.1">
                  <p:embed/>
                  <p:pic>
                    <p:nvPicPr>
                      <p:cNvPr id="0" name="OLE substitute image"/>
                      <p:cNvPicPr/>
                      <p:nvPr/>
                    </p:nvPicPr>
                    <p:blipFill>
                      <a:blip r:embed="rId3"/>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extLst>
      <p:ext uri="{BB962C8B-B14F-4D97-AF65-F5344CB8AC3E}">
        <p14:creationId xmlns:p14="http://schemas.microsoft.com/office/powerpoint/2010/main" val="2957134030"/>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Title 1"/>
          <p:cNvSpPr>
            <a:spLocks noGrp="1"/>
          </p:cNvSpPr>
          <p:nvPr>
            <p:ph type="title"/>
          </p:nvPr>
        </p:nvSpPr>
        <p:spPr>
          <a:xfrm>
            <a:off x="623888" y="1709739"/>
            <a:ext cx="7886700" cy="2852737"/>
          </a:xfrm>
        </p:spPr>
        <p:txBody>
          <a:bodyPr lIns="36000" bIns="216000" anchor="b">
            <a:normAutofit/>
          </a:bodyPr>
          <a:lstStyle>
            <a:lvl1pPr>
              <a:defRPr sz="4400"/>
            </a:lvl1pPr>
          </a:lstStyle>
          <a:p>
            <a:r>
              <a:rPr lang="zh-CN" altLang="en-US" smtClean="0"/>
              <a:t>单击此处编辑母版标题样式</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extLst>
      <p:ext uri="{BB962C8B-B14F-4D97-AF65-F5344CB8AC3E}">
        <p14:creationId xmlns:p14="http://schemas.microsoft.com/office/powerpoint/2010/main" val="2794644529"/>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extLst>
      <p:ext uri="{BB962C8B-B14F-4D97-AF65-F5344CB8AC3E}">
        <p14:creationId xmlns:p14="http://schemas.microsoft.com/office/powerpoint/2010/main" val="1051286950"/>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Title 1"/>
          <p:cNvSpPr>
            <a:spLocks noGrp="1"/>
          </p:cNvSpPr>
          <p:nvPr>
            <p:ph type="title"/>
          </p:nvPr>
        </p:nvSpPr>
        <p:spPr>
          <a:xfrm>
            <a:off x="0" y="0"/>
            <a:ext cx="9144000" cy="1325563"/>
          </a:xfrm>
        </p:spPr>
        <p:txBody>
          <a:bodyPr lIns="648000"/>
          <a:lstStyle/>
          <a:p>
            <a:r>
              <a:rPr lang="zh-CN" altLang="en-US" smtClean="0"/>
              <a:t>单击此处编辑母版标题样式</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extLst>
      <p:ext uri="{BB962C8B-B14F-4D97-AF65-F5344CB8AC3E}">
        <p14:creationId xmlns:p14="http://schemas.microsoft.com/office/powerpoint/2010/main" val="3690255419"/>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492706286"/>
              </p:ext>
            </p:extLst>
          </p:nvPr>
        </p:nvGraphicFramePr>
        <p:xfrm>
          <a:off x="1588" y="1588"/>
          <a:ext cx="1587" cy="1587"/>
        </p:xfrm>
        <a:graphic>
          <a:graphicData uri="http://schemas.openxmlformats.org/presentationml/2006/ole">
            <mc:AlternateContent>
              <mc:Choice xmlns:v="urn:schemas-microsoft-com:vml" Requires="v">
                <p:oleObj spid="_x0000_s1039" name="think-cell Slide" r:id="rId2" imgW="471" imgH="472" progId="TCLayout.ActiveDocument.1">
                  <p:embed/>
                </p:oleObj>
              </mc:Choice>
              <mc:Fallback>
                <p:oleObj name="think-cell Slide" r:id="rId2" imgW="471" imgH="472" progId="TCLayout.ActiveDocument.1">
                  <p:embed/>
                  <p:pic>
                    <p:nvPicPr>
                      <p:cNvPr id="0" name="OLE substitute image"/>
                      <p:cNvPicPr/>
                      <p:nvPr/>
                    </p:nvPicPr>
                    <p:blipFill>
                      <a:blip r:embed="rId3"/>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zh-CN" altLang="en-US" smtClean="0"/>
              <a:t>单击此处编辑母版标题样式</a:t>
            </a:r>
            <a:endParaRPr lang="en-US"/>
          </a:p>
        </p:txBody>
      </p:sp>
    </p:spTree>
    <p:extLst>
      <p:ext uri="{BB962C8B-B14F-4D97-AF65-F5344CB8AC3E}">
        <p14:creationId xmlns:p14="http://schemas.microsoft.com/office/powerpoint/2010/main" val="3989026670"/>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Tree>
    <p:extLst>
      <p:ext uri="{BB962C8B-B14F-4D97-AF65-F5344CB8AC3E}">
        <p14:creationId xmlns:p14="http://schemas.microsoft.com/office/powerpoint/2010/main" val="901149515"/>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Title 1"/>
          <p:cNvSpPr>
            <a:spLocks noGrp="1"/>
          </p:cNvSpPr>
          <p:nvPr>
            <p:ph type="title"/>
          </p:nvPr>
        </p:nvSpPr>
        <p:spPr>
          <a:xfrm>
            <a:off x="629841" y="457200"/>
            <a:ext cx="2949178" cy="1600200"/>
          </a:xfrm>
        </p:spPr>
        <p:txBody>
          <a:bodyPr lIns="108000" anchor="b">
            <a:normAutofit/>
          </a:bodyPr>
          <a:lstStyle>
            <a:lvl1pPr>
              <a:defRPr sz="2400"/>
            </a:lvl1pPr>
          </a:lstStyle>
          <a:p>
            <a:r>
              <a:rPr lang="zh-CN" altLang="en-US" smtClean="0"/>
              <a:t>单击此处编辑母版标题样式</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744679757"/>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Title 1"/>
          <p:cNvSpPr>
            <a:spLocks noGrp="1"/>
          </p:cNvSpPr>
          <p:nvPr>
            <p:ph type="title"/>
          </p:nvPr>
        </p:nvSpPr>
        <p:spPr>
          <a:xfrm>
            <a:off x="629841" y="457200"/>
            <a:ext cx="2949178" cy="1600200"/>
          </a:xfrm>
        </p:spPr>
        <p:txBody>
          <a:bodyPr lIns="108000" anchor="b">
            <a:normAutofit/>
          </a:bodyPr>
          <a:lstStyle>
            <a:lvl1pPr>
              <a:defRPr sz="2400"/>
            </a:lvl1pPr>
          </a:lstStyle>
          <a:p>
            <a:r>
              <a:rPr lang="zh-CN" altLang="en-US" smtClean="0"/>
              <a:t>单击此处编辑母版标题样式</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339376802"/>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extLst>
      <p:ext uri="{BB962C8B-B14F-4D97-AF65-F5344CB8AC3E}">
        <p14:creationId xmlns:p14="http://schemas.microsoft.com/office/powerpoint/2010/main" val="3319760040"/>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Vertical Title 1"/>
          <p:cNvSpPr>
            <a:spLocks noGrp="1"/>
          </p:cNvSpPr>
          <p:nvPr>
            <p:ph type="title" orient="vert"/>
          </p:nvPr>
        </p:nvSpPr>
        <p:spPr>
          <a:xfrm>
            <a:off x="6543675" y="825499"/>
            <a:ext cx="1971675" cy="5351463"/>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628650" y="825499"/>
            <a:ext cx="5800725" cy="53514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extLst>
      <p:ext uri="{BB962C8B-B14F-4D97-AF65-F5344CB8AC3E}">
        <p14:creationId xmlns:p14="http://schemas.microsoft.com/office/powerpoint/2010/main" val="1975717241"/>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blipFill dpi="0" rotWithShape="1">
          <a:blip r:embed="rId1">
            <a:lum/>
          </a:blip>
          <a:stretch>
            <a:fillRect/>
          </a:stretch>
        </a:blipFill>
        <a:effectLst/>
      </p:bgPr>
    </p:bg>
    <p:spTree>
      <p:nvGrpSpPr>
        <p:cNvPr id="1" name=""/>
        <p:cNvGrpSpPr/>
        <p:nvPr/>
      </p:nvGrpSpPr>
      <p:grpSpPr>
        <a:xfrm>
          <a:off x="0" y="0"/>
          <a:ext cx="0" cy="0"/>
        </a:xfrm>
      </p:grpSpPr>
    </p:spTree>
    <p:extLst>
      <p:ext uri="{BB962C8B-B14F-4D97-AF65-F5344CB8AC3E}">
        <p14:creationId xmlns:p14="http://schemas.microsoft.com/office/powerpoint/2010/main" val="1481153110"/>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Only">
  <p:cSld name="Content">
    <p:spTree>
      <p:nvGrpSpPr>
        <p:cNvPr id="1" name=""/>
        <p:cNvGrpSpPr/>
        <p:nvPr/>
      </p:nvGrpSpPr>
      <p:grpSpPr>
        <a:xfrm>
          <a:off x="0" y="0"/>
          <a:ext cx="0" cy="0"/>
        </a:xfrm>
      </p:grpSpPr>
      <p:sp>
        <p:nvSpPr>
          <p:cNvPr id="2" name="Content Placeholder 1"/>
          <p:cNvSpPr>
            <a:spLocks noGrp="1"/>
          </p:cNvSpPr>
          <p:nvPr>
            <p:ph/>
          </p:nvPr>
        </p:nvSpPr>
        <p:spPr>
          <a:xfrm>
            <a:off x="246063" y="65088"/>
            <a:ext cx="8743950" cy="64119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31905261"/>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bl">
  <p:cSld name="Title and Table">
    <p:spTree>
      <p:nvGrpSpPr>
        <p:cNvPr id="1" name=""/>
        <p:cNvGrpSpPr/>
        <p:nvPr/>
      </p:nvGrpSpPr>
      <p:grpSpPr>
        <a:xfrm>
          <a:off x="0" y="0"/>
          <a:ext cx="0" cy="0"/>
        </a:xfrm>
      </p:grpSpPr>
      <p:sp>
        <p:nvSpPr>
          <p:cNvPr id="2" name="Title 1"/>
          <p:cNvSpPr>
            <a:spLocks noGrp="1"/>
          </p:cNvSpPr>
          <p:nvPr>
            <p:ph type="title"/>
          </p:nvPr>
        </p:nvSpPr>
        <p:spPr>
          <a:xfrm>
            <a:off x="269875" y="65088"/>
            <a:ext cx="8720138" cy="77311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46063" y="990600"/>
            <a:ext cx="8551862" cy="5486400"/>
          </a:xfrm>
        </p:spPr>
        <p:txBody>
          <a:bodyPr/>
          <a:lstStyle/>
          <a:p>
            <a:pPr lvl="0"/>
            <a:endParaRPr lang="en-US" noProof="0" smtClean="0"/>
          </a:p>
        </p:txBody>
      </p:sp>
    </p:spTree>
    <p:extLst>
      <p:ext uri="{BB962C8B-B14F-4D97-AF65-F5344CB8AC3E}">
        <p14:creationId xmlns:p14="http://schemas.microsoft.com/office/powerpoint/2010/main" val="2907897127"/>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Obj">
  <p:cSld name="Title, Text, and Content">
    <p:spTree>
      <p:nvGrpSpPr>
        <p:cNvPr id="1" name=""/>
        <p:cNvGrpSpPr/>
        <p:nvPr/>
      </p:nvGrpSpPr>
      <p:grpSpPr>
        <a:xfrm>
          <a:off x="0" y="0"/>
          <a:ext cx="0" cy="0"/>
        </a:xfrm>
      </p:grpSpPr>
      <p:sp>
        <p:nvSpPr>
          <p:cNvPr id="2" name="Title 1"/>
          <p:cNvSpPr>
            <a:spLocks noGrp="1"/>
          </p:cNvSpPr>
          <p:nvPr>
            <p:ph type="title"/>
          </p:nvPr>
        </p:nvSpPr>
        <p:spPr>
          <a:xfrm>
            <a:off x="269875" y="65088"/>
            <a:ext cx="8720138" cy="77311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46063" y="990600"/>
            <a:ext cx="4198937"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7400" y="990600"/>
            <a:ext cx="4200525"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3691419"/>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tags" Target="../tags/tag3.xml" /><Relationship Id="rId18" Type="http://schemas.openxmlformats.org/officeDocument/2006/relationships/oleObject" Target="../embeddings/oleObject1.bin" TargetMode="Internal" /><Relationship Id="rId19" Type="http://schemas.openxmlformats.org/officeDocument/2006/relationships/image" Target="../media/image2.emf" /><Relationship Id="rId2" Type="http://schemas.openxmlformats.org/officeDocument/2006/relationships/slideLayout" Target="../slideLayouts/slideLayout13.xml" /><Relationship Id="rId20" Type="http://schemas.openxmlformats.org/officeDocument/2006/relationships/image" Target="../media/image4.jpeg" /><Relationship Id="rId21" Type="http://schemas.openxmlformats.org/officeDocument/2006/relationships/vmlDrawing" Target="../drawings/vmlDrawing3.v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20">
            <a:lum/>
          </a:blip>
          <a:stretch>
            <a:fillRect/>
          </a:stretch>
        </a:blipFill>
        <a:effectLst/>
      </p:bgPr>
    </p:bg>
    <p:spTree>
      <p:nvGrpSpPr>
        <p:cNvPr id="1" name=""/>
        <p:cNvGrpSpPr/>
        <p:nvPr/>
      </p:nvGrpSpPr>
      <p:grpSpPr>
        <a:xfrm>
          <a:off x="0" y="0"/>
          <a:ext cx="0" cy="0"/>
        </a:xfrm>
      </p:grpSpPr>
      <p:graphicFrame>
        <p:nvGraphicFramePr>
          <p:cNvPr id="4" name="Object 3" hidden="1"/>
          <p:cNvGraphicFramePr>
            <a:graphicFrameLocks noChangeAspect="1"/>
          </p:cNvGraphicFramePr>
          <p:nvPr userDrawn="1">
            <p:custDataLst>
              <p:tags r:id="rId17"/>
            </p:custDataLst>
            <p:extLst>
              <p:ext uri="{D42A27DB-BD31-4B8C-83A1-F6EECF244321}">
                <p14:modId xmlns:p14="http://schemas.microsoft.com/office/powerpoint/2010/main" val="1255548865"/>
              </p:ext>
            </p:extLst>
          </p:nvPr>
        </p:nvGraphicFramePr>
        <p:xfrm>
          <a:off x="1588" y="1588"/>
          <a:ext cx="1587" cy="1587"/>
        </p:xfrm>
        <a:graphic>
          <a:graphicData uri="http://schemas.openxmlformats.org/presentationml/2006/ole">
            <mc:AlternateContent>
              <mc:Choice xmlns:v="urn:schemas-microsoft-com:vml" Requires="v">
                <p:oleObj spid="_x0000_s1040" name="think-cell Slide" r:id="rId18" imgW="471" imgH="472" progId="TCLayout.ActiveDocument.1">
                  <p:embed/>
                </p:oleObj>
              </mc:Choice>
              <mc:Fallback>
                <p:oleObj name="think-cell Slide" r:id="rId18" imgW="471" imgH="472" progId="TCLayout.ActiveDocument.1">
                  <p:embed/>
                  <p:pic>
                    <p:nvPicPr>
                      <p:cNvPr id="0" name="OLE substitute image"/>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0" y="0"/>
            <a:ext cx="9144000" cy="1350498"/>
          </a:xfrm>
          <a:prstGeom prst="rect">
            <a:avLst/>
          </a:prstGeom>
        </p:spPr>
        <p:txBody>
          <a:bodyPr vert="horz" lIns="57600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586447" y="1741219"/>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extLst>
      <p:ext uri="{BB962C8B-B14F-4D97-AF65-F5344CB8AC3E}">
        <p14:creationId xmlns:p14="http://schemas.microsoft.com/office/powerpoint/2010/main" val="2271409901"/>
      </p:ext>
    </p:extLst>
  </p:cSld>
  <p:clrMap bg1="lt1" tx1="dk1" bg2="lt2" tx2="dk2" accent1="accent1" accent2="accent2" accent3="accent3" accent4="accent4" accent5="accent5" accent6="accent6" hlink="hlink" folHlink="folHlink"/>
  <p:sldLayoutIdLst>
    <p:sldLayoutId id="2147483660"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transition/>
  <p:timing/>
  <p:txStyles>
    <p:titleStyle>
      <a:lvl1pPr algn="l" defTabSz="914400" rtl="0" eaLnBrk="1" latinLnBrk="0" hangingPunct="1">
        <a:lnSpc>
          <a:spcPct val="90000"/>
        </a:lnSpc>
        <a:spcBef>
          <a:spcPct val="0"/>
        </a:spcBef>
        <a:buNone/>
        <a:defRPr sz="2000" b="1" kern="1200">
          <a:solidFill>
            <a:schemeClr val="tx1"/>
          </a:solidFill>
          <a:latin typeface="华康黑体W5(P)" panose="020b0500000000000000" pitchFamily="34" charset="-122"/>
          <a:ea typeface="华康黑体W5(P)" panose="020b0500000000000000"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华康黑体W5(P)" panose="020b0500000000000000" pitchFamily="34" charset="-122"/>
          <a:ea typeface="华康黑体W5(P)" panose="020b0500000000000000"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华康黑体W5(P)" panose="020b0500000000000000" pitchFamily="34" charset="-122"/>
          <a:ea typeface="华康黑体W5(P)" panose="020b0500000000000000"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华康黑体W5(P)" panose="020b0500000000000000" pitchFamily="34" charset="-122"/>
          <a:ea typeface="华康黑体W5(P)" panose="020b0500000000000000"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华康黑体W5(P)" panose="020b0500000000000000" pitchFamily="34" charset="-122"/>
          <a:ea typeface="华康黑体W5(P)" panose="020b0500000000000000"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华康黑体W5(P)" panose="020b0500000000000000" pitchFamily="34" charset="-122"/>
          <a:ea typeface="华康黑体W5(P)" panose="020b0500000000000000"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xml" /><Relationship Id="rId3" Type="http://schemas.openxmlformats.org/officeDocument/2006/relationships/tags" Target="../tags/tag4.xml" /><Relationship Id="rId4" Type="http://schemas.openxmlformats.org/officeDocument/2006/relationships/oleObject" Target="../embeddings/oleObject4.bin" TargetMode="Internal" /><Relationship Id="rId5" Type="http://schemas.openxmlformats.org/officeDocument/2006/relationships/image" Target="../media/image2.emf" /><Relationship Id="rId6" Type="http://schemas.openxmlformats.org/officeDocument/2006/relationships/image" Target="../media/image5.jpeg" /><Relationship Id="rId7" Type="http://schemas.openxmlformats.org/officeDocument/2006/relationships/vmlDrawing" Target="../drawings/vmlDrawing4.v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5.xml" /><Relationship Id="rId3" Type="http://schemas.openxmlformats.org/officeDocument/2006/relationships/oleObject" Target="../embeddings/oleObject5.bin" TargetMode="Internal" /><Relationship Id="rId4" Type="http://schemas.openxmlformats.org/officeDocument/2006/relationships/image" Target="../media/image2.emf" /><Relationship Id="rId5" Type="http://schemas.openxmlformats.org/officeDocument/2006/relationships/oleObject" Target="../embeddings/oleObject6.bin" TargetMode="Internal" /><Relationship Id="rId6" Type="http://schemas.openxmlformats.org/officeDocument/2006/relationships/image" Target="../media/image6.wmf" /><Relationship Id="rId7" Type="http://schemas.openxmlformats.org/officeDocument/2006/relationships/vmlDrawing" Target="../drawings/vmlDrawing5.v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6.xml" /><Relationship Id="rId3" Type="http://schemas.openxmlformats.org/officeDocument/2006/relationships/oleObject" Target="../embeddings/oleObject7.bin" TargetMode="Internal" /><Relationship Id="rId4" Type="http://schemas.openxmlformats.org/officeDocument/2006/relationships/image" Target="../media/image2.emf" /><Relationship Id="rId5" Type="http://schemas.openxmlformats.org/officeDocument/2006/relationships/vmlDrawing" Target="../drawings/vmlDrawing6.v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7.xml" /><Relationship Id="rId3" Type="http://schemas.openxmlformats.org/officeDocument/2006/relationships/oleObject" Target="../embeddings/oleObject8.bin" TargetMode="Internal" /><Relationship Id="rId4" Type="http://schemas.openxmlformats.org/officeDocument/2006/relationships/image" Target="../media/image2.emf" /><Relationship Id="rId5" Type="http://schemas.openxmlformats.org/officeDocument/2006/relationships/vmlDrawing" Target="../drawings/vmlDrawing7.v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 Id="rId3" Type="http://schemas.openxmlformats.org/officeDocument/2006/relationships/tags" Target="../tags/tag8.xml" /><Relationship Id="rId4" Type="http://schemas.openxmlformats.org/officeDocument/2006/relationships/oleObject" Target="../embeddings/oleObject9.bin" TargetMode="Internal" /><Relationship Id="rId5" Type="http://schemas.openxmlformats.org/officeDocument/2006/relationships/image" Target="../media/image2.emf" /><Relationship Id="rId6" Type="http://schemas.openxmlformats.org/officeDocument/2006/relationships/vmlDrawing" Target="../drawings/vmlDrawing8.v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9.xml" /><Relationship Id="rId3" Type="http://schemas.openxmlformats.org/officeDocument/2006/relationships/oleObject" Target="../embeddings/oleObject10.bin" TargetMode="Internal" /><Relationship Id="rId4" Type="http://schemas.openxmlformats.org/officeDocument/2006/relationships/image" Target="../media/image2.emf" /><Relationship Id="rId5" Type="http://schemas.openxmlformats.org/officeDocument/2006/relationships/vmlDrawing" Target="../drawings/vmlDrawing9.v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0.xml" /><Relationship Id="rId3" Type="http://schemas.openxmlformats.org/officeDocument/2006/relationships/oleObject" Target="../embeddings/oleObject11.bin" TargetMode="Internal" /><Relationship Id="rId4" Type="http://schemas.openxmlformats.org/officeDocument/2006/relationships/image" Target="../media/image2.emf" /><Relationship Id="rId5" Type="http://schemas.openxmlformats.org/officeDocument/2006/relationships/vmlDrawing" Target="../drawings/vmlDrawing10.v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1.xml" /><Relationship Id="rId3" Type="http://schemas.openxmlformats.org/officeDocument/2006/relationships/oleObject" Target="../embeddings/oleObject12.bin" TargetMode="Internal" /><Relationship Id="rId4" Type="http://schemas.openxmlformats.org/officeDocument/2006/relationships/image" Target="../media/image2.emf" /><Relationship Id="rId5" Type="http://schemas.openxmlformats.org/officeDocument/2006/relationships/vmlDrawing" Target="../drawings/vmlDrawing11.v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2.xml" /><Relationship Id="rId3" Type="http://schemas.openxmlformats.org/officeDocument/2006/relationships/oleObject" Target="../embeddings/oleObject13.bin" TargetMode="Internal" /><Relationship Id="rId4" Type="http://schemas.openxmlformats.org/officeDocument/2006/relationships/image" Target="../media/image2.emf" /><Relationship Id="rId5" Type="http://schemas.openxmlformats.org/officeDocument/2006/relationships/vmlDrawing" Target="../drawings/vmlDrawing12.v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3.xml" /><Relationship Id="rId3" Type="http://schemas.openxmlformats.org/officeDocument/2006/relationships/oleObject" Target="../embeddings/oleObject14.bin" TargetMode="Internal" /><Relationship Id="rId4" Type="http://schemas.openxmlformats.org/officeDocument/2006/relationships/image" Target="../media/image2.emf" /><Relationship Id="rId5" Type="http://schemas.openxmlformats.org/officeDocument/2006/relationships/vmlDrawing" Target="../drawings/vmlDrawing13.v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xml" /><Relationship Id="rId3" Type="http://schemas.openxmlformats.org/officeDocument/2006/relationships/tags" Target="../tags/tag14.xml" /><Relationship Id="rId4" Type="http://schemas.openxmlformats.org/officeDocument/2006/relationships/oleObject" Target="../embeddings/oleObject15.bin" TargetMode="Internal" /><Relationship Id="rId5" Type="http://schemas.openxmlformats.org/officeDocument/2006/relationships/image" Target="../media/image2.emf" /><Relationship Id="rId6" Type="http://schemas.openxmlformats.org/officeDocument/2006/relationships/image" Target="../media/image5.jpeg" /><Relationship Id="rId7" Type="http://schemas.openxmlformats.org/officeDocument/2006/relationships/vmlDrawing" Target="../drawings/vmlDrawing14.v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5.xml" /><Relationship Id="rId3" Type="http://schemas.openxmlformats.org/officeDocument/2006/relationships/oleObject" Target="../embeddings/oleObject16.bin" TargetMode="Internal" /><Relationship Id="rId4" Type="http://schemas.openxmlformats.org/officeDocument/2006/relationships/image" Target="../media/image2.emf" /><Relationship Id="rId5" Type="http://schemas.openxmlformats.org/officeDocument/2006/relationships/vmlDrawing" Target="../drawings/vmlDrawing15.v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6.xml" /><Relationship Id="rId3" Type="http://schemas.openxmlformats.org/officeDocument/2006/relationships/oleObject" Target="../embeddings/oleObject17.bin" TargetMode="Internal" /><Relationship Id="rId4" Type="http://schemas.openxmlformats.org/officeDocument/2006/relationships/image" Target="../media/image2.emf" /><Relationship Id="rId5" Type="http://schemas.openxmlformats.org/officeDocument/2006/relationships/image" Target="../media/image8.png" /><Relationship Id="rId6" Type="http://schemas.openxmlformats.org/officeDocument/2006/relationships/vmlDrawing" Target="../drawings/vmlDrawing16.v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xml" /><Relationship Id="rId3" Type="http://schemas.openxmlformats.org/officeDocument/2006/relationships/tags" Target="../tags/tag17.xml" /><Relationship Id="rId4" Type="http://schemas.openxmlformats.org/officeDocument/2006/relationships/oleObject" Target="../embeddings/oleObject18.bin" TargetMode="Internal" /><Relationship Id="rId5" Type="http://schemas.openxmlformats.org/officeDocument/2006/relationships/image" Target="../media/image2.emf" /><Relationship Id="rId6" Type="http://schemas.openxmlformats.org/officeDocument/2006/relationships/image" Target="../media/image5.jpeg" /><Relationship Id="rId7" Type="http://schemas.openxmlformats.org/officeDocument/2006/relationships/vmlDrawing" Target="../drawings/vmlDrawing17.v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8.xml" /><Relationship Id="rId3" Type="http://schemas.openxmlformats.org/officeDocument/2006/relationships/oleObject" Target="../embeddings/oleObject19.bin" TargetMode="Internal" /><Relationship Id="rId4" Type="http://schemas.openxmlformats.org/officeDocument/2006/relationships/image" Target="../media/image2.emf" /><Relationship Id="rId5" Type="http://schemas.openxmlformats.org/officeDocument/2006/relationships/vmlDrawing" Target="../drawings/vmlDrawing18.v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19.xml" /><Relationship Id="rId3" Type="http://schemas.openxmlformats.org/officeDocument/2006/relationships/oleObject" Target="../embeddings/oleObject20.bin" TargetMode="Internal" /><Relationship Id="rId4" Type="http://schemas.openxmlformats.org/officeDocument/2006/relationships/image" Target="../media/image2.emf" /><Relationship Id="rId5" Type="http://schemas.openxmlformats.org/officeDocument/2006/relationships/vmlDrawing" Target="../drawings/vmlDrawing19.v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0.xml" /><Relationship Id="rId3" Type="http://schemas.openxmlformats.org/officeDocument/2006/relationships/oleObject" Target="../embeddings/oleObject21.bin" TargetMode="Internal" /><Relationship Id="rId4" Type="http://schemas.openxmlformats.org/officeDocument/2006/relationships/image" Target="../media/image2.emf" /><Relationship Id="rId5" Type="http://schemas.openxmlformats.org/officeDocument/2006/relationships/vmlDrawing" Target="../drawings/vmlDrawing20.v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1.xml" /><Relationship Id="rId3" Type="http://schemas.openxmlformats.org/officeDocument/2006/relationships/oleObject" Target="../embeddings/oleObject22.bin" TargetMode="Internal" /><Relationship Id="rId4" Type="http://schemas.openxmlformats.org/officeDocument/2006/relationships/image" Target="../media/image2.emf" /><Relationship Id="rId5" Type="http://schemas.openxmlformats.org/officeDocument/2006/relationships/vmlDrawing" Target="../drawings/vmlDrawing21.v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22.xml" /><Relationship Id="rId3" Type="http://schemas.openxmlformats.org/officeDocument/2006/relationships/oleObject" Target="../embeddings/oleObject23.bin" TargetMode="Internal" /><Relationship Id="rId4" Type="http://schemas.openxmlformats.org/officeDocument/2006/relationships/image" Target="../media/image2.emf" /><Relationship Id="rId5" Type="http://schemas.openxmlformats.org/officeDocument/2006/relationships/vmlDrawing" Target="../drawings/vmlDrawing22.v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xml" /><Relationship Id="rId3" Type="http://schemas.openxmlformats.org/officeDocument/2006/relationships/tags" Target="../tags/tag23.xml" /><Relationship Id="rId4" Type="http://schemas.openxmlformats.org/officeDocument/2006/relationships/oleObject" Target="../embeddings/oleObject24.bin" TargetMode="Internal" /><Relationship Id="rId5" Type="http://schemas.openxmlformats.org/officeDocument/2006/relationships/image" Target="../media/image2.emf" /><Relationship Id="rId6" Type="http://schemas.openxmlformats.org/officeDocument/2006/relationships/image" Target="../media/image5.jpeg" /><Relationship Id="rId7" Type="http://schemas.openxmlformats.org/officeDocument/2006/relationships/vmlDrawing" Target="../drawings/vmlDrawing23.v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4.xml" /><Relationship Id="rId3" Type="http://schemas.openxmlformats.org/officeDocument/2006/relationships/oleObject" Target="../embeddings/oleObject25.bin" TargetMode="Internal" /><Relationship Id="rId4" Type="http://schemas.openxmlformats.org/officeDocument/2006/relationships/image" Target="../media/image2.emf" /><Relationship Id="rId5" Type="http://schemas.openxmlformats.org/officeDocument/2006/relationships/vmlDrawing" Target="../drawings/vmlDrawing24.v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7.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5.xml" /><Relationship Id="rId3" Type="http://schemas.openxmlformats.org/officeDocument/2006/relationships/oleObject" Target="../embeddings/oleObject26.bin" TargetMode="Internal" /><Relationship Id="rId4" Type="http://schemas.openxmlformats.org/officeDocument/2006/relationships/image" Target="../media/image2.emf" /><Relationship Id="rId5" Type="http://schemas.openxmlformats.org/officeDocument/2006/relationships/vmlDrawing" Target="../drawings/vmlDrawing25.v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8.xml" /><Relationship Id="rId3" Type="http://schemas.openxmlformats.org/officeDocument/2006/relationships/tags" Target="../tags/tag26.xml" /><Relationship Id="rId4" Type="http://schemas.openxmlformats.org/officeDocument/2006/relationships/oleObject" Target="../embeddings/oleObject27.bin" TargetMode="Internal" /><Relationship Id="rId5" Type="http://schemas.openxmlformats.org/officeDocument/2006/relationships/image" Target="../media/image2.emf" /><Relationship Id="rId6" Type="http://schemas.openxmlformats.org/officeDocument/2006/relationships/image" Target="../media/image5.jpeg" /><Relationship Id="rId7" Type="http://schemas.openxmlformats.org/officeDocument/2006/relationships/vmlDrawing" Target="../drawings/vmlDrawing26.v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34.xml" /><Relationship Id="rId11" Type="http://schemas.openxmlformats.org/officeDocument/2006/relationships/tags" Target="../tags/tag35.xml" /><Relationship Id="rId12" Type="http://schemas.openxmlformats.org/officeDocument/2006/relationships/tags" Target="../tags/tag36.xml" /><Relationship Id="rId13" Type="http://schemas.openxmlformats.org/officeDocument/2006/relationships/tags" Target="../tags/tag37.xml" /><Relationship Id="rId14" Type="http://schemas.openxmlformats.org/officeDocument/2006/relationships/tags" Target="../tags/tag38.xml" /><Relationship Id="rId15" Type="http://schemas.openxmlformats.org/officeDocument/2006/relationships/tags" Target="../tags/tag39.xml" /><Relationship Id="rId16" Type="http://schemas.openxmlformats.org/officeDocument/2006/relationships/tags" Target="../tags/tag40.xml" /><Relationship Id="rId17" Type="http://schemas.openxmlformats.org/officeDocument/2006/relationships/tags" Target="../tags/tag41.xml" /><Relationship Id="rId2" Type="http://schemas.openxmlformats.org/officeDocument/2006/relationships/notesSlide" Target="../notesSlides/notesSlide9.xml" /><Relationship Id="rId3" Type="http://schemas.openxmlformats.org/officeDocument/2006/relationships/tags" Target="../tags/tag27.xml" /><Relationship Id="rId4" Type="http://schemas.openxmlformats.org/officeDocument/2006/relationships/tags" Target="../tags/tag28.xml" /><Relationship Id="rId5" Type="http://schemas.openxmlformats.org/officeDocument/2006/relationships/tags" Target="../tags/tag29.xml" /><Relationship Id="rId6" Type="http://schemas.openxmlformats.org/officeDocument/2006/relationships/tags" Target="../tags/tag30.xml" /><Relationship Id="rId7" Type="http://schemas.openxmlformats.org/officeDocument/2006/relationships/tags" Target="../tags/tag31.xml" /><Relationship Id="rId8" Type="http://schemas.openxmlformats.org/officeDocument/2006/relationships/tags" Target="../tags/tag32.xml" /><Relationship Id="rId9" Type="http://schemas.openxmlformats.org/officeDocument/2006/relationships/tags" Target="../tags/tag33.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0.xml" /><Relationship Id="rId3" Type="http://schemas.openxmlformats.org/officeDocument/2006/relationships/image" Target="../media/image12.png" /><Relationship Id="rId4" Type="http://schemas.openxmlformats.org/officeDocument/2006/relationships/image" Target="../media/image13.png" /><Relationship Id="rId5" Type="http://schemas.openxmlformats.org/officeDocument/2006/relationships/image" Target="../media/image14.png" /><Relationship Id="rId6" Type="http://schemas.openxmlformats.org/officeDocument/2006/relationships/image" Target="../media/image15.png" /><Relationship Id="rId7" Type="http://schemas.openxmlformats.org/officeDocument/2006/relationships/image" Target="../media/image16.png" /><Relationship Id="rId8" Type="http://schemas.openxmlformats.org/officeDocument/2006/relationships/image" Target="../media/image17.png" /><Relationship Id="rId9" Type="http://schemas.openxmlformats.org/officeDocument/2006/relationships/image" Target="../media/image18.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5311232300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Rectangle 4"/>
          <p:cNvSpPr txBox="1">
            <a:spLocks noChangeArrowheads="1"/>
          </p:cNvSpPr>
          <p:nvPr/>
        </p:nvSpPr>
        <p:spPr bwMode="gray">
          <a:xfrm>
            <a:off x="1661033" y="5300663"/>
            <a:ext cx="6105271"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0" tIns="1486800" rIns="360000" bIns="0" numCol="1" anchor="b" anchorCtr="0" compatLnSpc="1">
            <a:prstTxWarp prst="textNoShape">
              <a:avLst/>
            </a:prstTxWarp>
            <a:noAutofit/>
          </a:bodyPr>
          <a:lstStyle>
            <a:defPPr>
              <a:defRPr lang="zh-CN"/>
            </a:defPPr>
            <a:lvl1pPr marL="0" algn="l" defTabSz="914400" rtl="0" eaLnBrk="0" fontAlgn="base" latinLnBrk="0" hangingPunct="0">
              <a:spcBef>
                <a:spcPct val="0"/>
              </a:spcBef>
              <a:spcAft>
                <a:spcPct val="0"/>
              </a:spcAft>
              <a:defRPr sz="2000" b="1" kern="1200">
                <a:solidFill>
                  <a:srgbClr val="000000"/>
                </a:solidFill>
                <a:latin typeface="+mj-lt"/>
                <a:ea typeface="+mj-ea"/>
                <a:cs typeface="+mj-cs"/>
              </a:defRPr>
            </a:lvl1pPr>
            <a:lvl2pPr marL="457200" algn="l" defTabSz="914400" rtl="0" eaLnBrk="0" fontAlgn="base" latinLnBrk="0" hangingPunct="0">
              <a:spcBef>
                <a:spcPct val="0"/>
              </a:spcBef>
              <a:spcAft>
                <a:spcPct val="0"/>
              </a:spcAft>
              <a:defRPr sz="2000" b="1" kern="1200">
                <a:solidFill>
                  <a:schemeClr val="tx2"/>
                </a:solidFill>
                <a:latin typeface="Arial" pitchFamily="-105" charset="0"/>
                <a:ea typeface="Arial" pitchFamily="-105" charset="0"/>
                <a:cs typeface="Arial" pitchFamily="-105" charset="0"/>
              </a:defRPr>
            </a:lvl2pPr>
            <a:lvl3pPr marL="914400" algn="l" defTabSz="914400" rtl="0" eaLnBrk="0" fontAlgn="base" latinLnBrk="0" hangingPunct="0">
              <a:spcBef>
                <a:spcPct val="0"/>
              </a:spcBef>
              <a:spcAft>
                <a:spcPct val="0"/>
              </a:spcAft>
              <a:defRPr sz="2000" b="1" kern="1200">
                <a:solidFill>
                  <a:schemeClr val="tx2"/>
                </a:solidFill>
                <a:latin typeface="Arial" pitchFamily="-105" charset="0"/>
                <a:ea typeface="Arial" pitchFamily="-105" charset="0"/>
                <a:cs typeface="Arial" pitchFamily="-105" charset="0"/>
              </a:defRPr>
            </a:lvl3pPr>
            <a:lvl4pPr marL="1371600" algn="l" defTabSz="914400" rtl="0" eaLnBrk="0" fontAlgn="base" latinLnBrk="0" hangingPunct="0">
              <a:spcBef>
                <a:spcPct val="0"/>
              </a:spcBef>
              <a:spcAft>
                <a:spcPct val="0"/>
              </a:spcAft>
              <a:defRPr sz="2000" b="1" kern="1200">
                <a:solidFill>
                  <a:schemeClr val="tx2"/>
                </a:solidFill>
                <a:latin typeface="Arial" pitchFamily="-105" charset="0"/>
                <a:ea typeface="Arial" pitchFamily="-105" charset="0"/>
                <a:cs typeface="Arial" pitchFamily="-105" charset="0"/>
              </a:defRPr>
            </a:lvl4pPr>
            <a:lvl5pPr marL="1828800" algn="l" defTabSz="914400" rtl="0" eaLnBrk="0" fontAlgn="base" latinLnBrk="0" hangingPunct="0">
              <a:spcBef>
                <a:spcPct val="0"/>
              </a:spcBef>
              <a:spcAft>
                <a:spcPct val="0"/>
              </a:spcAft>
              <a:defRPr sz="2000" b="1" kern="1200">
                <a:solidFill>
                  <a:schemeClr val="tx2"/>
                </a:solidFill>
                <a:latin typeface="Arial" pitchFamily="-105" charset="0"/>
                <a:ea typeface="Arial" pitchFamily="-105" charset="0"/>
                <a:cs typeface="Arial" pitchFamily="-105" charset="0"/>
              </a:defRPr>
            </a:lvl5pPr>
            <a:lvl6pPr marL="457200" algn="l" defTabSz="914400" rtl="0" eaLnBrk="1" fontAlgn="base" latinLnBrk="0" hangingPunct="1">
              <a:spcBef>
                <a:spcPct val="0"/>
              </a:spcBef>
              <a:spcAft>
                <a:spcPct val="0"/>
              </a:spcAft>
              <a:defRPr sz="2000" b="1" kern="1200">
                <a:solidFill>
                  <a:schemeClr val="tx2"/>
                </a:solidFill>
                <a:latin typeface="Arial" pitchFamily="-105" charset="0"/>
                <a:ea typeface="Arial" pitchFamily="-105" charset="0"/>
                <a:cs typeface="Arial" pitchFamily="-105" charset="0"/>
              </a:defRPr>
            </a:lvl6pPr>
            <a:lvl7pPr marL="914400" algn="l" defTabSz="914400" rtl="0" eaLnBrk="1" fontAlgn="base" latinLnBrk="0" hangingPunct="1">
              <a:spcBef>
                <a:spcPct val="0"/>
              </a:spcBef>
              <a:spcAft>
                <a:spcPct val="0"/>
              </a:spcAft>
              <a:defRPr sz="2000" b="1" kern="1200">
                <a:solidFill>
                  <a:schemeClr val="tx2"/>
                </a:solidFill>
                <a:latin typeface="Arial" pitchFamily="-105" charset="0"/>
                <a:ea typeface="Arial" pitchFamily="-105" charset="0"/>
                <a:cs typeface="Arial" pitchFamily="-105" charset="0"/>
              </a:defRPr>
            </a:lvl7pPr>
            <a:lvl8pPr marL="1371600" algn="l" defTabSz="914400" rtl="0" eaLnBrk="1" fontAlgn="base" latinLnBrk="0" hangingPunct="1">
              <a:spcBef>
                <a:spcPct val="0"/>
              </a:spcBef>
              <a:spcAft>
                <a:spcPct val="0"/>
              </a:spcAft>
              <a:defRPr sz="2000" b="1" kern="1200">
                <a:solidFill>
                  <a:schemeClr val="tx2"/>
                </a:solidFill>
                <a:latin typeface="Arial" pitchFamily="-105" charset="0"/>
                <a:ea typeface="Arial" pitchFamily="-105" charset="0"/>
                <a:cs typeface="Arial" pitchFamily="-105" charset="0"/>
              </a:defRPr>
            </a:lvl8pPr>
            <a:lvl9pPr marL="1828800" algn="l" defTabSz="914400" rtl="0" eaLnBrk="1" fontAlgn="base" latinLnBrk="0" hangingPunct="1">
              <a:spcBef>
                <a:spcPct val="0"/>
              </a:spcBef>
              <a:spcAft>
                <a:spcPct val="0"/>
              </a:spcAft>
              <a:defRPr sz="2000" b="1" kern="1200">
                <a:solidFill>
                  <a:schemeClr val="tx2"/>
                </a:solidFill>
                <a:latin typeface="Arial" pitchFamily="-105" charset="0"/>
                <a:ea typeface="Arial" pitchFamily="-105" charset="0"/>
                <a:cs typeface="Arial" pitchFamily="-105" charset="0"/>
              </a:defRPr>
            </a:lvl9pPr>
          </a:lstStyle>
          <a:p>
            <a:pPr lvl="0" eaLnBrk="1" hangingPunct="1">
              <a:defRPr/>
            </a:pPr>
            <a:r>
              <a:rPr lang="zh-CN" altLang="en-GB">
                <a:latin typeface="华康黑体W5(P)" panose="020b0500000000000000" pitchFamily="34" charset="-122"/>
                <a:ea typeface="华康黑体W5(P)" panose="020b0500000000000000" pitchFamily="34" charset="-122"/>
              </a:rPr>
              <a:t>绩效管理方法与技巧</a:t>
            </a:r>
            <a:r>
              <a:rPr lang="en-GB" altLang="zh-CN" sz="4000">
                <a:solidFill>
                  <a:srgbClr val="9CD100"/>
                </a:solidFill>
                <a:latin typeface="华康黑体W5(P)" panose="020b0500000000000000" pitchFamily="34" charset="-122"/>
                <a:ea typeface="华康黑体W5(P)" panose="020b0500000000000000" pitchFamily="34" charset="-122"/>
              </a:rPr>
              <a:t>.</a:t>
            </a:r>
            <a:br>
              <a:rPr lang="en-GB" altLang="zh-CN" sz="4000">
                <a:solidFill>
                  <a:srgbClr val="9CD100"/>
                </a:solidFill>
                <a:latin typeface="华康黑体W5(P)" panose="020b0500000000000000" pitchFamily="34" charset="-122"/>
                <a:ea typeface="华康黑体W5(P)" panose="020b0500000000000000" pitchFamily="34" charset="-122"/>
              </a:rPr>
            </a:br>
            <a:endParaRPr kumimoji="0" lang="en-GB" altLang="zh-CN" sz="2000" b="0" i="0" u="none" strike="noStrike" kern="0" cap="none" spc="0" normalizeH="0" baseline="0" noProof="0" smtClean="0">
              <a:ln>
                <a:noFill/>
              </a:ln>
              <a:solidFill>
                <a:srgbClr val="000000"/>
              </a:solidFill>
              <a:effectLst/>
              <a:uLnTx/>
              <a:uFillTx/>
              <a:latin typeface="华康黑体W5(P)" panose="020b0500000000000000" pitchFamily="34" charset="-122"/>
              <a:ea typeface="华康黑体W5(P)" panose="020b0500000000000000" pitchFamily="34" charset="-122"/>
              <a:cs typeface="Arial"/>
            </a:endParaRPr>
          </a:p>
        </p:txBody>
      </p:sp>
    </p:spTree>
    <p:extLst>
      <p:ext uri="{BB962C8B-B14F-4D97-AF65-F5344CB8AC3E}">
        <p14:creationId xmlns:p14="http://schemas.microsoft.com/office/powerpoint/2010/main" val="3209834575"/>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5" name="Object 4" hidden="1"/>
          <p:cNvGraphicFramePr>
            <a:graphicFrameLocks noChangeAspect="1"/>
          </p:cNvGraphicFramePr>
          <p:nvPr>
            <p:custDataLst>
              <p:tags r:id="rId3"/>
            </p:custDataLst>
            <p:extLst>
              <p:ext uri="{D42A27DB-BD31-4B8C-83A1-F6EECF244321}">
                <p14:modId xmlns:p14="http://schemas.microsoft.com/office/powerpoint/2010/main" val="793344095"/>
              </p:ext>
            </p:extLst>
          </p:nvPr>
        </p:nvGraphicFramePr>
        <p:xfrm>
          <a:off x="1588" y="1588"/>
          <a:ext cx="1587" cy="1587"/>
        </p:xfrm>
        <a:graphic>
          <a:graphicData uri="http://schemas.openxmlformats.org/presentationml/2006/ole">
            <mc:AlternateContent>
              <mc:Choice xmlns:v="urn:schemas-microsoft-com:vml" Requires="v">
                <p:oleObj spid="_x0000_s1041" name="think-cell Slide" r:id="rId4" imgW="471" imgH="472" progId="TCLayout.ActiveDocument.1">
                  <p:embed/>
                </p:oleObj>
              </mc:Choice>
              <mc:Fallback>
                <p:oleObj name="think-cell Slide" r:id="rId4" imgW="471" imgH="472" progId="TCLayout.ActiveDocument.1">
                  <p:embed/>
                  <p:pic>
                    <p:nvPicPr>
                      <p:cNvPr id="0" name="OLE substitute imag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172" name="Picture 4" descr="69062"/>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6557962" y="2258060"/>
            <a:ext cx="2284413" cy="2472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bwMode="gray"/>
        <p:txBody>
          <a:bodyPr/>
          <a:lstStyle/>
          <a:p>
            <a:r>
              <a:rPr lang="zh-CN" altLang="en-US" smtClean="0"/>
              <a:t>目录</a:t>
            </a:r>
            <a:endParaRPr lang="en-US"/>
          </a:p>
        </p:txBody>
      </p:sp>
      <p:sp>
        <p:nvSpPr>
          <p:cNvPr id="10" name="Rectangle 9"/>
          <p:cNvSpPr/>
          <p:nvPr/>
        </p:nvSpPr>
        <p:spPr bwMode="gray">
          <a:xfrm>
            <a:off x="1587019" y="1489884"/>
            <a:ext cx="4322109" cy="630000"/>
          </a:xfrm>
          <a:prstGeom prst="rect">
            <a:avLst/>
          </a:prstGeom>
          <a:solidFill>
            <a:schemeClr val="accent2"/>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5000"/>
              </a:lnSpc>
              <a:buClr>
                <a:schemeClr val="accent1"/>
              </a:buClr>
            </a:pPr>
            <a:r>
              <a:rPr lang="zh-CN" altLang="en-US" sz="1600" b="1">
                <a:solidFill>
                  <a:schemeClr val="bg1"/>
                </a:solidFill>
                <a:latin typeface="华康黑体W5(P)" panose="020b0500000000000000" pitchFamily="34" charset="-122"/>
                <a:ea typeface="华康黑体W5(P)" panose="020b0500000000000000" pitchFamily="34" charset="-122"/>
                <a:cs typeface="Arial" pitchFamily="34" charset="0"/>
              </a:rPr>
              <a:t>绩效管理综述</a:t>
            </a:r>
          </a:p>
        </p:txBody>
      </p:sp>
      <p:sp>
        <p:nvSpPr>
          <p:cNvPr id="12" name="Rectangle 11"/>
          <p:cNvSpPr/>
          <p:nvPr/>
        </p:nvSpPr>
        <p:spPr bwMode="gray">
          <a:xfrm>
            <a:off x="1587019" y="2163522"/>
            <a:ext cx="4322109" cy="630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绩效计划设计原理</a:t>
            </a:r>
          </a:p>
        </p:txBody>
      </p:sp>
      <p:sp>
        <p:nvSpPr>
          <p:cNvPr id="14" name="Rectangle 13"/>
          <p:cNvSpPr/>
          <p:nvPr/>
        </p:nvSpPr>
        <p:spPr bwMode="gray">
          <a:xfrm>
            <a:off x="1587019" y="2837160"/>
            <a:ext cx="4322109" cy="630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绩效指导技巧</a:t>
            </a:r>
          </a:p>
        </p:txBody>
      </p:sp>
      <p:sp>
        <p:nvSpPr>
          <p:cNvPr id="16" name="Rectangle 15"/>
          <p:cNvSpPr/>
          <p:nvPr/>
        </p:nvSpPr>
        <p:spPr bwMode="gray">
          <a:xfrm>
            <a:off x="1587019" y="3510798"/>
            <a:ext cx="4322109" cy="630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绩效评估流程</a:t>
            </a:r>
          </a:p>
        </p:txBody>
      </p:sp>
      <p:sp>
        <p:nvSpPr>
          <p:cNvPr id="18" name="Rectangle 17"/>
          <p:cNvSpPr/>
          <p:nvPr/>
        </p:nvSpPr>
        <p:spPr bwMode="gray">
          <a:xfrm>
            <a:off x="1587019" y="4184437"/>
            <a:ext cx="4322109" cy="630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绩效奖励机制</a:t>
            </a:r>
          </a:p>
        </p:txBody>
      </p:sp>
      <p:sp>
        <p:nvSpPr>
          <p:cNvPr id="20" name="Rectangle 19"/>
          <p:cNvSpPr/>
          <p:nvPr/>
        </p:nvSpPr>
        <p:spPr bwMode="gray">
          <a:xfrm>
            <a:off x="1587019" y="4879104"/>
            <a:ext cx="4322109" cy="630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绩效体系建立及实施关键要素</a:t>
            </a:r>
            <a:endParaRPr lang="en-US" altLang="ko-KR"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endParaRPr>
          </a:p>
        </p:txBody>
      </p:sp>
      <p:sp>
        <p:nvSpPr>
          <p:cNvPr id="9" name="AutoShape 15"/>
          <p:cNvSpPr>
            <a:spLocks noChangeArrowheads="1"/>
          </p:cNvSpPr>
          <p:nvPr/>
        </p:nvSpPr>
        <p:spPr bwMode="gray">
          <a:xfrm>
            <a:off x="576263" y="1489884"/>
            <a:ext cx="1190139" cy="630000"/>
          </a:xfrm>
          <a:prstGeom prst="homePlate">
            <a:avLst>
              <a:gd name="adj" fmla="val 22446"/>
            </a:avLst>
          </a:prstGeom>
          <a:solidFill>
            <a:schemeClr val="accent2"/>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solidFill>
                <a:latin typeface="Audi Type" pitchFamily="34" charset="0"/>
                <a:ea typeface="华康黑体W5(P)" panose="020b0500000000000000" pitchFamily="34" charset="-122"/>
                <a:cs typeface="Arial" pitchFamily="34" charset="0"/>
              </a:rPr>
              <a:t>1</a:t>
            </a:r>
            <a:endParaRPr lang="zh-CN" altLang="en-US" sz="1600">
              <a:solidFill>
                <a:schemeClr val="bg1"/>
              </a:solidFill>
              <a:latin typeface="Audi Type" pitchFamily="34" charset="0"/>
              <a:ea typeface="华康黑体W5(P)" panose="020b0500000000000000" pitchFamily="34" charset="-122"/>
              <a:cs typeface="Arial" pitchFamily="34" charset="0"/>
            </a:endParaRPr>
          </a:p>
        </p:txBody>
      </p:sp>
      <p:sp>
        <p:nvSpPr>
          <p:cNvPr id="11" name="AutoShape 15"/>
          <p:cNvSpPr>
            <a:spLocks noChangeArrowheads="1"/>
          </p:cNvSpPr>
          <p:nvPr/>
        </p:nvSpPr>
        <p:spPr bwMode="gray">
          <a:xfrm>
            <a:off x="576263" y="2163522"/>
            <a:ext cx="1190139" cy="630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2</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3" name="AutoShape 15"/>
          <p:cNvSpPr>
            <a:spLocks noChangeArrowheads="1"/>
          </p:cNvSpPr>
          <p:nvPr/>
        </p:nvSpPr>
        <p:spPr bwMode="gray">
          <a:xfrm>
            <a:off x="576263" y="2837160"/>
            <a:ext cx="1190139" cy="630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3</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5" name="AutoShape 15"/>
          <p:cNvSpPr>
            <a:spLocks noChangeArrowheads="1"/>
          </p:cNvSpPr>
          <p:nvPr/>
        </p:nvSpPr>
        <p:spPr bwMode="gray">
          <a:xfrm>
            <a:off x="576263" y="3510798"/>
            <a:ext cx="1190139" cy="630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4</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7" name="AutoShape 15"/>
          <p:cNvSpPr>
            <a:spLocks noChangeArrowheads="1"/>
          </p:cNvSpPr>
          <p:nvPr/>
        </p:nvSpPr>
        <p:spPr bwMode="gray">
          <a:xfrm>
            <a:off x="576263" y="4184437"/>
            <a:ext cx="1190139" cy="630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5</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9" name="AutoShape 15"/>
          <p:cNvSpPr>
            <a:spLocks noChangeArrowheads="1"/>
          </p:cNvSpPr>
          <p:nvPr/>
        </p:nvSpPr>
        <p:spPr bwMode="gray">
          <a:xfrm>
            <a:off x="576263" y="4879104"/>
            <a:ext cx="1190139" cy="630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6</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Tree>
    <p:extLst>
      <p:ext uri="{BB962C8B-B14F-4D97-AF65-F5344CB8AC3E}">
        <p14:creationId xmlns:p14="http://schemas.microsoft.com/office/powerpoint/2010/main" val="2696469244"/>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277394738"/>
              </p:ext>
            </p:extLst>
          </p:nvPr>
        </p:nvGraphicFramePr>
        <p:xfrm>
          <a:off x="1588" y="1588"/>
          <a:ext cx="1587" cy="1587"/>
        </p:xfrm>
        <a:graphic>
          <a:graphicData uri="http://schemas.openxmlformats.org/presentationml/2006/ole">
            <mc:AlternateContent>
              <mc:Choice xmlns:v="urn:schemas-microsoft-com:vml" Requires="v">
                <p:oleObj spid="_x0000_s1042"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6" name="Rectangle 5"/>
          <p:cNvSpPr>
            <a:spLocks noChangeArrowheads="1"/>
          </p:cNvSpPr>
          <p:nvPr/>
        </p:nvSpPr>
        <p:spPr bwMode="gray">
          <a:xfrm>
            <a:off x="575239" y="3781666"/>
            <a:ext cx="4154487" cy="2057386"/>
          </a:xfrm>
          <a:prstGeom prst="rect">
            <a:avLst/>
          </a:prstGeom>
          <a:solidFill>
            <a:schemeClr val="bg1">
              <a:lumMod val="95000"/>
            </a:schemeClr>
          </a:solidFill>
          <a:ln w="12700">
            <a:solidFill>
              <a:schemeClr val="bg1">
                <a:lumMod val="75000"/>
              </a:schemeClr>
            </a:solidFill>
            <a:miter lim="800000"/>
          </a:ln>
          <a:extLst/>
        </p:spPr>
        <p:txBody>
          <a:bodyPr wrap="square" anchor="t"/>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10000"/>
              </a:lnSpc>
              <a:buClrTx/>
              <a:buNone/>
            </a:pP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什么是绩效考核</a:t>
            </a: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a:t>
            </a:r>
            <a:endParaRPr lang="en-US" altLang="zh-CN" sz="1600" b="1"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265113" indent="-176213">
              <a:lnSpc>
                <a:spcPct val="110000"/>
              </a:lnSpc>
              <a:buClrTx/>
              <a:buFont typeface="Arial" pitchFamily="34" charset="0"/>
              <a:buChar char="•"/>
            </a:pP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绩效考核是为完成绩效目标所采用的一种或一系列</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管理手段</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或方法。重点是目标的设定与结果评价，它应该是绩效管理的一个重要组成部分</a:t>
            </a:r>
            <a:r>
              <a:rPr lang="zh-CN" altLang="en-US" sz="1600" smtClean="0">
                <a:solidFill>
                  <a:schemeClr val="tx1"/>
                </a:solidFill>
                <a:latin typeface="Audi Type" pitchFamily="34" charset="0"/>
                <a:ea typeface="华康黑体W5(P)" panose="020b0500000000000000" pitchFamily="34" charset="-122"/>
                <a:cs typeface="Arial Unicode MS" panose="020b0604020202020204" pitchFamily="34" charset="-122"/>
              </a:rPr>
              <a:t>。</a:t>
            </a:r>
            <a:endPar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9221" name="Rectangle 5"/>
          <p:cNvSpPr>
            <a:spLocks noChangeArrowheads="1"/>
          </p:cNvSpPr>
          <p:nvPr/>
        </p:nvSpPr>
        <p:spPr bwMode="gray">
          <a:xfrm>
            <a:off x="575239" y="1525574"/>
            <a:ext cx="4154487" cy="2057386"/>
          </a:xfrm>
          <a:prstGeom prst="rect">
            <a:avLst/>
          </a:prstGeom>
          <a:solidFill>
            <a:schemeClr val="bg1">
              <a:lumMod val="95000"/>
            </a:schemeClr>
          </a:solidFill>
          <a:ln w="12700">
            <a:solidFill>
              <a:schemeClr val="bg1">
                <a:lumMod val="75000"/>
              </a:schemeClr>
            </a:solidFill>
            <a:miter lim="800000"/>
          </a:ln>
          <a:extLst/>
        </p:spPr>
        <p:txBody>
          <a:bodyPr wrap="square" anchor="t"/>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10000"/>
              </a:lnSpc>
              <a:buClrTx/>
              <a:buNone/>
            </a:pP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什么是绩效管理</a:t>
            </a: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a:t>
            </a:r>
            <a:endParaRPr lang="en-US" altLang="zh-CN" sz="1600" b="1"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265113" indent="-176213">
              <a:lnSpc>
                <a:spcPct val="110000"/>
              </a:lnSpc>
              <a:buClrTx/>
              <a:buFont typeface="Arial" pitchFamily="34" charset="0"/>
              <a:buChar char="•"/>
            </a:pP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绩效管理是一项旨在为实现公司</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战略目标</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，并体现公司价值导向的对员工的工作目标及工作表现作出</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规划</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分析</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监督</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评估</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反馈</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及</a:t>
            </a:r>
            <a:r>
              <a:rPr lang="zh-CN" altLang="en-US" sz="1600" b="1">
                <a:solidFill>
                  <a:srgbClr val="C00000"/>
                </a:solidFill>
                <a:latin typeface="Audi Type" pitchFamily="34" charset="0"/>
                <a:ea typeface="华康黑体W5(P)" panose="020b0500000000000000" pitchFamily="34" charset="-122"/>
                <a:cs typeface="Arial Unicode MS" panose="020b0604020202020204" pitchFamily="34" charset="-122"/>
              </a:rPr>
              <a:t>改善</a:t>
            </a:r>
            <a:r>
              <a:rPr lang="zh-CN" altLang="en-US" sz="1600">
                <a:solidFill>
                  <a:schemeClr val="tx1"/>
                </a:solidFill>
                <a:latin typeface="Audi Type" pitchFamily="34" charset="0"/>
                <a:ea typeface="华康黑体W5(P)" panose="020b0500000000000000" pitchFamily="34" charset="-122"/>
                <a:cs typeface="Arial Unicode MS" panose="020b0604020202020204" pitchFamily="34" charset="-122"/>
              </a:rPr>
              <a:t>的完整过程。</a:t>
            </a:r>
          </a:p>
          <a:p>
            <a:pPr>
              <a:lnSpc>
                <a:spcPct val="110000"/>
              </a:lnSpc>
              <a:buClrTx/>
              <a:buNone/>
            </a:pPr>
            <a:endPar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graphicFrame>
        <p:nvGraphicFramePr>
          <p:cNvPr id="9225" name="Object 9"/>
          <p:cNvGraphicFramePr>
            <a:graphicFrameLocks noChangeAspect="1"/>
          </p:cNvGraphicFramePr>
          <p:nvPr>
            <p:extLst>
              <p:ext uri="{D42A27DB-BD31-4B8C-83A1-F6EECF244321}">
                <p14:modId xmlns:p14="http://schemas.microsoft.com/office/powerpoint/2010/main" val="311280636"/>
              </p:ext>
            </p:extLst>
          </p:nvPr>
        </p:nvGraphicFramePr>
        <p:xfrm>
          <a:off x="5388334" y="2235713"/>
          <a:ext cx="3276600" cy="2927350"/>
        </p:xfrm>
        <a:graphic>
          <a:graphicData uri="http://schemas.openxmlformats.org/presentationml/2006/ole">
            <mc:AlternateContent>
              <mc:Choice xmlns:v="urn:schemas-microsoft-com:vml" Requires="v">
                <p:oleObj spid="_x0000_s1043" name="Clip" r:id="rId5" imgW="2943225" imgH="2628900" progId="MS_ClipArt_Gallery.2">
                  <p:embed/>
                </p:oleObj>
              </mc:Choice>
              <mc:Fallback>
                <p:oleObj name="Clip" r:id="rId5" imgW="2943225" imgH="2628900" progId="MS_ClipArt_Gallery.2">
                  <p:embed/>
                  <p:pic>
                    <p:nvPicPr>
                      <p:cNvPr id="0" name="OLE substitute image"/>
                      <p:cNvPicPr/>
                      <p:nvPr/>
                    </p:nvPicPr>
                    <p:blipFill>
                      <a:blip r:embed="rId6">
                        <a:extLst>
                          <a:ext uri="{28A0092B-C50C-407E-A947-70E740481C1C}">
                            <a14:useLocalDpi xmlns:a14="http://schemas.microsoft.com/office/drawing/2010/main" val="0"/>
                          </a:ext>
                        </a:extLst>
                      </a:blip>
                      <a:stretch>
                        <a:fillRect/>
                      </a:stretch>
                    </p:blipFill>
                    <p:spPr>
                      <a:xfrm>
                        <a:off x="5388334" y="2235713"/>
                        <a:ext cx="3276600" cy="2927350"/>
                      </a:xfrm>
                      <a:prstGeom prst="rect">
                        <a:avLst/>
                      </a:prstGeom>
                      <a:noFill/>
                      <a:ln>
                        <a:noFill/>
                      </a:ln>
                      <a:effectLst/>
                    </p:spPr>
                  </p:pic>
                </p:oleObj>
              </mc:Fallback>
            </mc:AlternateContent>
          </a:graphicData>
        </a:graphic>
      </p:graphicFrame>
      <p:sp>
        <p:nvSpPr>
          <p:cNvPr id="4" name="Title 3"/>
          <p:cNvSpPr>
            <a:spLocks noGrp="1"/>
          </p:cNvSpPr>
          <p:nvPr>
            <p:ph type="title"/>
          </p:nvPr>
        </p:nvSpPr>
        <p:spPr bwMode="gray"/>
        <p:txBody>
          <a:bodyPr/>
          <a:lstStyle/>
          <a:p>
            <a:r>
              <a:rPr lang="zh-CN" altLang="en-US" smtClean="0"/>
              <a:t>绩效考核与绩效管理的定义</a:t>
            </a:r>
            <a:endParaRPr lang="en-US"/>
          </a:p>
        </p:txBody>
      </p:sp>
    </p:spTree>
    <p:extLst>
      <p:ext uri="{BB962C8B-B14F-4D97-AF65-F5344CB8AC3E}">
        <p14:creationId xmlns:p14="http://schemas.microsoft.com/office/powerpoint/2010/main" val="676671798"/>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9" name="Object 18" hidden="1"/>
          <p:cNvGraphicFramePr>
            <a:graphicFrameLocks noChangeAspect="1"/>
          </p:cNvGraphicFramePr>
          <p:nvPr>
            <p:custDataLst>
              <p:tags r:id="rId2"/>
            </p:custDataLst>
            <p:extLst>
              <p:ext uri="{D42A27DB-BD31-4B8C-83A1-F6EECF244321}">
                <p14:modId xmlns:p14="http://schemas.microsoft.com/office/powerpoint/2010/main" val="2313253154"/>
              </p:ext>
            </p:extLst>
          </p:nvPr>
        </p:nvGraphicFramePr>
        <p:xfrm>
          <a:off x="1588" y="1588"/>
          <a:ext cx="1587" cy="1587"/>
        </p:xfrm>
        <a:graphic>
          <a:graphicData uri="http://schemas.openxmlformats.org/presentationml/2006/ole">
            <mc:AlternateContent>
              <mc:Choice xmlns:v="urn:schemas-microsoft-com:vml" Requires="v">
                <p:oleObj spid="_x0000_s1044"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Rectangle 24"/>
          <p:cNvSpPr/>
          <p:nvPr/>
        </p:nvSpPr>
        <p:spPr bwMode="gray">
          <a:xfrm>
            <a:off x="2374490" y="3684056"/>
            <a:ext cx="6482173" cy="1060749"/>
          </a:xfrm>
          <a:prstGeom prst="rect">
            <a:avLst/>
          </a:prstGeom>
          <a:solidFill>
            <a:schemeClr val="bg1">
              <a:lumMod val="9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26" name="Text Box 17"/>
          <p:cNvSpPr txBox="1">
            <a:spLocks noChangeArrowheads="1"/>
          </p:cNvSpPr>
          <p:nvPr/>
        </p:nvSpPr>
        <p:spPr bwMode="gray">
          <a:xfrm>
            <a:off x="4150108" y="3739892"/>
            <a:ext cx="4222367" cy="9191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pPr algn="l"/>
            <a:r>
              <a:rPr lang="zh-CN" altLang="en-US" b="1" smtClean="0">
                <a:latin typeface="Audi Type" pitchFamily="34" charset="0"/>
                <a:ea typeface="华康黑体W5(P)" panose="020b0500000000000000" pitchFamily="34" charset="-122"/>
              </a:rPr>
              <a:t>团队目标及行动：我们需要做什么</a:t>
            </a:r>
            <a:endParaRPr lang="en-US" altLang="zh-CN" b="1" smtClean="0">
              <a:latin typeface="Audi Type" pitchFamily="34" charset="0"/>
              <a:ea typeface="华康黑体W5(P)" panose="020b0500000000000000" pitchFamily="34" charset="-122"/>
            </a:endParaRPr>
          </a:p>
          <a:p>
            <a:pPr algn="l"/>
            <a:r>
              <a:rPr lang="zh-CN" altLang="en-US" b="1" smtClean="0">
                <a:latin typeface="Audi Type" pitchFamily="34" charset="0"/>
                <a:ea typeface="华康黑体W5(P)" panose="020b0500000000000000" pitchFamily="34" charset="-122"/>
              </a:rPr>
              <a:t>岗位目标及</a:t>
            </a:r>
            <a:r>
              <a:rPr lang="en-US" altLang="zh-CN" b="1" smtClean="0">
                <a:latin typeface="Audi Type" pitchFamily="34" charset="0"/>
                <a:ea typeface="华康黑体W5(P)" panose="020b0500000000000000" pitchFamily="34" charset="-122"/>
              </a:rPr>
              <a:t>KPI</a:t>
            </a:r>
            <a:r>
              <a:rPr lang="zh-CN" altLang="en-US" b="1" smtClean="0">
                <a:latin typeface="Audi Type" pitchFamily="34" charset="0"/>
                <a:ea typeface="华康黑体W5(P)" panose="020b0500000000000000" pitchFamily="34" charset="-122"/>
              </a:rPr>
              <a:t>：我需要做什么</a:t>
            </a:r>
            <a:endParaRPr lang="en-US" altLang="en-US" b="1">
              <a:latin typeface="Audi Type" pitchFamily="34" charset="0"/>
              <a:ea typeface="华康黑体W5(P)" panose="020b0500000000000000" pitchFamily="34" charset="-122"/>
            </a:endParaRPr>
          </a:p>
        </p:txBody>
      </p:sp>
      <p:sp>
        <p:nvSpPr>
          <p:cNvPr id="28" name="Rectangle 27"/>
          <p:cNvSpPr/>
          <p:nvPr/>
        </p:nvSpPr>
        <p:spPr bwMode="gray">
          <a:xfrm>
            <a:off x="2374490" y="4776589"/>
            <a:ext cx="6482173" cy="1060749"/>
          </a:xfrm>
          <a:prstGeom prst="rect">
            <a:avLst/>
          </a:prstGeom>
          <a:solidFill>
            <a:schemeClr val="bg2">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29" name="Text Box 17"/>
          <p:cNvSpPr txBox="1">
            <a:spLocks noChangeArrowheads="1"/>
          </p:cNvSpPr>
          <p:nvPr/>
        </p:nvSpPr>
        <p:spPr bwMode="gray">
          <a:xfrm>
            <a:off x="4150108" y="4832425"/>
            <a:ext cx="4222367" cy="9191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pPr algn="l"/>
            <a:r>
              <a:rPr lang="zh-CN" altLang="en-US" b="1" smtClean="0">
                <a:latin typeface="Audi Type" pitchFamily="34" charset="0"/>
                <a:ea typeface="华康黑体W5(P)" panose="020b0500000000000000" pitchFamily="34" charset="-122"/>
              </a:rPr>
              <a:t>战略成果：诠释战略实施的效果</a:t>
            </a:r>
            <a:endParaRPr lang="en-US" altLang="zh-CN" b="1" smtClean="0">
              <a:latin typeface="Audi Type" pitchFamily="34" charset="0"/>
              <a:ea typeface="华康黑体W5(P)" panose="020b0500000000000000" pitchFamily="34" charset="-122"/>
            </a:endParaRPr>
          </a:p>
          <a:p>
            <a:pPr algn="l"/>
            <a:r>
              <a:rPr lang="zh-CN" altLang="en-US" b="1" smtClean="0">
                <a:latin typeface="Audi Type" pitchFamily="34" charset="0"/>
                <a:ea typeface="华康黑体W5(P)" panose="020b0500000000000000" pitchFamily="34" charset="-122"/>
              </a:rPr>
              <a:t>战略评估：评估战略成果的价值</a:t>
            </a:r>
            <a:endParaRPr lang="en-US" altLang="en-US" b="1">
              <a:latin typeface="Audi Type" pitchFamily="34" charset="0"/>
              <a:ea typeface="华康黑体W5(P)" panose="020b0500000000000000" pitchFamily="34" charset="-122"/>
            </a:endParaRPr>
          </a:p>
        </p:txBody>
      </p:sp>
      <p:sp>
        <p:nvSpPr>
          <p:cNvPr id="30" name="Rectangle 29"/>
          <p:cNvSpPr/>
          <p:nvPr/>
        </p:nvSpPr>
        <p:spPr bwMode="gray">
          <a:xfrm>
            <a:off x="8289874" y="4776589"/>
            <a:ext cx="454908" cy="1044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smtClean="0">
                <a:solidFill>
                  <a:schemeClr val="bg1"/>
                </a:solidFill>
                <a:latin typeface="华康黑体W5(P)" panose="020b0500000000000000" pitchFamily="34" charset="-122"/>
                <a:ea typeface="华康黑体W5(P)" panose="020b0500000000000000" pitchFamily="34" charset="-122"/>
              </a:rPr>
              <a:t>战略评估</a:t>
            </a:r>
            <a:endParaRPr lang="en-US" sz="1400" b="1">
              <a:solidFill>
                <a:schemeClr val="bg1"/>
              </a:solidFill>
              <a:latin typeface="华康黑体W5(P)" panose="020b0500000000000000" pitchFamily="34" charset="-122"/>
              <a:ea typeface="华康黑体W5(P)" panose="020b0500000000000000" pitchFamily="34" charset="-122"/>
            </a:endParaRPr>
          </a:p>
        </p:txBody>
      </p:sp>
      <p:sp>
        <p:nvSpPr>
          <p:cNvPr id="22" name="Rectangle 21"/>
          <p:cNvSpPr/>
          <p:nvPr/>
        </p:nvSpPr>
        <p:spPr bwMode="gray">
          <a:xfrm>
            <a:off x="2374490" y="2591237"/>
            <a:ext cx="6482173" cy="1060749"/>
          </a:xfrm>
          <a:prstGeom prst="rect">
            <a:avLst/>
          </a:prstGeom>
          <a:solidFill>
            <a:schemeClr val="bg2">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23" name="Text Box 17"/>
          <p:cNvSpPr txBox="1">
            <a:spLocks noChangeArrowheads="1"/>
          </p:cNvSpPr>
          <p:nvPr/>
        </p:nvSpPr>
        <p:spPr bwMode="gray">
          <a:xfrm>
            <a:off x="4150108" y="2647073"/>
            <a:ext cx="4222367" cy="9191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pPr algn="l"/>
            <a:r>
              <a:rPr lang="zh-CN" altLang="en-US" b="1" smtClean="0">
                <a:latin typeface="Audi Type" pitchFamily="34" charset="0"/>
                <a:ea typeface="华康黑体W5(P)" panose="020b0500000000000000" pitchFamily="34" charset="-122"/>
              </a:rPr>
              <a:t>战略：我们的对策及目标</a:t>
            </a:r>
            <a:endParaRPr lang="en-US" altLang="zh-CN" b="1" smtClean="0">
              <a:latin typeface="Audi Type" pitchFamily="34" charset="0"/>
              <a:ea typeface="华康黑体W5(P)" panose="020b0500000000000000" pitchFamily="34" charset="-122"/>
            </a:endParaRPr>
          </a:p>
          <a:p>
            <a:pPr algn="l"/>
            <a:r>
              <a:rPr lang="zh-CN" altLang="en-US" b="1" smtClean="0">
                <a:latin typeface="Audi Type" pitchFamily="34" charset="0"/>
                <a:ea typeface="华康黑体W5(P)" panose="020b0500000000000000" pitchFamily="34" charset="-122"/>
              </a:rPr>
              <a:t>战略地图：诠释、解析战略</a:t>
            </a:r>
            <a:endParaRPr lang="en-US" altLang="zh-CN" b="1" smtClean="0">
              <a:latin typeface="Audi Type" pitchFamily="34" charset="0"/>
              <a:ea typeface="华康黑体W5(P)" panose="020b0500000000000000" pitchFamily="34" charset="-122"/>
            </a:endParaRPr>
          </a:p>
          <a:p>
            <a:pPr algn="l"/>
            <a:r>
              <a:rPr lang="zh-CN" altLang="en-US" b="1" smtClean="0">
                <a:latin typeface="Audi Type" pitchFamily="34" charset="0"/>
                <a:ea typeface="华康黑体W5(P)" panose="020b0500000000000000" pitchFamily="34" charset="-122"/>
              </a:rPr>
              <a:t>平衡计分卡：指标、重点和目标值</a:t>
            </a:r>
            <a:endParaRPr lang="en-US" altLang="en-US" b="1">
              <a:latin typeface="Audi Type" pitchFamily="34" charset="0"/>
              <a:ea typeface="华康黑体W5(P)" panose="020b0500000000000000" pitchFamily="34" charset="-122"/>
            </a:endParaRPr>
          </a:p>
        </p:txBody>
      </p:sp>
      <p:sp>
        <p:nvSpPr>
          <p:cNvPr id="24" name="Rectangle 23"/>
          <p:cNvSpPr/>
          <p:nvPr/>
        </p:nvSpPr>
        <p:spPr bwMode="gray">
          <a:xfrm>
            <a:off x="8289874" y="2612522"/>
            <a:ext cx="454908" cy="1044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smtClean="0">
                <a:solidFill>
                  <a:schemeClr val="bg1"/>
                </a:solidFill>
                <a:latin typeface="华康黑体W5(P)" panose="020b0500000000000000" pitchFamily="34" charset="-122"/>
                <a:ea typeface="华康黑体W5(P)" panose="020b0500000000000000" pitchFamily="34" charset="-122"/>
              </a:rPr>
              <a:t>战略分解</a:t>
            </a:r>
            <a:endParaRPr lang="en-US" sz="1400" b="1">
              <a:solidFill>
                <a:schemeClr val="bg1"/>
              </a:solidFill>
              <a:latin typeface="华康黑体W5(P)" panose="020b0500000000000000" pitchFamily="34" charset="-122"/>
              <a:ea typeface="华康黑体W5(P)" panose="020b0500000000000000" pitchFamily="34" charset="-122"/>
            </a:endParaRPr>
          </a:p>
        </p:txBody>
      </p:sp>
      <p:sp>
        <p:nvSpPr>
          <p:cNvPr id="18" name="Rectangle 17"/>
          <p:cNvSpPr/>
          <p:nvPr/>
        </p:nvSpPr>
        <p:spPr bwMode="gray">
          <a:xfrm>
            <a:off x="2374490" y="1530488"/>
            <a:ext cx="6482173" cy="1060749"/>
          </a:xfrm>
          <a:prstGeom prst="rect">
            <a:avLst/>
          </a:prstGeom>
          <a:solidFill>
            <a:schemeClr val="bg1">
              <a:lumMod val="9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3" name="Title 2"/>
          <p:cNvSpPr>
            <a:spLocks noGrp="1"/>
          </p:cNvSpPr>
          <p:nvPr>
            <p:ph type="title"/>
          </p:nvPr>
        </p:nvSpPr>
        <p:spPr bwMode="gray"/>
        <p:txBody>
          <a:bodyPr/>
          <a:lstStyle/>
          <a:p>
            <a:r>
              <a:rPr lang="zh-CN" altLang="en-US" smtClean="0"/>
              <a:t>绩效管理与公司战略目标密不可分</a:t>
            </a:r>
            <a:endParaRPr lang="en-US"/>
          </a:p>
        </p:txBody>
      </p:sp>
      <p:sp>
        <p:nvSpPr>
          <p:cNvPr id="9" name="Freeform 8"/>
          <p:cNvSpPr/>
          <p:nvPr/>
        </p:nvSpPr>
        <p:spPr bwMode="gray">
          <a:xfrm>
            <a:off x="1911922" y="1530488"/>
            <a:ext cx="901214" cy="1068696"/>
          </a:xfrm>
          <a:custGeom>
            <a:gdLst>
              <a:gd name="T0" fmla="*/ 882054290 w 699"/>
              <a:gd name="T1" fmla="*/ 0 h 611"/>
              <a:gd name="T2" fmla="*/ 0 w 699"/>
              <a:gd name="T3" fmla="*/ 1539817056 h 611"/>
              <a:gd name="T4" fmla="*/ 1761587631 w 699"/>
              <a:gd name="T5" fmla="*/ 1539817056 h 611"/>
              <a:gd name="T6" fmla="*/ 882054290 w 699"/>
              <a:gd name="T7" fmla="*/ 0 h 611"/>
              <a:gd name="T8" fmla="*/ 0 60000 65536"/>
              <a:gd name="T9" fmla="*/ 0 60000 65536"/>
              <a:gd name="T10" fmla="*/ 0 60000 65536"/>
              <a:gd name="T11" fmla="*/ 0 60000 65536"/>
            </a:gdLst>
            <a:cxnLst>
              <a:cxn ang="T8">
                <a:pos x="T0" y="T1"/>
              </a:cxn>
              <a:cxn ang="T9">
                <a:pos x="T2" y="T3"/>
              </a:cxn>
              <a:cxn ang="T10">
                <a:pos x="T4" y="T5"/>
              </a:cxn>
              <a:cxn ang="T11">
                <a:pos x="T6" y="T7"/>
              </a:cxn>
            </a:cxnLst>
            <a:rect l="0" t="0" r="r" b="b"/>
            <a:pathLst>
              <a:path w="699" h="611">
                <a:moveTo>
                  <a:pt x="350" y="0"/>
                </a:moveTo>
                <a:lnTo>
                  <a:pt x="0" y="611"/>
                </a:lnTo>
                <a:lnTo>
                  <a:pt x="699" y="611"/>
                </a:lnTo>
                <a:lnTo>
                  <a:pt x="350" y="0"/>
                </a:lnTo>
                <a:close/>
              </a:path>
            </a:pathLst>
          </a:custGeom>
          <a:solidFill>
            <a:schemeClr val="accent2"/>
          </a:solidFill>
          <a:ln w="28575">
            <a:solidFill>
              <a:schemeClr val="bg1"/>
            </a:solidFill>
            <a:prstDash val="solid"/>
            <a:round/>
          </a:ln>
        </p:spPr>
        <p:txBody>
          <a:bodyP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endParaRPr lang="en-US"/>
          </a:p>
        </p:txBody>
      </p:sp>
      <p:sp>
        <p:nvSpPr>
          <p:cNvPr id="11" name="Freeform 10"/>
          <p:cNvSpPr/>
          <p:nvPr/>
        </p:nvSpPr>
        <p:spPr bwMode="gray">
          <a:xfrm>
            <a:off x="1463248" y="2599184"/>
            <a:ext cx="1802429" cy="1080939"/>
          </a:xfrm>
          <a:custGeom>
            <a:gdLst>
              <a:gd name="T0" fmla="*/ 0 w 1398"/>
              <a:gd name="T1" fmla="*/ 1557456563 h 618"/>
              <a:gd name="T2" fmla="*/ 882054688 w 1398"/>
              <a:gd name="T3" fmla="*/ 0 h 618"/>
              <a:gd name="T4" fmla="*/ 2147483647 w 1398"/>
              <a:gd name="T5" fmla="*/ 0 h 618"/>
              <a:gd name="T6" fmla="*/ 2147483647 w 1398"/>
              <a:gd name="T7" fmla="*/ 1557456563 h 618"/>
              <a:gd name="T8" fmla="*/ 0 w 1398"/>
              <a:gd name="T9" fmla="*/ 1557456563 h 618"/>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1398" h="618">
                <a:moveTo>
                  <a:pt x="0" y="618"/>
                </a:moveTo>
                <a:lnTo>
                  <a:pt x="350" y="0"/>
                </a:lnTo>
                <a:lnTo>
                  <a:pt x="1047" y="0"/>
                </a:lnTo>
                <a:lnTo>
                  <a:pt x="1398" y="618"/>
                </a:lnTo>
                <a:lnTo>
                  <a:pt x="0" y="618"/>
                </a:lnTo>
                <a:close/>
              </a:path>
            </a:pathLst>
          </a:custGeom>
          <a:solidFill>
            <a:schemeClr val="accent2"/>
          </a:solidFill>
          <a:ln w="28575">
            <a:solidFill>
              <a:schemeClr val="bg1"/>
            </a:solidFill>
            <a:prstDash val="solid"/>
            <a:round/>
          </a:ln>
        </p:spPr>
        <p:txBody>
          <a:bodyP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endParaRPr lang="en-US"/>
          </a:p>
        </p:txBody>
      </p:sp>
      <p:sp>
        <p:nvSpPr>
          <p:cNvPr id="12" name="Freeform 11"/>
          <p:cNvSpPr/>
          <p:nvPr/>
        </p:nvSpPr>
        <p:spPr bwMode="gray">
          <a:xfrm>
            <a:off x="562033" y="4747068"/>
            <a:ext cx="3603570" cy="1094932"/>
          </a:xfrm>
          <a:custGeom>
            <a:gdLst>
              <a:gd name="T0" fmla="*/ 0 w 2795"/>
              <a:gd name="T1" fmla="*/ 1577617813 h 626"/>
              <a:gd name="T2" fmla="*/ 882054787 w 2795"/>
              <a:gd name="T3" fmla="*/ 0 h 626"/>
              <a:gd name="T4" fmla="*/ 2147483647 w 2795"/>
              <a:gd name="T5" fmla="*/ 0 h 626"/>
              <a:gd name="T6" fmla="*/ 2147483647 w 2795"/>
              <a:gd name="T7" fmla="*/ 1577617813 h 626"/>
              <a:gd name="T8" fmla="*/ 0 w 2795"/>
              <a:gd name="T9" fmla="*/ 1577617813 h 626"/>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2795" h="626">
                <a:moveTo>
                  <a:pt x="0" y="626"/>
                </a:moveTo>
                <a:lnTo>
                  <a:pt x="350" y="0"/>
                </a:lnTo>
                <a:lnTo>
                  <a:pt x="2446" y="0"/>
                </a:lnTo>
                <a:lnTo>
                  <a:pt x="2795" y="626"/>
                </a:lnTo>
                <a:lnTo>
                  <a:pt x="0" y="626"/>
                </a:lnTo>
                <a:close/>
              </a:path>
            </a:pathLst>
          </a:custGeom>
          <a:solidFill>
            <a:schemeClr val="accent2"/>
          </a:solidFill>
          <a:ln w="28575">
            <a:solidFill>
              <a:schemeClr val="bg1"/>
            </a:solidFill>
            <a:prstDash val="solid"/>
            <a:round/>
          </a:ln>
        </p:spPr>
        <p:txBody>
          <a:bodyP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endParaRPr lang="en-US"/>
          </a:p>
        </p:txBody>
      </p:sp>
      <p:sp>
        <p:nvSpPr>
          <p:cNvPr id="13" name="Freeform 12"/>
          <p:cNvSpPr/>
          <p:nvPr/>
        </p:nvSpPr>
        <p:spPr bwMode="gray">
          <a:xfrm>
            <a:off x="1013285" y="3674875"/>
            <a:ext cx="2702355" cy="1075692"/>
          </a:xfrm>
          <a:custGeom>
            <a:gdLst>
              <a:gd name="T0" fmla="*/ 0 w 2096"/>
              <a:gd name="T1" fmla="*/ 1549897681 h 615"/>
              <a:gd name="T2" fmla="*/ 882054688 w 2096"/>
              <a:gd name="T3" fmla="*/ 0 h 615"/>
              <a:gd name="T4" fmla="*/ 2147483647 w 2096"/>
              <a:gd name="T5" fmla="*/ 0 h 615"/>
              <a:gd name="T6" fmla="*/ 2147483647 w 2096"/>
              <a:gd name="T7" fmla="*/ 1549897681 h 615"/>
              <a:gd name="T8" fmla="*/ 0 w 2096"/>
              <a:gd name="T9" fmla="*/ 1549897681 h 615"/>
              <a:gd name="T10" fmla="*/ 0 60000 65536"/>
              <a:gd name="T11" fmla="*/ 0 60000 65536"/>
              <a:gd name="T12" fmla="*/ 0 60000 65536"/>
              <a:gd name="T13" fmla="*/ 0 60000 65536"/>
              <a:gd name="T14" fmla="*/ 0 60000 65536"/>
            </a:gdLst>
            <a:cxnLst>
              <a:cxn ang="T10">
                <a:pos x="T0" y="T1"/>
              </a:cxn>
              <a:cxn ang="T11">
                <a:pos x="T2" y="T3"/>
              </a:cxn>
              <a:cxn ang="T12">
                <a:pos x="T4" y="T5"/>
              </a:cxn>
              <a:cxn ang="T13">
                <a:pos x="T6" y="T7"/>
              </a:cxn>
              <a:cxn ang="T14">
                <a:pos x="T8" y="T9"/>
              </a:cxn>
            </a:cxnLst>
            <a:rect l="0" t="0" r="r" b="b"/>
            <a:pathLst>
              <a:path w="2096" h="615">
                <a:moveTo>
                  <a:pt x="0" y="615"/>
                </a:moveTo>
                <a:lnTo>
                  <a:pt x="350" y="0"/>
                </a:lnTo>
                <a:lnTo>
                  <a:pt x="1746" y="0"/>
                </a:lnTo>
                <a:lnTo>
                  <a:pt x="2096" y="615"/>
                </a:lnTo>
                <a:lnTo>
                  <a:pt x="0" y="615"/>
                </a:lnTo>
                <a:close/>
              </a:path>
            </a:pathLst>
          </a:custGeom>
          <a:solidFill>
            <a:schemeClr val="accent2"/>
          </a:solidFill>
          <a:ln w="28575">
            <a:solidFill>
              <a:schemeClr val="bg1"/>
            </a:solidFill>
            <a:prstDash val="solid"/>
            <a:round/>
          </a:ln>
        </p:spPr>
        <p:txBody>
          <a:bodyP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endParaRPr lang="en-US"/>
          </a:p>
        </p:txBody>
      </p:sp>
      <p:sp>
        <p:nvSpPr>
          <p:cNvPr id="14" name="Text Box 11"/>
          <p:cNvSpPr txBox="1">
            <a:spLocks noChangeArrowheads="1"/>
          </p:cNvSpPr>
          <p:nvPr/>
        </p:nvSpPr>
        <p:spPr bwMode="gray">
          <a:xfrm>
            <a:off x="667505" y="4850721"/>
            <a:ext cx="3396496" cy="899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r>
              <a:rPr lang="zh-CN" altLang="en-US" b="1" smtClean="0">
                <a:solidFill>
                  <a:schemeClr val="bg1"/>
                </a:solidFill>
                <a:latin typeface="Audi Type" pitchFamily="34" charset="0"/>
                <a:ea typeface="华康黑体W5(P)" panose="020b0500000000000000" pitchFamily="34" charset="-122"/>
              </a:rPr>
              <a:t>战略成果及评估</a:t>
            </a:r>
            <a:endParaRPr lang="en-US" altLang="zh-CN" b="1" smtClean="0">
              <a:solidFill>
                <a:schemeClr val="bg1"/>
              </a:solidFill>
              <a:latin typeface="Audi Type" pitchFamily="34" charset="0"/>
              <a:ea typeface="华康黑体W5(P)" panose="020b0500000000000000" pitchFamily="34" charset="-122"/>
            </a:endParaRPr>
          </a:p>
          <a:p>
            <a:pPr>
              <a:spcBef>
                <a:spcPts val="1800"/>
              </a:spcBef>
            </a:pPr>
            <a:r>
              <a:rPr lang="zh-CN" altLang="en-US" sz="1100" b="1">
                <a:solidFill>
                  <a:schemeClr val="bg1"/>
                </a:solidFill>
                <a:latin typeface="Audi Type" pitchFamily="34" charset="0"/>
                <a:ea typeface="华康黑体W5(P)" panose="020b0500000000000000" pitchFamily="34" charset="-122"/>
              </a:rPr>
              <a:t>满意</a:t>
            </a:r>
            <a:r>
              <a:rPr lang="zh-CN" altLang="en-US" sz="1100" b="1" smtClean="0">
                <a:solidFill>
                  <a:schemeClr val="bg1"/>
                </a:solidFill>
                <a:latin typeface="Audi Type" pitchFamily="34" charset="0"/>
                <a:ea typeface="华康黑体W5(P)" panose="020b0500000000000000" pitchFamily="34" charset="-122"/>
              </a:rPr>
              <a:t>的股东、愉悦的客户、高效的流程、进取的员工</a:t>
            </a:r>
            <a:endParaRPr lang="en-US" altLang="en-US" sz="1100" b="1">
              <a:solidFill>
                <a:schemeClr val="bg1"/>
              </a:solidFill>
              <a:latin typeface="Audi Type" pitchFamily="34" charset="0"/>
              <a:ea typeface="华康黑体W5(P)" panose="020b0500000000000000" pitchFamily="34" charset="-122"/>
            </a:endParaRPr>
          </a:p>
        </p:txBody>
      </p:sp>
      <p:sp>
        <p:nvSpPr>
          <p:cNvPr id="15" name="Text Box 15"/>
          <p:cNvSpPr txBox="1">
            <a:spLocks noChangeArrowheads="1"/>
          </p:cNvSpPr>
          <p:nvPr/>
        </p:nvSpPr>
        <p:spPr bwMode="gray">
          <a:xfrm>
            <a:off x="1352369" y="3751835"/>
            <a:ext cx="2026766" cy="899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r>
              <a:rPr lang="zh-CN" altLang="en-US" b="1" smtClean="0">
                <a:solidFill>
                  <a:schemeClr val="bg1"/>
                </a:solidFill>
                <a:latin typeface="Audi Type" pitchFamily="34" charset="0"/>
                <a:ea typeface="华康黑体W5(P)" panose="020b0500000000000000" pitchFamily="34" charset="-122"/>
              </a:rPr>
              <a:t>团队目标及行动</a:t>
            </a:r>
            <a:endParaRPr lang="en-US" altLang="zh-CN" b="1" smtClean="0">
              <a:solidFill>
                <a:schemeClr val="bg1"/>
              </a:solidFill>
              <a:latin typeface="Audi Type" pitchFamily="34" charset="0"/>
              <a:ea typeface="华康黑体W5(P)" panose="020b0500000000000000" pitchFamily="34" charset="-122"/>
            </a:endParaRPr>
          </a:p>
          <a:p>
            <a:r>
              <a:rPr lang="zh-CN" altLang="en-US" b="1" smtClean="0">
                <a:solidFill>
                  <a:schemeClr val="bg1"/>
                </a:solidFill>
                <a:latin typeface="Audi Type" pitchFamily="34" charset="0"/>
                <a:ea typeface="华康黑体W5(P)" panose="020b0500000000000000" pitchFamily="34" charset="-122"/>
              </a:rPr>
              <a:t>岗位目标及</a:t>
            </a:r>
            <a:r>
              <a:rPr lang="en-US" altLang="zh-CN" b="1" smtClean="0">
                <a:solidFill>
                  <a:schemeClr val="bg1"/>
                </a:solidFill>
                <a:latin typeface="Audi Type" pitchFamily="34" charset="0"/>
                <a:ea typeface="华康黑体W5(P)" panose="020b0500000000000000" pitchFamily="34" charset="-122"/>
              </a:rPr>
              <a:t>KPI</a:t>
            </a:r>
            <a:endParaRPr lang="en-US" altLang="en-US" b="1">
              <a:solidFill>
                <a:schemeClr val="bg1"/>
              </a:solidFill>
              <a:latin typeface="Audi Type" pitchFamily="34" charset="0"/>
              <a:ea typeface="华康黑体W5(P)" panose="020b0500000000000000" pitchFamily="34" charset="-122"/>
            </a:endParaRPr>
          </a:p>
        </p:txBody>
      </p:sp>
      <p:sp>
        <p:nvSpPr>
          <p:cNvPr id="16" name="Text Box 16"/>
          <p:cNvSpPr txBox="1">
            <a:spLocks noChangeArrowheads="1"/>
          </p:cNvSpPr>
          <p:nvPr/>
        </p:nvSpPr>
        <p:spPr bwMode="gray">
          <a:xfrm>
            <a:off x="1753338" y="2683140"/>
            <a:ext cx="1224827" cy="899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r>
              <a:rPr lang="zh-CN" altLang="en-US" b="1" smtClean="0">
                <a:solidFill>
                  <a:schemeClr val="bg1"/>
                </a:solidFill>
                <a:latin typeface="Audi Type" pitchFamily="34" charset="0"/>
                <a:ea typeface="华康黑体W5(P)" panose="020b0500000000000000" pitchFamily="34" charset="-122"/>
              </a:rPr>
              <a:t>战略</a:t>
            </a:r>
            <a:endParaRPr lang="en-US" altLang="zh-CN" b="1" smtClean="0">
              <a:solidFill>
                <a:schemeClr val="bg1"/>
              </a:solidFill>
              <a:latin typeface="Audi Type" pitchFamily="34" charset="0"/>
              <a:ea typeface="华康黑体W5(P)" panose="020b0500000000000000" pitchFamily="34" charset="-122"/>
            </a:endParaRPr>
          </a:p>
          <a:p>
            <a:r>
              <a:rPr lang="zh-CN" altLang="en-US" b="1" smtClean="0">
                <a:solidFill>
                  <a:schemeClr val="bg1"/>
                </a:solidFill>
                <a:latin typeface="Audi Type" pitchFamily="34" charset="0"/>
                <a:ea typeface="华康黑体W5(P)" panose="020b0500000000000000" pitchFamily="34" charset="-122"/>
              </a:rPr>
              <a:t>战略地图</a:t>
            </a:r>
            <a:endParaRPr lang="en-US" altLang="zh-CN" b="1" smtClean="0">
              <a:solidFill>
                <a:schemeClr val="bg1"/>
              </a:solidFill>
              <a:latin typeface="Audi Type" pitchFamily="34" charset="0"/>
              <a:ea typeface="华康黑体W5(P)" panose="020b0500000000000000" pitchFamily="34" charset="-122"/>
            </a:endParaRPr>
          </a:p>
          <a:p>
            <a:r>
              <a:rPr lang="zh-CN" altLang="en-US" b="1" smtClean="0">
                <a:solidFill>
                  <a:schemeClr val="bg1"/>
                </a:solidFill>
                <a:latin typeface="Audi Type" pitchFamily="34" charset="0"/>
                <a:ea typeface="华康黑体W5(P)" panose="020b0500000000000000" pitchFamily="34" charset="-122"/>
              </a:rPr>
              <a:t>平衡记分卡</a:t>
            </a:r>
            <a:endParaRPr lang="en-US" altLang="en-US" b="1">
              <a:solidFill>
                <a:schemeClr val="bg1"/>
              </a:solidFill>
              <a:latin typeface="Audi Type" pitchFamily="34" charset="0"/>
              <a:ea typeface="华康黑体W5(P)" panose="020b0500000000000000" pitchFamily="34" charset="-122"/>
            </a:endParaRPr>
          </a:p>
        </p:txBody>
      </p:sp>
      <p:sp>
        <p:nvSpPr>
          <p:cNvPr id="17" name="Text Box 17"/>
          <p:cNvSpPr txBox="1">
            <a:spLocks noChangeArrowheads="1"/>
          </p:cNvSpPr>
          <p:nvPr/>
        </p:nvSpPr>
        <p:spPr bwMode="gray">
          <a:xfrm>
            <a:off x="2093081" y="1969720"/>
            <a:ext cx="545344" cy="5929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pPr>
              <a:spcBef>
                <a:spcPts val="300"/>
              </a:spcBef>
            </a:pPr>
            <a:r>
              <a:rPr lang="zh-CN" altLang="en-US" b="1" smtClean="0">
                <a:solidFill>
                  <a:schemeClr val="bg1"/>
                </a:solidFill>
                <a:latin typeface="Audi Type" pitchFamily="34" charset="0"/>
                <a:ea typeface="华康黑体W5(P)" panose="020b0500000000000000" pitchFamily="34" charset="-122"/>
              </a:rPr>
              <a:t>愿景</a:t>
            </a:r>
            <a:endParaRPr lang="en-US" altLang="zh-CN" b="1" smtClean="0">
              <a:solidFill>
                <a:schemeClr val="bg1"/>
              </a:solidFill>
              <a:latin typeface="Audi Type" pitchFamily="34" charset="0"/>
              <a:ea typeface="华康黑体W5(P)" panose="020b0500000000000000" pitchFamily="34" charset="-122"/>
            </a:endParaRPr>
          </a:p>
          <a:p>
            <a:pPr>
              <a:spcBef>
                <a:spcPts val="300"/>
              </a:spcBef>
            </a:pPr>
            <a:r>
              <a:rPr lang="zh-CN" altLang="en-US" b="1" smtClean="0">
                <a:solidFill>
                  <a:schemeClr val="bg1"/>
                </a:solidFill>
                <a:latin typeface="Audi Type" pitchFamily="34" charset="0"/>
                <a:ea typeface="华康黑体W5(P)" panose="020b0500000000000000" pitchFamily="34" charset="-122"/>
              </a:rPr>
              <a:t>使命</a:t>
            </a:r>
            <a:endParaRPr lang="en-US" altLang="zh-CN" b="1" smtClean="0">
              <a:solidFill>
                <a:schemeClr val="bg1"/>
              </a:solidFill>
              <a:latin typeface="Audi Type" pitchFamily="34" charset="0"/>
              <a:ea typeface="华康黑体W5(P)" panose="020b0500000000000000" pitchFamily="34" charset="-122"/>
            </a:endParaRPr>
          </a:p>
          <a:p>
            <a:pPr>
              <a:spcBef>
                <a:spcPts val="300"/>
              </a:spcBef>
            </a:pPr>
            <a:r>
              <a:rPr lang="zh-CN" altLang="en-US" b="1" smtClean="0">
                <a:solidFill>
                  <a:schemeClr val="bg1"/>
                </a:solidFill>
                <a:latin typeface="Audi Type" pitchFamily="34" charset="0"/>
                <a:ea typeface="华康黑体W5(P)" panose="020b0500000000000000" pitchFamily="34" charset="-122"/>
              </a:rPr>
              <a:t>价值</a:t>
            </a:r>
            <a:endParaRPr lang="en-US" altLang="en-US" b="1">
              <a:solidFill>
                <a:schemeClr val="bg1"/>
              </a:solidFill>
              <a:latin typeface="Audi Type" pitchFamily="34" charset="0"/>
              <a:ea typeface="华康黑体W5(P)" panose="020b0500000000000000" pitchFamily="34" charset="-122"/>
            </a:endParaRPr>
          </a:p>
        </p:txBody>
      </p:sp>
      <p:sp>
        <p:nvSpPr>
          <p:cNvPr id="20" name="Text Box 17"/>
          <p:cNvSpPr txBox="1">
            <a:spLocks noChangeArrowheads="1"/>
          </p:cNvSpPr>
          <p:nvPr/>
        </p:nvSpPr>
        <p:spPr bwMode="gray">
          <a:xfrm>
            <a:off x="4150108" y="1586324"/>
            <a:ext cx="4222367" cy="9191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18288" tIns="18288" rIns="18288" bIns="18288" anchor="ctr"/>
          <a:lstStyle>
            <a:defPPr>
              <a:defRPr lang="en-US"/>
            </a:defPPr>
            <a:lvl1pPr marL="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1pPr>
            <a:lvl2pPr marL="4572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2pPr>
            <a:lvl3pPr marL="9144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3pPr>
            <a:lvl4pPr marL="13716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4pPr>
            <a:lvl5pPr marL="1828800" algn="ctr" defTabSz="914400" rtl="0" eaLnBrk="0" fontAlgn="base" latinLnBrk="0" hangingPunct="0">
              <a:spcBef>
                <a:spcPct val="5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Arial" pitchFamily="34" charset="0"/>
                <a:ea typeface="+mn-ea"/>
                <a:cs typeface="Arial" pitchFamily="34" charset="0"/>
              </a:defRPr>
            </a:lvl6pPr>
            <a:lvl7pPr marL="2743200" algn="l" defTabSz="914400" rtl="0" eaLnBrk="1" latinLnBrk="0" hangingPunct="1">
              <a:defRPr sz="1200" kern="1200">
                <a:solidFill>
                  <a:schemeClr val="tx1"/>
                </a:solidFill>
                <a:latin typeface="Arial" pitchFamily="34" charset="0"/>
                <a:ea typeface="+mn-ea"/>
                <a:cs typeface="Arial" pitchFamily="34" charset="0"/>
              </a:defRPr>
            </a:lvl7pPr>
            <a:lvl8pPr marL="3200400" algn="l" defTabSz="914400" rtl="0" eaLnBrk="1" latinLnBrk="0" hangingPunct="1">
              <a:defRPr sz="1200" kern="1200">
                <a:solidFill>
                  <a:schemeClr val="tx1"/>
                </a:solidFill>
                <a:latin typeface="Arial" pitchFamily="34" charset="0"/>
                <a:ea typeface="+mn-ea"/>
                <a:cs typeface="Arial" pitchFamily="34" charset="0"/>
              </a:defRPr>
            </a:lvl8pPr>
            <a:lvl9pPr marL="3657600" algn="l" defTabSz="914400" rtl="0" eaLnBrk="1" latinLnBrk="0" hangingPunct="1">
              <a:defRPr sz="1200" kern="1200">
                <a:solidFill>
                  <a:schemeClr val="tx1"/>
                </a:solidFill>
                <a:latin typeface="Arial" pitchFamily="34" charset="0"/>
                <a:ea typeface="+mn-ea"/>
                <a:cs typeface="Arial" pitchFamily="34" charset="0"/>
              </a:defRPr>
            </a:lvl9pPr>
          </a:lstStyle>
          <a:p>
            <a:pPr algn="l"/>
            <a:r>
              <a:rPr lang="zh-CN" altLang="en-US" b="1" smtClean="0">
                <a:latin typeface="Audi Type" pitchFamily="34" charset="0"/>
                <a:ea typeface="华康黑体W5(P)" panose="020b0500000000000000" pitchFamily="34" charset="-122"/>
              </a:rPr>
              <a:t>愿景</a:t>
            </a:r>
            <a:r>
              <a:rPr lang="en-US" altLang="zh-CN" b="1" smtClean="0">
                <a:latin typeface="Audi Type" pitchFamily="34" charset="0"/>
                <a:ea typeface="华康黑体W5(P)" panose="020b0500000000000000" pitchFamily="34" charset="-122"/>
              </a:rPr>
              <a:t>: </a:t>
            </a:r>
            <a:r>
              <a:rPr lang="zh-CN" altLang="en-US" b="1" smtClean="0">
                <a:latin typeface="Audi Type" pitchFamily="34" charset="0"/>
                <a:ea typeface="华康黑体W5(P)" panose="020b0500000000000000" pitchFamily="34" charset="-122"/>
              </a:rPr>
              <a:t>我们希望的是什么</a:t>
            </a:r>
            <a:endParaRPr lang="en-US" altLang="zh-CN" b="1" smtClean="0">
              <a:latin typeface="Audi Type" pitchFamily="34" charset="0"/>
              <a:ea typeface="华康黑体W5(P)" panose="020b0500000000000000" pitchFamily="34" charset="-122"/>
            </a:endParaRPr>
          </a:p>
          <a:p>
            <a:pPr algn="l"/>
            <a:r>
              <a:rPr lang="zh-CN" altLang="en-US" b="1" smtClean="0">
                <a:latin typeface="Audi Type" pitchFamily="34" charset="0"/>
                <a:ea typeface="华康黑体W5(P)" panose="020b0500000000000000" pitchFamily="34" charset="-122"/>
              </a:rPr>
              <a:t>使命</a:t>
            </a:r>
            <a:r>
              <a:rPr lang="en-US" altLang="zh-CN" b="1" smtClean="0">
                <a:latin typeface="Audi Type" pitchFamily="34" charset="0"/>
                <a:ea typeface="华康黑体W5(P)" panose="020b0500000000000000" pitchFamily="34" charset="-122"/>
              </a:rPr>
              <a:t>: </a:t>
            </a:r>
            <a:r>
              <a:rPr lang="zh-CN" altLang="en-US" b="1" smtClean="0">
                <a:latin typeface="Audi Type" pitchFamily="34" charset="0"/>
                <a:ea typeface="华康黑体W5(P)" panose="020b0500000000000000" pitchFamily="34" charset="-122"/>
              </a:rPr>
              <a:t>我们为什么存在</a:t>
            </a:r>
            <a:endParaRPr lang="en-US" altLang="zh-CN" b="1" smtClean="0">
              <a:latin typeface="Audi Type" pitchFamily="34" charset="0"/>
              <a:ea typeface="华康黑体W5(P)" panose="020b0500000000000000" pitchFamily="34" charset="-122"/>
            </a:endParaRPr>
          </a:p>
          <a:p>
            <a:pPr algn="l"/>
            <a:r>
              <a:rPr lang="zh-CN" altLang="en-US" b="1" smtClean="0">
                <a:latin typeface="Audi Type" pitchFamily="34" charset="0"/>
                <a:ea typeface="华康黑体W5(P)" panose="020b0500000000000000" pitchFamily="34" charset="-122"/>
              </a:rPr>
              <a:t>价值</a:t>
            </a:r>
            <a:r>
              <a:rPr lang="en-US" altLang="zh-CN" b="1" smtClean="0">
                <a:latin typeface="Audi Type" pitchFamily="34" charset="0"/>
                <a:ea typeface="华康黑体W5(P)" panose="020b0500000000000000" pitchFamily="34" charset="-122"/>
              </a:rPr>
              <a:t>: </a:t>
            </a:r>
            <a:r>
              <a:rPr lang="zh-CN" altLang="en-US" b="1" smtClean="0">
                <a:latin typeface="Audi Type" pitchFamily="34" charset="0"/>
                <a:ea typeface="华康黑体W5(P)" panose="020b0500000000000000" pitchFamily="34" charset="-122"/>
              </a:rPr>
              <a:t>什么对我们重要</a:t>
            </a:r>
            <a:endParaRPr lang="en-US" altLang="en-US" b="1">
              <a:latin typeface="Audi Type" pitchFamily="34" charset="0"/>
              <a:ea typeface="华康黑体W5(P)" panose="020b0500000000000000" pitchFamily="34" charset="-122"/>
            </a:endParaRPr>
          </a:p>
        </p:txBody>
      </p:sp>
      <p:sp>
        <p:nvSpPr>
          <p:cNvPr id="21" name="Rectangle 20"/>
          <p:cNvSpPr/>
          <p:nvPr/>
        </p:nvSpPr>
        <p:spPr bwMode="gray">
          <a:xfrm>
            <a:off x="8289874" y="1530488"/>
            <a:ext cx="454908" cy="1044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smtClean="0">
                <a:solidFill>
                  <a:schemeClr val="bg1"/>
                </a:solidFill>
                <a:latin typeface="华康黑体W5(P)" panose="020b0500000000000000" pitchFamily="34" charset="-122"/>
                <a:ea typeface="华康黑体W5(P)" panose="020b0500000000000000" pitchFamily="34" charset="-122"/>
              </a:rPr>
              <a:t>战略制定</a:t>
            </a:r>
            <a:endParaRPr lang="en-US" sz="1400" b="1">
              <a:solidFill>
                <a:schemeClr val="bg1"/>
              </a:solidFill>
              <a:latin typeface="华康黑体W5(P)" panose="020b0500000000000000" pitchFamily="34" charset="-122"/>
              <a:ea typeface="华康黑体W5(P)" panose="020b0500000000000000" pitchFamily="34" charset="-122"/>
            </a:endParaRPr>
          </a:p>
        </p:txBody>
      </p:sp>
      <p:sp>
        <p:nvSpPr>
          <p:cNvPr id="27" name="Rectangle 26"/>
          <p:cNvSpPr/>
          <p:nvPr/>
        </p:nvSpPr>
        <p:spPr bwMode="gray">
          <a:xfrm>
            <a:off x="8289874" y="3694556"/>
            <a:ext cx="454908" cy="1044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smtClean="0">
                <a:solidFill>
                  <a:schemeClr val="bg1"/>
                </a:solidFill>
                <a:latin typeface="华康黑体W5(P)" panose="020b0500000000000000" pitchFamily="34" charset="-122"/>
                <a:ea typeface="华康黑体W5(P)" panose="020b0500000000000000" pitchFamily="34" charset="-122"/>
              </a:rPr>
              <a:t>战略</a:t>
            </a:r>
            <a:r>
              <a:rPr lang="zh-CN" altLang="en-US" sz="1400" b="1">
                <a:solidFill>
                  <a:schemeClr val="bg1"/>
                </a:solidFill>
                <a:latin typeface="华康黑体W5(P)" panose="020b0500000000000000" pitchFamily="34" charset="-122"/>
                <a:ea typeface="华康黑体W5(P)" panose="020b0500000000000000" pitchFamily="34" charset="-122"/>
              </a:rPr>
              <a:t>执行</a:t>
            </a:r>
            <a:endParaRPr lang="en-US" sz="1400" b="1">
              <a:solidFill>
                <a:schemeClr val="bg1"/>
              </a:solidFill>
              <a:latin typeface="华康黑体W5(P)" panose="020b0500000000000000" pitchFamily="34" charset="-122"/>
              <a:ea typeface="华康黑体W5(P)" panose="020b0500000000000000" pitchFamily="34" charset="-122"/>
            </a:endParaRPr>
          </a:p>
        </p:txBody>
      </p:sp>
    </p:spTree>
    <p:extLst>
      <p:ext uri="{BB962C8B-B14F-4D97-AF65-F5344CB8AC3E}">
        <p14:creationId xmlns:p14="http://schemas.microsoft.com/office/powerpoint/2010/main" val="187720152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Picture 2" descr="7-企业战略规划沟通会20150112.pdf - Adobe Reader"/>
          <p:cNvPicPr>
            <a:picLocks noChangeAspect="1"/>
          </p:cNvPicPr>
          <p:nvPr/>
        </p:nvPicPr>
        <p:blipFill>
          <a:blip r:embed="rId2">
            <a:extLst>
              <a:ext uri="{28A0092B-C50C-407E-A947-70E740481C1C}">
                <a14:useLocalDpi xmlns:a14="http://schemas.microsoft.com/office/drawing/2010/main" val="0"/>
              </a:ext>
            </a:extLst>
          </a:blip>
          <a:srcRect l="23496" t="51911" r="21604" b="9348"/>
          <a:stretch>
            <a:fillRect/>
          </a:stretch>
        </p:blipFill>
        <p:spPr bwMode="gray">
          <a:xfrm>
            <a:off x="1003299" y="3121890"/>
            <a:ext cx="7480301" cy="27201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bwMode="gray"/>
        <p:txBody>
          <a:bodyPr/>
          <a:lstStyle/>
          <a:p>
            <a:r>
              <a:rPr lang="zh-CN" altLang="en-US" smtClean="0"/>
              <a:t>绩效管理与公司战略目标密不可分</a:t>
            </a:r>
            <a:endParaRPr lang="en-US"/>
          </a:p>
        </p:txBody>
      </p:sp>
      <p:sp>
        <p:nvSpPr>
          <p:cNvPr id="9" name="TextBox 8"/>
          <p:cNvSpPr txBox="1"/>
          <p:nvPr/>
        </p:nvSpPr>
        <p:spPr bwMode="gray">
          <a:xfrm>
            <a:off x="590551" y="1535113"/>
            <a:ext cx="6244017" cy="144039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spcBef>
                <a:spcPts val="600"/>
              </a:spcBef>
              <a:buClr>
                <a:schemeClr val="accent2"/>
              </a:buClr>
              <a:buFont typeface="Wingdings" panose="05000000000000000000" pitchFamily="2" charset="2"/>
              <a:buChar char="Ø"/>
            </a:pPr>
            <a:r>
              <a:rPr lang="zh-CN" altLang="en-US" b="1" u="sng" smtClean="0">
                <a:latin typeface="Audi Type" pitchFamily="34" charset="0"/>
                <a:ea typeface="华康黑体W5(P)" panose="020b0500000000000000" pitchFamily="34" charset="-122"/>
              </a:rPr>
              <a:t>愿景</a:t>
            </a:r>
            <a:r>
              <a:rPr lang="zh-CN" altLang="en-US" b="1" smtClean="0">
                <a:latin typeface="Audi Type" pitchFamily="34" charset="0"/>
                <a:ea typeface="华康黑体W5(P)" panose="020b0500000000000000" pitchFamily="34" charset="-122"/>
              </a:rPr>
              <a:t>：成为浙江地区最具市场竞争力的奥迪品牌经销商！</a:t>
            </a:r>
            <a:endParaRPr lang="en-US" altLang="zh-CN" b="1" smtClean="0">
              <a:latin typeface="Audi Type" pitchFamily="34" charset="0"/>
              <a:ea typeface="华康黑体W5(P)" panose="020b0500000000000000" pitchFamily="34" charset="-122"/>
            </a:endParaRPr>
          </a:p>
          <a:p>
            <a:pPr marL="285750" indent="-285750">
              <a:lnSpc>
                <a:spcPct val="150000"/>
              </a:lnSpc>
              <a:spcBef>
                <a:spcPts val="600"/>
              </a:spcBef>
              <a:buClr>
                <a:schemeClr val="accent2"/>
              </a:buClr>
              <a:buFont typeface="Wingdings" panose="05000000000000000000" pitchFamily="2" charset="2"/>
              <a:buChar char="Ø"/>
            </a:pPr>
            <a:r>
              <a:rPr lang="zh-CN" altLang="en-US" b="1" u="sng" smtClean="0">
                <a:latin typeface="Audi Type" pitchFamily="34" charset="0"/>
                <a:ea typeface="华康黑体W5(P)" panose="020b0500000000000000" pitchFamily="34" charset="-122"/>
              </a:rPr>
              <a:t>使命</a:t>
            </a:r>
            <a:r>
              <a:rPr lang="zh-CN" altLang="en-US" b="1" smtClean="0">
                <a:latin typeface="Audi Type" pitchFamily="34" charset="0"/>
                <a:ea typeface="华康黑体W5(P)" panose="020b0500000000000000" pitchFamily="34" charset="-122"/>
              </a:rPr>
              <a:t>：创造客户价值，提升员工价值，实现企业利益！</a:t>
            </a:r>
            <a:endParaRPr lang="en-US" altLang="zh-CN" b="1" smtClean="0">
              <a:latin typeface="Audi Type" pitchFamily="34" charset="0"/>
              <a:ea typeface="华康黑体W5(P)" panose="020b0500000000000000" pitchFamily="34" charset="-122"/>
            </a:endParaRPr>
          </a:p>
          <a:p>
            <a:pPr marL="285750" indent="-285750">
              <a:lnSpc>
                <a:spcPct val="150000"/>
              </a:lnSpc>
              <a:spcBef>
                <a:spcPts val="600"/>
              </a:spcBef>
              <a:buClr>
                <a:schemeClr val="accent2"/>
              </a:buClr>
              <a:buFont typeface="Wingdings" panose="05000000000000000000" pitchFamily="2" charset="2"/>
              <a:buChar char="Ø"/>
            </a:pPr>
            <a:r>
              <a:rPr lang="zh-CN" altLang="en-US" b="1" u="sng" smtClean="0">
                <a:latin typeface="Audi Type" pitchFamily="34" charset="0"/>
                <a:ea typeface="华康黑体W5(P)" panose="020b0500000000000000" pitchFamily="34" charset="-122"/>
              </a:rPr>
              <a:t>价值观</a:t>
            </a:r>
            <a:r>
              <a:rPr lang="zh-CN" altLang="en-US" b="1" smtClean="0">
                <a:latin typeface="Audi Type" pitchFamily="34" charset="0"/>
                <a:ea typeface="华康黑体W5(P)" panose="020b0500000000000000" pitchFamily="34" charset="-122"/>
              </a:rPr>
              <a:t>：同心合力、专业务实、进取创新！</a:t>
            </a:r>
            <a:endParaRPr lang="en-US" b="1">
              <a:latin typeface="Audi Type" pitchFamily="34" charset="0"/>
              <a:ea typeface="华康黑体W5(P)" panose="020b0500000000000000" pitchFamily="34" charset="-122"/>
            </a:endParaRPr>
          </a:p>
        </p:txBody>
      </p:sp>
    </p:spTree>
    <p:extLst>
      <p:ext uri="{BB962C8B-B14F-4D97-AF65-F5344CB8AC3E}">
        <p14:creationId xmlns:p14="http://schemas.microsoft.com/office/powerpoint/2010/main" val="854175680"/>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979221679"/>
              </p:ext>
            </p:extLst>
          </p:nvPr>
        </p:nvGraphicFramePr>
        <p:xfrm>
          <a:off x="1588" y="1588"/>
          <a:ext cx="1587" cy="1587"/>
        </p:xfrm>
        <a:graphic>
          <a:graphicData uri="http://schemas.openxmlformats.org/presentationml/2006/ole">
            <mc:AlternateContent>
              <mc:Choice xmlns:v="urn:schemas-microsoft-com:vml" Requires="v">
                <p:oleObj spid="_x0000_s1045"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243" name="Text Box 3"/>
          <p:cNvSpPr txBox="1">
            <a:spLocks noChangeArrowheads="1"/>
          </p:cNvSpPr>
          <p:nvPr/>
        </p:nvSpPr>
        <p:spPr bwMode="gray">
          <a:xfrm>
            <a:off x="761999" y="1622429"/>
            <a:ext cx="33131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Tx/>
              <a:buFontTx/>
              <a:buNone/>
            </a:pPr>
            <a:r>
              <a:rPr kumimoji="0" lang="zh-CN" altLang="en-US" sz="1600" b="1">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绩效管理</a:t>
            </a:r>
          </a:p>
        </p:txBody>
      </p:sp>
      <p:sp>
        <p:nvSpPr>
          <p:cNvPr id="10244" name="Text Box 4"/>
          <p:cNvSpPr txBox="1">
            <a:spLocks noChangeArrowheads="1"/>
          </p:cNvSpPr>
          <p:nvPr/>
        </p:nvSpPr>
        <p:spPr bwMode="gray">
          <a:xfrm>
            <a:off x="5026025" y="1635129"/>
            <a:ext cx="33131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Tx/>
              <a:buFontTx/>
              <a:buNone/>
            </a:pPr>
            <a:r>
              <a:rPr kumimoji="0" lang="zh-CN" altLang="en-US" sz="1600" b="1">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绩效考核</a:t>
            </a:r>
          </a:p>
        </p:txBody>
      </p:sp>
      <p:sp>
        <p:nvSpPr>
          <p:cNvPr id="10249" name="Text Box 9"/>
          <p:cNvSpPr txBox="1">
            <a:spLocks noChangeArrowheads="1"/>
          </p:cNvSpPr>
          <p:nvPr/>
        </p:nvSpPr>
        <p:spPr bwMode="gray">
          <a:xfrm>
            <a:off x="819150" y="2170114"/>
            <a:ext cx="3222625" cy="2444750"/>
          </a:xfrm>
          <a:prstGeom prst="rect">
            <a:avLst/>
          </a:prstGeom>
          <a:noFill/>
          <a:ln>
            <a:noFill/>
          </a:ln>
          <a:extLst/>
        </p:spPr>
        <p:txBody>
          <a:bodyPr/>
          <a:lstStyle>
            <a:defPPr>
              <a:defRPr lang="zh-CN"/>
            </a:defPPr>
            <a:lvl1pPr marL="190500" indent="-1905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实现企业战略目标的管理系统</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通过对工作全过程的管理，实现预定目标</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侧重工作过程的绩效改善</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计划与调控式</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企业和个人协调一致，双赢共进</a:t>
            </a:r>
          </a:p>
        </p:txBody>
      </p:sp>
      <p:sp>
        <p:nvSpPr>
          <p:cNvPr id="10250" name="Text Box 10"/>
          <p:cNvSpPr txBox="1">
            <a:spLocks noChangeArrowheads="1"/>
          </p:cNvSpPr>
          <p:nvPr/>
        </p:nvSpPr>
        <p:spPr bwMode="gray">
          <a:xfrm>
            <a:off x="5157790" y="2170114"/>
            <a:ext cx="3108325" cy="2930525"/>
          </a:xfrm>
          <a:prstGeom prst="rect">
            <a:avLst/>
          </a:prstGeom>
          <a:noFill/>
          <a:ln>
            <a:noFill/>
          </a:ln>
          <a:extLst/>
        </p:spPr>
        <p:txBody>
          <a:bodyPr/>
          <a:lstStyle>
            <a:defPPr>
              <a:defRPr lang="zh-CN"/>
            </a:defPPr>
            <a:lvl1pPr marL="190500" indent="-1905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考核工作结果的人力资源程序</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通过对工作结果的评判，实施奖惩政策</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侧重工作结果的优劣评判</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评判与奖惩式</a:t>
            </a:r>
          </a:p>
          <a:p>
            <a:pPr eaLnBrk="1" hangingPunct="1">
              <a:lnSpc>
                <a:spcPct val="120000"/>
              </a:lnSpc>
              <a:buClrTx/>
              <a:buSzTx/>
              <a:buFont typeface="Arial" pitchFamily="34" charset="0"/>
              <a:buChar char="•"/>
            </a:pPr>
            <a:r>
              <a:rPr kumimoji="0" lang="zh-CN" altLang="en-US" sz="1600">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被评估人接受评判，被动反应</a:t>
            </a:r>
          </a:p>
        </p:txBody>
      </p:sp>
      <p:sp>
        <p:nvSpPr>
          <p:cNvPr id="10251" name="Line 11"/>
          <p:cNvSpPr>
            <a:spLocks noChangeShapeType="1"/>
          </p:cNvSpPr>
          <p:nvPr/>
        </p:nvSpPr>
        <p:spPr bwMode="gray">
          <a:xfrm>
            <a:off x="4070350" y="3603625"/>
            <a:ext cx="231775" cy="1588"/>
          </a:xfrm>
          <a:prstGeom prst="line">
            <a:avLst/>
          </a:prstGeom>
          <a:noFill/>
          <a:ln w="25400">
            <a:solidFill>
              <a:srgbClr val="C00000"/>
            </a:solidFill>
            <a:round/>
            <a:tailEnd type="triangle" w="med" len="med"/>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华康黑体W5(P)" panose="020b0500000000000000" pitchFamily="34" charset="-122"/>
              <a:ea typeface="华康黑体W5(P)" panose="020b0500000000000000" pitchFamily="34" charset="-122"/>
            </a:endParaRPr>
          </a:p>
        </p:txBody>
      </p:sp>
      <p:sp>
        <p:nvSpPr>
          <p:cNvPr id="10252" name="Line 12"/>
          <p:cNvSpPr>
            <a:spLocks noChangeShapeType="1"/>
          </p:cNvSpPr>
          <p:nvPr/>
        </p:nvSpPr>
        <p:spPr bwMode="gray">
          <a:xfrm flipH="1">
            <a:off x="4811713" y="3603625"/>
            <a:ext cx="230187" cy="1588"/>
          </a:xfrm>
          <a:prstGeom prst="line">
            <a:avLst/>
          </a:prstGeom>
          <a:noFill/>
          <a:ln w="25400">
            <a:solidFill>
              <a:srgbClr val="C00000"/>
            </a:solidFill>
            <a:round/>
            <a:tailEnd type="triangle" w="med" len="med"/>
          </a:ln>
          <a:extLst>
            <a:ext uri="{909E8E84-426E-40DD-AFC4-6F175D3DCCD1}">
              <a14:hiddenFill xmlns:a14="http://schemas.microsoft.com/office/drawing/2010/main">
                <a:no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华康黑体W5(P)" panose="020b0500000000000000" pitchFamily="34" charset="-122"/>
              <a:ea typeface="华康黑体W5(P)" panose="020b0500000000000000" pitchFamily="34" charset="-122"/>
            </a:endParaRPr>
          </a:p>
        </p:txBody>
      </p:sp>
      <p:sp>
        <p:nvSpPr>
          <p:cNvPr id="10253" name="Rectangle 13"/>
          <p:cNvSpPr>
            <a:spLocks noChangeArrowheads="1"/>
          </p:cNvSpPr>
          <p:nvPr/>
        </p:nvSpPr>
        <p:spPr bwMode="gray">
          <a:xfrm>
            <a:off x="4329113" y="3376613"/>
            <a:ext cx="454025" cy="501650"/>
          </a:xfrm>
          <a:prstGeom prst="rect">
            <a:avLst/>
          </a:prstGeom>
          <a:solidFill>
            <a:schemeClr val="accent2"/>
          </a:solidFill>
          <a:ln w="6350">
            <a:solidFill>
              <a:srgbClr val="C00000"/>
            </a:solidFill>
            <a:miter lim="800000"/>
          </a:ln>
        </p:spPr>
        <p:txBody>
          <a:bodyPr wrap="none"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endParaRPr>
          </a:p>
        </p:txBody>
      </p:sp>
      <p:sp>
        <p:nvSpPr>
          <p:cNvPr id="535566" name="Freeform 14"/>
          <p:cNvSpPr/>
          <p:nvPr/>
        </p:nvSpPr>
        <p:spPr bwMode="gray">
          <a:xfrm flipV="1">
            <a:off x="696913" y="2093913"/>
            <a:ext cx="3378200" cy="3060700"/>
          </a:xfrm>
          <a:custGeom>
            <a:cxnLst>
              <a:cxn ang="0">
                <a:pos x="1285" y="0"/>
              </a:cxn>
              <a:cxn ang="0">
                <a:pos x="1285" y="592"/>
              </a:cxn>
              <a:cxn ang="0">
                <a:pos x="0" y="592"/>
              </a:cxn>
            </a:cxnLst>
            <a:rect l="0" t="0" r="r" b="b"/>
            <a:pathLst>
              <a:path w="1285" h="592">
                <a:moveTo>
                  <a:pt x="1285" y="0"/>
                </a:moveTo>
                <a:lnTo>
                  <a:pt x="1285" y="592"/>
                </a:lnTo>
                <a:lnTo>
                  <a:pt x="0" y="592"/>
                </a:lnTo>
              </a:path>
            </a:pathLst>
          </a:custGeom>
          <a:noFill/>
          <a:ln w="22225" cap="flat" cmpd="sng">
            <a:solidFill>
              <a:srgbClr val="C00000"/>
            </a:solidFill>
            <a:prstDash val="solid"/>
            <a:round/>
            <a:headEnd type="none" w="med" len="med"/>
            <a:tailEnd type="none" w="med" len="med"/>
          </a:ln>
          <a:effectLst>
            <a:outerShdw dist="107763" dir="18900000" algn="ctr" rotWithShape="0">
              <a:srgbClr val="808080"/>
            </a:outerShdw>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en-US">
              <a:latin typeface="华康黑体W5(P)" panose="020b0500000000000000" pitchFamily="34" charset="-122"/>
              <a:ea typeface="华康黑体W5(P)" panose="020b0500000000000000" pitchFamily="34" charset="-122"/>
            </a:endParaRPr>
          </a:p>
        </p:txBody>
      </p:sp>
      <p:sp>
        <p:nvSpPr>
          <p:cNvPr id="535567" name="Freeform 15"/>
          <p:cNvSpPr/>
          <p:nvPr/>
        </p:nvSpPr>
        <p:spPr bwMode="gray">
          <a:xfrm flipH="1" flipV="1">
            <a:off x="5049838" y="2093913"/>
            <a:ext cx="3289300" cy="3041650"/>
          </a:xfrm>
          <a:custGeom>
            <a:cxnLst>
              <a:cxn ang="0">
                <a:pos x="1285" y="0"/>
              </a:cxn>
              <a:cxn ang="0">
                <a:pos x="1285" y="592"/>
              </a:cxn>
              <a:cxn ang="0">
                <a:pos x="0" y="592"/>
              </a:cxn>
            </a:cxnLst>
            <a:rect l="0" t="0" r="r" b="b"/>
            <a:pathLst>
              <a:path w="1285" h="592">
                <a:moveTo>
                  <a:pt x="1285" y="0"/>
                </a:moveTo>
                <a:lnTo>
                  <a:pt x="1285" y="592"/>
                </a:lnTo>
                <a:lnTo>
                  <a:pt x="0" y="592"/>
                </a:lnTo>
              </a:path>
            </a:pathLst>
          </a:custGeom>
          <a:noFill/>
          <a:ln w="22225" cap="flat" cmpd="sng">
            <a:solidFill>
              <a:srgbClr val="C00000"/>
            </a:solidFill>
            <a:prstDash val="solid"/>
            <a:round/>
            <a:headEnd type="none" w="med" len="med"/>
            <a:tailEnd type="none" w="med" len="med"/>
          </a:ln>
          <a:effectLst>
            <a:outerShdw dist="107763" dir="13500000" algn="ctr" rotWithShape="0">
              <a:srgbClr val="808080"/>
            </a:outerShdw>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en-US">
              <a:latin typeface="华康黑体W5(P)" panose="020b0500000000000000" pitchFamily="34" charset="-122"/>
              <a:ea typeface="华康黑体W5(P)" panose="020b0500000000000000" pitchFamily="34" charset="-122"/>
            </a:endParaRPr>
          </a:p>
        </p:txBody>
      </p:sp>
      <p:sp>
        <p:nvSpPr>
          <p:cNvPr id="2" name="Title 1"/>
          <p:cNvSpPr>
            <a:spLocks noGrp="1"/>
          </p:cNvSpPr>
          <p:nvPr>
            <p:ph type="title"/>
          </p:nvPr>
        </p:nvSpPr>
        <p:spPr bwMode="gray"/>
        <p:txBody>
          <a:bodyPr/>
          <a:lstStyle/>
          <a:p>
            <a:r>
              <a:rPr lang="zh-CN" altLang="en-US" smtClean="0"/>
              <a:t>绩效考核仅仅是绩效管理的环节之一</a:t>
            </a:r>
            <a:endParaRPr lang="en-US"/>
          </a:p>
        </p:txBody>
      </p:sp>
      <p:sp>
        <p:nvSpPr>
          <p:cNvPr id="10247" name="AutoShape 7"/>
          <p:cNvSpPr/>
          <p:nvPr/>
        </p:nvSpPr>
        <p:spPr bwMode="gray">
          <a:xfrm>
            <a:off x="5840413" y="5395493"/>
            <a:ext cx="2368550" cy="368169"/>
          </a:xfrm>
          <a:prstGeom prst="accentCallout1">
            <a:avLst>
              <a:gd name="adj1" fmla="val 29509"/>
              <a:gd name="adj2" fmla="val -3218"/>
              <a:gd name="adj3" fmla="val -140513"/>
              <a:gd name="adj4" fmla="val -33122"/>
            </a:avLst>
          </a:prstGeom>
          <a:noFill/>
          <a:ln w="22225">
            <a:solidFill>
              <a:srgbClr val="C00000"/>
            </a:solidFill>
            <a:miter lim="800000"/>
            <a:tailEnd type="triangle" w="med" len="med"/>
          </a:ln>
          <a:extLst>
            <a:ext uri="{909E8E84-426E-40DD-AFC4-6F175D3DCCD1}">
              <a14:hiddenFill xmlns:a14="http://schemas.microsoft.com/office/drawing/2010/main">
                <a:solidFill>
                  <a:srgbClr val="FFFFFF"/>
                </a:solidFill>
              </a14:hiddenFill>
            </a:ext>
          </a:extLst>
        </p:spPr>
        <p:txBody>
          <a:bodyPr lIns="36000" tIns="36000" rIns="36000" bIns="36000" anchor="ctr">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20000"/>
              </a:lnSpc>
              <a:spcBef>
                <a:spcPct val="0"/>
              </a:spcBef>
              <a:buClrTx/>
              <a:buFontTx/>
              <a:buNone/>
            </a:pPr>
            <a:r>
              <a:rPr kumimoji="0" lang="zh-CN" altLang="en-US" sz="1600" b="1">
                <a:solidFill>
                  <a:srgbClr val="000000"/>
                </a:solidFill>
                <a:latin typeface="华康黑体W5(P)" panose="020b0500000000000000" pitchFamily="34" charset="-122"/>
                <a:ea typeface="华康黑体W5(P)" panose="020b0500000000000000" pitchFamily="34" charset="-122"/>
                <a:cs typeface="Arial Unicode MS" panose="020b0604020202020204" pitchFamily="34" charset="-122"/>
              </a:rPr>
              <a:t>简单的评判手段</a:t>
            </a:r>
          </a:p>
        </p:txBody>
      </p:sp>
      <p:sp>
        <p:nvSpPr>
          <p:cNvPr id="10248" name="AutoShape 8"/>
          <p:cNvSpPr/>
          <p:nvPr/>
        </p:nvSpPr>
        <p:spPr bwMode="gray">
          <a:xfrm>
            <a:off x="1049338" y="5395493"/>
            <a:ext cx="2224087" cy="368169"/>
          </a:xfrm>
          <a:prstGeom prst="accentCallout1">
            <a:avLst>
              <a:gd name="adj1" fmla="val 29509"/>
              <a:gd name="adj2" fmla="val 103426"/>
              <a:gd name="adj3" fmla="val -138954"/>
              <a:gd name="adj4" fmla="val 135444"/>
            </a:avLst>
          </a:prstGeom>
          <a:noFill/>
          <a:ln w="22225">
            <a:solidFill>
              <a:srgbClr val="C00000"/>
            </a:solidFill>
            <a:miter lim="800000"/>
            <a:tailEnd type="triangle" w="med" len="med"/>
          </a:ln>
          <a:extLst>
            <a:ext uri="{909E8E84-426E-40DD-AFC4-6F175D3DCCD1}">
              <a14:hiddenFill xmlns:a14="http://schemas.microsoft.com/office/drawing/2010/main">
                <a:solidFill>
                  <a:srgbClr val="FFFFFF"/>
                </a:solidFill>
              </a14:hiddenFill>
            </a:ext>
          </a:extLst>
        </p:spPr>
        <p:txBody>
          <a:bodyPr lIns="36000" tIns="36000" rIns="36000" bIns="36000" anchor="ctr">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r">
              <a:lnSpc>
                <a:spcPct val="120000"/>
              </a:lnSpc>
              <a:spcBef>
                <a:spcPct val="0"/>
              </a:spcBef>
              <a:buClrTx/>
              <a:buFontTx/>
              <a:buNone/>
            </a:pPr>
            <a:r>
              <a:rPr kumimoji="0" lang="zh-CN" altLang="en-US" sz="1600" b="1">
                <a:solidFill>
                  <a:srgbClr val="000000"/>
                </a:solidFill>
                <a:latin typeface="华康黑体W5(P)" panose="020b0500000000000000" pitchFamily="34" charset="-122"/>
                <a:ea typeface="华康黑体W5(P)" panose="020b0500000000000000" pitchFamily="34" charset="-122"/>
                <a:cs typeface="Arial Unicode MS" panose="020b0604020202020204" pitchFamily="34" charset="-122"/>
              </a:rPr>
              <a:t>完整的管理系统</a:t>
            </a:r>
          </a:p>
        </p:txBody>
      </p:sp>
    </p:spTree>
    <p:extLst>
      <p:ext uri="{BB962C8B-B14F-4D97-AF65-F5344CB8AC3E}">
        <p14:creationId xmlns:p14="http://schemas.microsoft.com/office/powerpoint/2010/main" val="2486027183"/>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7" name="Text Box 3"/>
          <p:cNvSpPr txBox="1">
            <a:spLocks noChangeArrowheads="1"/>
          </p:cNvSpPr>
          <p:nvPr/>
        </p:nvSpPr>
        <p:spPr bwMode="gray">
          <a:xfrm>
            <a:off x="7494592" y="3666014"/>
            <a:ext cx="13843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33350" indent="-133350">
              <a:lnSpc>
                <a:spcPct val="100000"/>
              </a:lnSpc>
              <a:spcBef>
                <a:spcPct val="0"/>
              </a:spcBef>
              <a:buClrTx/>
              <a:buFont typeface="Arial" pitchFamily="34" charset="0"/>
              <a:buChar char="•"/>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对什么样的员工进行激励，激励多少，绩效考核指标提供了客观的依据</a:t>
            </a:r>
          </a:p>
        </p:txBody>
      </p:sp>
      <p:sp>
        <p:nvSpPr>
          <p:cNvPr id="11268" name="Text Box 4"/>
          <p:cNvSpPr txBox="1">
            <a:spLocks noChangeArrowheads="1"/>
          </p:cNvSpPr>
          <p:nvPr/>
        </p:nvSpPr>
        <p:spPr bwMode="gray">
          <a:xfrm>
            <a:off x="1518045" y="2524847"/>
            <a:ext cx="18252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33350" indent="-133350">
              <a:lnSpc>
                <a:spcPct val="100000"/>
              </a:lnSpc>
              <a:spcBef>
                <a:spcPct val="0"/>
              </a:spcBef>
              <a:buClrTx/>
              <a:buFont typeface="Arial" pitchFamily="34" charset="0"/>
              <a:buChar char="•"/>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帮助员工确定其工作的重心是什么，有利于员工专注注意力，致力于对公司绩效最有帮助的工作</a:t>
            </a:r>
          </a:p>
        </p:txBody>
      </p:sp>
      <p:sp>
        <p:nvSpPr>
          <p:cNvPr id="11269" name="Text Box 5"/>
          <p:cNvSpPr txBox="1">
            <a:spLocks noChangeArrowheads="1"/>
          </p:cNvSpPr>
          <p:nvPr/>
        </p:nvSpPr>
        <p:spPr bwMode="gray">
          <a:xfrm>
            <a:off x="6065836" y="2524847"/>
            <a:ext cx="12064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33350" indent="-133350">
              <a:lnSpc>
                <a:spcPct val="100000"/>
              </a:lnSpc>
              <a:spcBef>
                <a:spcPct val="0"/>
              </a:spcBef>
              <a:buClrTx/>
              <a:buFont typeface="Arial" pitchFamily="34" charset="0"/>
              <a:buChar char="•"/>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各级管理者可以利用及时准确的绩效信息，作出科学的决策</a:t>
            </a:r>
          </a:p>
        </p:txBody>
      </p:sp>
      <p:sp>
        <p:nvSpPr>
          <p:cNvPr id="11270" name="Text Box 6"/>
          <p:cNvSpPr txBox="1">
            <a:spLocks noChangeArrowheads="1"/>
          </p:cNvSpPr>
          <p:nvPr/>
        </p:nvSpPr>
        <p:spPr bwMode="gray">
          <a:xfrm>
            <a:off x="590065" y="3497581"/>
            <a:ext cx="139875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33350" indent="-133350" eaLnBrk="1" hangingPunct="1">
              <a:lnSpc>
                <a:spcPct val="100000"/>
              </a:lnSpc>
              <a:spcBef>
                <a:spcPct val="0"/>
              </a:spcBef>
              <a:buClrTx/>
              <a:buFont typeface="Arial" pitchFamily="34" charset="0"/>
              <a:buChar char="•"/>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“强调业绩指向，重视执行成效”，既是绩效管理的要点，也是新的企业文化所注重的核心价值之一</a:t>
            </a:r>
          </a:p>
        </p:txBody>
      </p:sp>
      <p:sp>
        <p:nvSpPr>
          <p:cNvPr id="11271" name="Text Box 7"/>
          <p:cNvSpPr txBox="1">
            <a:spLocks noChangeArrowheads="1"/>
          </p:cNvSpPr>
          <p:nvPr/>
        </p:nvSpPr>
        <p:spPr bwMode="gray">
          <a:xfrm>
            <a:off x="4035430" y="2077209"/>
            <a:ext cx="15081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33350" indent="-133350">
              <a:lnSpc>
                <a:spcPct val="100000"/>
              </a:lnSpc>
              <a:spcBef>
                <a:spcPct val="0"/>
              </a:spcBef>
              <a:buClrTx/>
              <a:buFont typeface="Arial" pitchFamily="34" charset="0"/>
              <a:buChar char="•"/>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把公司、部门、团队、岗位的目标与实现公司战略紧密联系</a:t>
            </a:r>
          </a:p>
        </p:txBody>
      </p:sp>
      <p:sp>
        <p:nvSpPr>
          <p:cNvPr id="11272" name="Arc 8"/>
          <p:cNvSpPr/>
          <p:nvPr/>
        </p:nvSpPr>
        <p:spPr bwMode="gray">
          <a:xfrm>
            <a:off x="2333627" y="3230567"/>
            <a:ext cx="5040000" cy="2196000"/>
          </a:xfrm>
          <a:custGeom>
            <a:gdLst>
              <a:gd name="T0" fmla="*/ 0 w 43200"/>
              <a:gd name="T1" fmla="*/ 2147483646 h 21600"/>
              <a:gd name="T2" fmla="*/ 2147483646 w 43200"/>
              <a:gd name="T3" fmla="*/ 2147483646 h 21600"/>
              <a:gd name="T4" fmla="*/ 2147483646 w 43200"/>
              <a:gd name="T5" fmla="*/ 2147483646 h 21600"/>
              <a:gd name="T6" fmla="*/ 0 60000 65536"/>
              <a:gd name="T7" fmla="*/ 0 60000 65536"/>
              <a:gd name="T8" fmla="*/ 0 60000 65536"/>
              <a:gd name="T9" fmla="*/ 0 w 43200"/>
              <a:gd name="T10" fmla="*/ 0 h 21600"/>
              <a:gd name="T11" fmla="*/ 43200 w 43200"/>
              <a:gd name="T12" fmla="*/ 21600 h 21600"/>
            </a:gdLst>
            <a:cxnLst>
              <a:cxn ang="T6">
                <a:pos x="T0" y="T1"/>
              </a:cxn>
              <a:cxn ang="T7">
                <a:pos x="T2" y="T3"/>
              </a:cxn>
              <a:cxn ang="T8">
                <a:pos x="T4" y="T5"/>
              </a:cxn>
            </a:cxnLst>
            <a:rect l="T9" t="T10" r="T11" b="T12"/>
            <a:pathLst>
              <a:path w="43200" h="21600" fill="none" extrusionOk="0">
                <a:moveTo>
                  <a:pt x="0" y="21600"/>
                </a:moveTo>
                <a:cubicBezTo>
                  <a:pt x="0" y="9670"/>
                  <a:pt x="9670" y="0"/>
                  <a:pt x="21600" y="0"/>
                </a:cubicBezTo>
                <a:cubicBezTo>
                  <a:pt x="33529" y="0"/>
                  <a:pt x="43200" y="9670"/>
                  <a:pt x="43200" y="21600"/>
                </a:cubicBezTo>
              </a:path>
              <a:path w="43200" h="21600" stroke="0" extrusionOk="0">
                <a:moveTo>
                  <a:pt x="0" y="21600"/>
                </a:moveTo>
                <a:cubicBezTo>
                  <a:pt x="0" y="9670"/>
                  <a:pt x="9670" y="0"/>
                  <a:pt x="21600" y="0"/>
                </a:cubicBezTo>
                <a:cubicBezTo>
                  <a:pt x="33529" y="0"/>
                  <a:pt x="43200" y="9670"/>
                  <a:pt x="43200" y="21600"/>
                </a:cubicBezTo>
                <a:lnTo>
                  <a:pt x="21600" y="21600"/>
                </a:lnTo>
                <a:lnTo>
                  <a:pt x="0" y="21600"/>
                </a:lnTo>
                <a:close/>
              </a:path>
            </a:pathLst>
          </a:custGeom>
          <a:noFill/>
          <a:ln w="330200">
            <a:solidFill>
              <a:schemeClr val="accent6">
                <a:lumMod val="20000"/>
                <a:lumOff val="80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11273" name="Oval 9"/>
          <p:cNvSpPr>
            <a:spLocks noChangeArrowheads="1"/>
          </p:cNvSpPr>
          <p:nvPr/>
        </p:nvSpPr>
        <p:spPr bwMode="gray">
          <a:xfrm>
            <a:off x="1339852" y="4370387"/>
            <a:ext cx="1635125" cy="876300"/>
          </a:xfrm>
          <a:prstGeom prst="ellipse">
            <a:avLst/>
          </a:prstGeom>
          <a:solidFill>
            <a:schemeClr val="bg1">
              <a:lumMod val="95000"/>
            </a:schemeClr>
          </a:solidFill>
          <a:ln>
            <a:solidFill>
              <a:schemeClr val="bg1">
                <a:lumMod val="85000"/>
              </a:schemeClr>
            </a:solidFill>
          </a:ln>
          <a:effectLst>
            <a:outerShdw dist="35921" dir="2700000" algn="ctr" rotWithShape="0">
              <a:srgbClr val="808080"/>
            </a:outerShdw>
          </a:effectLst>
          <a:extLst/>
        </p:spPr>
        <p:txBody>
          <a:bodyPr wrap="square" lIns="0" tIns="0" rIns="0" bIns="0"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lnSpc>
                <a:spcPct val="100000"/>
              </a:lnSpc>
              <a:spcBef>
                <a:spcPct val="0"/>
              </a:spcBef>
              <a:buClrTx/>
              <a:buFontTx/>
              <a:buNone/>
            </a:pPr>
            <a:r>
              <a:rPr lang="zh-CN" altLang="en-US" sz="1400" b="1">
                <a:latin typeface="Audi Type" pitchFamily="34" charset="0"/>
                <a:ea typeface="华康黑体W5(P)" panose="020b0500000000000000" pitchFamily="34" charset="-122"/>
                <a:cs typeface="Arial Unicode MS" panose="020b0604020202020204" pitchFamily="34" charset="-122"/>
              </a:rPr>
              <a:t>弘扬高效执行的企业文化</a:t>
            </a:r>
            <a:endParaRPr lang="zh-CN" altLang="en-US" sz="1400">
              <a:latin typeface="Audi Type" pitchFamily="34" charset="0"/>
              <a:ea typeface="华康黑体W5(P)" panose="020b0500000000000000" pitchFamily="34" charset="-122"/>
              <a:cs typeface="Arial Unicode MS" panose="020b0604020202020204" pitchFamily="34" charset="-122"/>
            </a:endParaRPr>
          </a:p>
        </p:txBody>
      </p:sp>
      <p:sp>
        <p:nvSpPr>
          <p:cNvPr id="536587" name="Oval 11"/>
          <p:cNvSpPr>
            <a:spLocks noChangeArrowheads="1"/>
          </p:cNvSpPr>
          <p:nvPr/>
        </p:nvSpPr>
        <p:spPr bwMode="gray">
          <a:xfrm>
            <a:off x="6651627" y="4370387"/>
            <a:ext cx="1635125" cy="876300"/>
          </a:xfrm>
          <a:prstGeom prst="ellipse">
            <a:avLst/>
          </a:prstGeom>
          <a:solidFill>
            <a:schemeClr val="bg1">
              <a:lumMod val="95000"/>
            </a:schemeClr>
          </a:solidFill>
          <a:ln w="6350" algn="ctr">
            <a:solidFill>
              <a:schemeClr val="bg1">
                <a:lumMod val="85000"/>
              </a:schemeClr>
            </a:solidFill>
            <a:round/>
          </a:ln>
          <a:effectLst>
            <a:outerShdw dist="35921" dir="2700000" algn="ctr" rotWithShape="0">
              <a:srgbClr val="808080"/>
            </a:outerShdw>
          </a:effectLst>
        </p:spPr>
        <p:txBody>
          <a:bodyPr wrap="squar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buClrTx/>
              <a:buFontTx/>
              <a:buNone/>
            </a:pPr>
            <a:r>
              <a:rPr lang="zh-CN" altLang="en-US" sz="1400" b="1">
                <a:latin typeface="Audi Type" pitchFamily="34" charset="0"/>
                <a:ea typeface="华康黑体W5(P)" panose="020b0500000000000000" pitchFamily="34" charset="-122"/>
                <a:cs typeface="Arial Unicode MS" panose="020b0604020202020204" pitchFamily="34" charset="-122"/>
              </a:rPr>
              <a:t>为激励提供客观依据</a:t>
            </a:r>
            <a:endParaRPr lang="zh-CN" altLang="en-US" sz="1400" b="1">
              <a:latin typeface="Audi Type" pitchFamily="34" charset="0"/>
              <a:ea typeface="华康黑体W5(P)" panose="020b0500000000000000" pitchFamily="34" charset="-122"/>
              <a:cs typeface="Arial Unicode MS" panose="020b0604020202020204" pitchFamily="34" charset="-122"/>
            </a:endParaRPr>
          </a:p>
        </p:txBody>
      </p:sp>
      <p:sp>
        <p:nvSpPr>
          <p:cNvPr id="536589" name="Oval 13"/>
          <p:cNvSpPr>
            <a:spLocks noChangeArrowheads="1"/>
          </p:cNvSpPr>
          <p:nvPr/>
        </p:nvSpPr>
        <p:spPr bwMode="gray">
          <a:xfrm>
            <a:off x="2241552" y="3267075"/>
            <a:ext cx="1633538" cy="876300"/>
          </a:xfrm>
          <a:prstGeom prst="ellipse">
            <a:avLst/>
          </a:prstGeom>
          <a:solidFill>
            <a:schemeClr val="bg1">
              <a:lumMod val="95000"/>
            </a:schemeClr>
          </a:solidFill>
          <a:ln w="6350" algn="ctr">
            <a:solidFill>
              <a:schemeClr val="bg1">
                <a:lumMod val="85000"/>
              </a:schemeClr>
            </a:solidFill>
            <a:round/>
          </a:ln>
          <a:effectLst>
            <a:outerShdw dist="35921" dir="2700000" algn="ctr" rotWithShape="0">
              <a:srgbClr val="808080"/>
            </a:outerShdw>
          </a:effectLst>
        </p:spPr>
        <p:txBody>
          <a:bodyPr wrap="squar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spcBef>
                <a:spcPct val="0"/>
              </a:spcBef>
              <a:buClrTx/>
              <a:buFontTx/>
              <a:buNone/>
            </a:pPr>
            <a:r>
              <a:rPr lang="zh-CN" altLang="en-US" sz="1400" b="1">
                <a:latin typeface="Audi Type" pitchFamily="34" charset="0"/>
                <a:ea typeface="华康黑体W5(P)" panose="020b0500000000000000" pitchFamily="34" charset="-122"/>
                <a:cs typeface="Arial Unicode MS" panose="020b0604020202020204" pitchFamily="34" charset="-122"/>
              </a:rPr>
              <a:t>为员工指明工作努力的方向</a:t>
            </a:r>
            <a:endParaRPr lang="zh-CN" altLang="en-US" sz="1400" b="1">
              <a:latin typeface="Audi Type" pitchFamily="34" charset="0"/>
              <a:ea typeface="华康黑体W5(P)" panose="020b0500000000000000" pitchFamily="34" charset="-122"/>
              <a:cs typeface="Arial Unicode MS" panose="020b0604020202020204" pitchFamily="34" charset="-122"/>
            </a:endParaRPr>
          </a:p>
        </p:txBody>
      </p:sp>
      <p:sp>
        <p:nvSpPr>
          <p:cNvPr id="536590" name="Oval 14"/>
          <p:cNvSpPr>
            <a:spLocks noChangeArrowheads="1"/>
          </p:cNvSpPr>
          <p:nvPr/>
        </p:nvSpPr>
        <p:spPr bwMode="gray">
          <a:xfrm>
            <a:off x="5753102" y="3267075"/>
            <a:ext cx="1633538" cy="876300"/>
          </a:xfrm>
          <a:prstGeom prst="ellipse">
            <a:avLst/>
          </a:prstGeom>
          <a:solidFill>
            <a:schemeClr val="bg1">
              <a:lumMod val="95000"/>
            </a:schemeClr>
          </a:solidFill>
          <a:ln w="6350" algn="ctr">
            <a:solidFill>
              <a:schemeClr val="bg1">
                <a:lumMod val="85000"/>
              </a:schemeClr>
            </a:solidFill>
            <a:round/>
          </a:ln>
          <a:effectLst>
            <a:outerShdw dist="35921" dir="2700000" algn="ctr" rotWithShape="0">
              <a:srgbClr val="808080"/>
            </a:outerShdw>
          </a:effectLst>
        </p:spPr>
        <p:txBody>
          <a:bodyPr wrap="squar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spcBef>
                <a:spcPct val="0"/>
              </a:spcBef>
              <a:buClrTx/>
              <a:buFontTx/>
              <a:buNone/>
            </a:pPr>
            <a:r>
              <a:rPr lang="zh-CN" altLang="en-US" sz="1400" b="1">
                <a:latin typeface="Audi Type" pitchFamily="34" charset="0"/>
                <a:ea typeface="华康黑体W5(P)" panose="020b0500000000000000" pitchFamily="34" charset="-122"/>
                <a:cs typeface="Arial Unicode MS" panose="020b0604020202020204" pitchFamily="34" charset="-122"/>
              </a:rPr>
              <a:t>实时监控绩效状况</a:t>
            </a:r>
            <a:br>
              <a:rPr lang="zh-CN" altLang="en-US" sz="1400" b="1">
                <a:latin typeface="Audi Type" pitchFamily="34" charset="0"/>
                <a:ea typeface="华康黑体W5(P)" panose="020b0500000000000000" pitchFamily="34" charset="-122"/>
                <a:cs typeface="Arial Unicode MS" panose="020b0604020202020204" pitchFamily="34" charset="-122"/>
              </a:rPr>
            </a:br>
            <a:r>
              <a:rPr lang="zh-CN" altLang="en-US" sz="1400" b="1">
                <a:latin typeface="Audi Type" pitchFamily="34" charset="0"/>
                <a:ea typeface="华康黑体W5(P)" panose="020b0500000000000000" pitchFamily="34" charset="-122"/>
                <a:cs typeface="Arial Unicode MS" panose="020b0604020202020204" pitchFamily="34" charset="-122"/>
              </a:rPr>
              <a:t>并支持决策</a:t>
            </a:r>
            <a:endParaRPr lang="zh-CN" altLang="en-US" sz="1400" b="1">
              <a:latin typeface="Audi Type" pitchFamily="34" charset="0"/>
              <a:ea typeface="华康黑体W5(P)" panose="020b0500000000000000" pitchFamily="34" charset="-122"/>
              <a:cs typeface="Arial Unicode MS" panose="020b0604020202020204" pitchFamily="34" charset="-122"/>
            </a:endParaRPr>
          </a:p>
        </p:txBody>
      </p:sp>
      <p:sp>
        <p:nvSpPr>
          <p:cNvPr id="536592" name="Oval 16"/>
          <p:cNvSpPr>
            <a:spLocks noChangeArrowheads="1"/>
          </p:cNvSpPr>
          <p:nvPr/>
        </p:nvSpPr>
        <p:spPr bwMode="gray">
          <a:xfrm>
            <a:off x="3995740" y="2660650"/>
            <a:ext cx="1630362" cy="876300"/>
          </a:xfrm>
          <a:prstGeom prst="ellipse">
            <a:avLst/>
          </a:prstGeom>
          <a:solidFill>
            <a:schemeClr val="bg1">
              <a:lumMod val="95000"/>
            </a:schemeClr>
          </a:solidFill>
          <a:ln w="6350" algn="ctr">
            <a:solidFill>
              <a:schemeClr val="bg1">
                <a:lumMod val="85000"/>
              </a:schemeClr>
            </a:solidFill>
            <a:round/>
          </a:ln>
          <a:effectLst>
            <a:outerShdw dist="35921" dir="2700000" algn="ctr" rotWithShape="0">
              <a:srgbClr val="808080"/>
            </a:outerShdw>
          </a:effectLst>
        </p:spPr>
        <p:txBody>
          <a:bodyPr wrap="squar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buClrTx/>
              <a:buFontTx/>
              <a:buNone/>
            </a:pPr>
            <a:r>
              <a:rPr lang="zh-CN" altLang="en-US" sz="1400" b="1">
                <a:latin typeface="Audi Type" pitchFamily="34" charset="0"/>
                <a:ea typeface="华康黑体W5(P)" panose="020b0500000000000000" pitchFamily="34" charset="-122"/>
                <a:cs typeface="Arial Unicode MS" panose="020b0604020202020204" pitchFamily="34" charset="-122"/>
              </a:rPr>
              <a:t>紧密联系岗位、部门与公司的战略目标</a:t>
            </a:r>
            <a:endParaRPr lang="zh-CN" altLang="en-US" sz="1400" b="1">
              <a:latin typeface="Audi Type" pitchFamily="34" charset="0"/>
              <a:ea typeface="华康黑体W5(P)" panose="020b0500000000000000" pitchFamily="34" charset="-122"/>
              <a:cs typeface="Arial Unicode MS" panose="020b0604020202020204" pitchFamily="34" charset="-122"/>
            </a:endParaRPr>
          </a:p>
        </p:txBody>
      </p:sp>
      <p:sp>
        <p:nvSpPr>
          <p:cNvPr id="11282" name="Rectangle 18"/>
          <p:cNvSpPr>
            <a:spLocks noChangeArrowheads="1"/>
          </p:cNvSpPr>
          <p:nvPr/>
        </p:nvSpPr>
        <p:spPr bwMode="gray">
          <a:xfrm>
            <a:off x="1517652" y="5413375"/>
            <a:ext cx="6607175" cy="428625"/>
          </a:xfrm>
          <a:prstGeom prst="rect">
            <a:avLst/>
          </a:prstGeom>
          <a:solidFill>
            <a:schemeClr val="accent2"/>
          </a:solidFill>
          <a:ln>
            <a:solidFill>
              <a:schemeClr val="bg1"/>
            </a:solidFill>
          </a:ln>
          <a:effectLst>
            <a:outerShdw dist="53882" dir="2700000" algn="ctr" rotWithShape="0">
              <a:srgbClr val="C0C0C0"/>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solidFill>
                  <a:schemeClr val="bg1"/>
                </a:solidFill>
                <a:latin typeface="Audi Type" pitchFamily="34" charset="0"/>
                <a:ea typeface="华康黑体W5(P)" panose="020b0500000000000000" pitchFamily="34" charset="-122"/>
              </a:rPr>
              <a:t>绩效管理体系的核心作用</a:t>
            </a:r>
          </a:p>
        </p:txBody>
      </p:sp>
      <p:sp>
        <p:nvSpPr>
          <p:cNvPr id="11284" name="Text Box 20"/>
          <p:cNvSpPr txBox="1">
            <a:spLocks noChangeArrowheads="1"/>
          </p:cNvSpPr>
          <p:nvPr/>
        </p:nvSpPr>
        <p:spPr bwMode="gray">
          <a:xfrm>
            <a:off x="590551" y="1269534"/>
            <a:ext cx="802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7200" tIns="3600" rIns="7200" bIns="36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Font typeface="Wingdings" panose="05000000000000000000" pitchFamily="2" charset="2"/>
              <a:buNone/>
            </a:pPr>
            <a:r>
              <a:rPr kumimoji="0"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绩效管理的核心作用是能将员工目标和公司目标紧密结合在一起、指导员工的努力方向、监控企业的健康经营、并支持建立一个高效执行的企业文化。</a:t>
            </a:r>
            <a:endParaRPr kumimoji="0" lang="en-AU" altLang="zh-CN"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 name="Title 1"/>
          <p:cNvSpPr>
            <a:spLocks noGrp="1"/>
          </p:cNvSpPr>
          <p:nvPr>
            <p:ph type="title"/>
          </p:nvPr>
        </p:nvSpPr>
        <p:spPr bwMode="gray"/>
        <p:txBody>
          <a:bodyPr/>
          <a:lstStyle/>
          <a:p>
            <a:r>
              <a:rPr lang="zh-CN" altLang="en-US" smtClean="0"/>
              <a:t>绩效管理体系的作用与意义</a:t>
            </a:r>
            <a:endParaRPr lang="en-US"/>
          </a:p>
        </p:txBody>
      </p:sp>
    </p:spTree>
    <p:extLst>
      <p:ext uri="{BB962C8B-B14F-4D97-AF65-F5344CB8AC3E}">
        <p14:creationId xmlns:p14="http://schemas.microsoft.com/office/powerpoint/2010/main" val="2241285993"/>
      </p:ext>
    </p:extLst>
  </p:cSld>
  <p:clrMapOvr>
    <a:masterClrMapping/>
  </p:clrMapOvr>
  <p:transition>
    <p:random/>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3" name="Object 2" hidden="1"/>
          <p:cNvGraphicFramePr>
            <a:graphicFrameLocks noChangeAspect="1"/>
          </p:cNvGraphicFramePr>
          <p:nvPr>
            <p:custDataLst>
              <p:tags r:id="rId3"/>
            </p:custDataLst>
            <p:extLst>
              <p:ext uri="{D42A27DB-BD31-4B8C-83A1-F6EECF244321}">
                <p14:modId xmlns:p14="http://schemas.microsoft.com/office/powerpoint/2010/main" val="2647083247"/>
              </p:ext>
            </p:extLst>
          </p:nvPr>
        </p:nvGraphicFramePr>
        <p:xfrm>
          <a:off x="1588" y="1588"/>
          <a:ext cx="1587" cy="1587"/>
        </p:xfrm>
        <a:graphic>
          <a:graphicData uri="http://schemas.openxmlformats.org/presentationml/2006/ole">
            <mc:AlternateContent>
              <mc:Choice xmlns:v="urn:schemas-microsoft-com:vml" Requires="v">
                <p:oleObj spid="_x0000_s1046" name="think-cell Slide" r:id="rId4" imgW="471" imgH="472" progId="TCLayout.ActiveDocument.1">
                  <p:embed/>
                </p:oleObj>
              </mc:Choice>
              <mc:Fallback>
                <p:oleObj name="think-cell Slide" r:id="rId4" imgW="471" imgH="472" progId="TCLayout.ActiveDocument.1">
                  <p:embed/>
                  <p:pic>
                    <p:nvPicPr>
                      <p:cNvPr id="0" name="OLE substitute imag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5" name="Group 2"/>
          <p:cNvGrpSpPr/>
          <p:nvPr/>
        </p:nvGrpSpPr>
        <p:grpSpPr>
          <a:xfrm>
            <a:off x="1197968" y="1520825"/>
            <a:ext cx="6750014" cy="4534020"/>
            <a:chOff x="2252" y="1588"/>
            <a:chExt cx="3308" cy="2222"/>
          </a:xfrm>
          <a:solidFill>
            <a:schemeClr val="bg1">
              <a:lumMod val="85000"/>
            </a:schemeClr>
          </a:solidFill>
        </p:grpSpPr>
        <p:grpSp>
          <p:nvGrpSpPr>
            <p:cNvPr id="6" name="Group 3"/>
            <p:cNvGrpSpPr/>
            <p:nvPr/>
          </p:nvGrpSpPr>
          <p:grpSpPr>
            <a:xfrm>
              <a:off x="2252" y="1590"/>
              <a:ext cx="3307" cy="2214"/>
              <a:chOff x="1710" y="1637"/>
              <a:chExt cx="3647" cy="2440"/>
            </a:xfrm>
            <a:grpFill/>
          </p:grpSpPr>
          <p:sp>
            <p:nvSpPr>
              <p:cNvPr id="45" name="Freeform 4"/>
              <p:cNvSpPr/>
              <p:nvPr/>
            </p:nvSpPr>
            <p:spPr bwMode="gray">
              <a:xfrm>
                <a:off x="2765" y="1689"/>
                <a:ext cx="284" cy="521"/>
              </a:xfrm>
              <a:custGeom>
                <a:gdLst>
                  <a:gd name="T0" fmla="*/ 25 w 284"/>
                  <a:gd name="T1" fmla="*/ 102 h 521"/>
                  <a:gd name="T2" fmla="*/ 12 w 284"/>
                  <a:gd name="T3" fmla="*/ 108 h 521"/>
                  <a:gd name="T4" fmla="*/ 25 w 284"/>
                  <a:gd name="T5" fmla="*/ 144 h 521"/>
                  <a:gd name="T6" fmla="*/ 67 w 284"/>
                  <a:gd name="T7" fmla="*/ 162 h 521"/>
                  <a:gd name="T8" fmla="*/ 79 w 284"/>
                  <a:gd name="T9" fmla="*/ 215 h 521"/>
                  <a:gd name="T10" fmla="*/ 67 w 284"/>
                  <a:gd name="T11" fmla="*/ 258 h 521"/>
                  <a:gd name="T12" fmla="*/ 91 w 284"/>
                  <a:gd name="T13" fmla="*/ 281 h 521"/>
                  <a:gd name="T14" fmla="*/ 72 w 284"/>
                  <a:gd name="T15" fmla="*/ 293 h 521"/>
                  <a:gd name="T16" fmla="*/ 72 w 284"/>
                  <a:gd name="T17" fmla="*/ 311 h 521"/>
                  <a:gd name="T18" fmla="*/ 91 w 284"/>
                  <a:gd name="T19" fmla="*/ 311 h 521"/>
                  <a:gd name="T20" fmla="*/ 91 w 284"/>
                  <a:gd name="T21" fmla="*/ 342 h 521"/>
                  <a:gd name="T22" fmla="*/ 61 w 284"/>
                  <a:gd name="T23" fmla="*/ 383 h 521"/>
                  <a:gd name="T24" fmla="*/ 61 w 284"/>
                  <a:gd name="T25" fmla="*/ 467 h 521"/>
                  <a:gd name="T26" fmla="*/ 67 w 284"/>
                  <a:gd name="T27" fmla="*/ 473 h 521"/>
                  <a:gd name="T28" fmla="*/ 79 w 284"/>
                  <a:gd name="T29" fmla="*/ 509 h 521"/>
                  <a:gd name="T30" fmla="*/ 97 w 284"/>
                  <a:gd name="T31" fmla="*/ 520 h 521"/>
                  <a:gd name="T32" fmla="*/ 115 w 284"/>
                  <a:gd name="T33" fmla="*/ 496 h 521"/>
                  <a:gd name="T34" fmla="*/ 115 w 284"/>
                  <a:gd name="T35" fmla="*/ 467 h 521"/>
                  <a:gd name="T36" fmla="*/ 145 w 284"/>
                  <a:gd name="T37" fmla="*/ 425 h 521"/>
                  <a:gd name="T38" fmla="*/ 145 w 284"/>
                  <a:gd name="T39" fmla="*/ 389 h 521"/>
                  <a:gd name="T40" fmla="*/ 193 w 284"/>
                  <a:gd name="T41" fmla="*/ 383 h 521"/>
                  <a:gd name="T42" fmla="*/ 247 w 284"/>
                  <a:gd name="T43" fmla="*/ 323 h 521"/>
                  <a:gd name="T44" fmla="*/ 278 w 284"/>
                  <a:gd name="T45" fmla="*/ 311 h 521"/>
                  <a:gd name="T46" fmla="*/ 278 w 284"/>
                  <a:gd name="T47" fmla="*/ 293 h 521"/>
                  <a:gd name="T48" fmla="*/ 247 w 284"/>
                  <a:gd name="T49" fmla="*/ 293 h 521"/>
                  <a:gd name="T50" fmla="*/ 253 w 284"/>
                  <a:gd name="T51" fmla="*/ 258 h 521"/>
                  <a:gd name="T52" fmla="*/ 283 w 284"/>
                  <a:gd name="T53" fmla="*/ 281 h 521"/>
                  <a:gd name="T54" fmla="*/ 283 w 284"/>
                  <a:gd name="T55" fmla="*/ 264 h 521"/>
                  <a:gd name="T56" fmla="*/ 247 w 284"/>
                  <a:gd name="T57" fmla="*/ 234 h 521"/>
                  <a:gd name="T58" fmla="*/ 253 w 284"/>
                  <a:gd name="T59" fmla="*/ 203 h 521"/>
                  <a:gd name="T60" fmla="*/ 272 w 284"/>
                  <a:gd name="T61" fmla="*/ 203 h 521"/>
                  <a:gd name="T62" fmla="*/ 278 w 284"/>
                  <a:gd name="T63" fmla="*/ 186 h 521"/>
                  <a:gd name="T64" fmla="*/ 242 w 284"/>
                  <a:gd name="T65" fmla="*/ 102 h 521"/>
                  <a:gd name="T66" fmla="*/ 247 w 284"/>
                  <a:gd name="T67" fmla="*/ 78 h 521"/>
                  <a:gd name="T68" fmla="*/ 229 w 284"/>
                  <a:gd name="T69" fmla="*/ 66 h 521"/>
                  <a:gd name="T70" fmla="*/ 217 w 284"/>
                  <a:gd name="T71" fmla="*/ 84 h 521"/>
                  <a:gd name="T72" fmla="*/ 242 w 284"/>
                  <a:gd name="T73" fmla="*/ 30 h 521"/>
                  <a:gd name="T74" fmla="*/ 229 w 284"/>
                  <a:gd name="T75" fmla="*/ 25 h 521"/>
                  <a:gd name="T76" fmla="*/ 206 w 284"/>
                  <a:gd name="T77" fmla="*/ 54 h 521"/>
                  <a:gd name="T78" fmla="*/ 193 w 284"/>
                  <a:gd name="T79" fmla="*/ 48 h 521"/>
                  <a:gd name="T80" fmla="*/ 193 w 284"/>
                  <a:gd name="T81" fmla="*/ 30 h 521"/>
                  <a:gd name="T82" fmla="*/ 175 w 284"/>
                  <a:gd name="T83" fmla="*/ 36 h 521"/>
                  <a:gd name="T84" fmla="*/ 163 w 284"/>
                  <a:gd name="T85" fmla="*/ 30 h 521"/>
                  <a:gd name="T86" fmla="*/ 199 w 284"/>
                  <a:gd name="T87" fmla="*/ 6 h 521"/>
                  <a:gd name="T88" fmla="*/ 193 w 284"/>
                  <a:gd name="T89" fmla="*/ 0 h 521"/>
                  <a:gd name="T90" fmla="*/ 163 w 284"/>
                  <a:gd name="T91" fmla="*/ 0 h 521"/>
                  <a:gd name="T92" fmla="*/ 145 w 284"/>
                  <a:gd name="T93" fmla="*/ 25 h 521"/>
                  <a:gd name="T94" fmla="*/ 115 w 284"/>
                  <a:gd name="T95" fmla="*/ 0 h 521"/>
                  <a:gd name="T96" fmla="*/ 72 w 284"/>
                  <a:gd name="T97" fmla="*/ 12 h 521"/>
                  <a:gd name="T98" fmla="*/ 79 w 284"/>
                  <a:gd name="T99" fmla="*/ 36 h 521"/>
                  <a:gd name="T100" fmla="*/ 61 w 284"/>
                  <a:gd name="T101" fmla="*/ 36 h 521"/>
                  <a:gd name="T102" fmla="*/ 49 w 284"/>
                  <a:gd name="T103" fmla="*/ 48 h 521"/>
                  <a:gd name="T104" fmla="*/ 49 w 284"/>
                  <a:gd name="T105" fmla="*/ 66 h 521"/>
                  <a:gd name="T106" fmla="*/ 12 w 284"/>
                  <a:gd name="T107" fmla="*/ 66 h 521"/>
                  <a:gd name="T108" fmla="*/ 0 w 284"/>
                  <a:gd name="T109" fmla="*/ 78 h 521"/>
                  <a:gd name="T110" fmla="*/ 25 w 284"/>
                  <a:gd name="T111" fmla="*/ 102 h 52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4" h="521">
                    <a:moveTo>
                      <a:pt x="25" y="102"/>
                    </a:moveTo>
                    <a:lnTo>
                      <a:pt x="12" y="108"/>
                    </a:lnTo>
                    <a:lnTo>
                      <a:pt x="25" y="144"/>
                    </a:lnTo>
                    <a:lnTo>
                      <a:pt x="67" y="162"/>
                    </a:lnTo>
                    <a:lnTo>
                      <a:pt x="79" y="215"/>
                    </a:lnTo>
                    <a:lnTo>
                      <a:pt x="67" y="258"/>
                    </a:lnTo>
                    <a:lnTo>
                      <a:pt x="91" y="281"/>
                    </a:lnTo>
                    <a:lnTo>
                      <a:pt x="72" y="293"/>
                    </a:lnTo>
                    <a:lnTo>
                      <a:pt x="72" y="311"/>
                    </a:lnTo>
                    <a:lnTo>
                      <a:pt x="91" y="311"/>
                    </a:lnTo>
                    <a:lnTo>
                      <a:pt x="91" y="342"/>
                    </a:lnTo>
                    <a:lnTo>
                      <a:pt x="61" y="383"/>
                    </a:lnTo>
                    <a:lnTo>
                      <a:pt x="61" y="467"/>
                    </a:lnTo>
                    <a:lnTo>
                      <a:pt x="67" y="473"/>
                    </a:lnTo>
                    <a:lnTo>
                      <a:pt x="79" y="509"/>
                    </a:lnTo>
                    <a:lnTo>
                      <a:pt x="97" y="520"/>
                    </a:lnTo>
                    <a:lnTo>
                      <a:pt x="115" y="496"/>
                    </a:lnTo>
                    <a:lnTo>
                      <a:pt x="115" y="467"/>
                    </a:lnTo>
                    <a:lnTo>
                      <a:pt x="145" y="425"/>
                    </a:lnTo>
                    <a:lnTo>
                      <a:pt x="145" y="389"/>
                    </a:lnTo>
                    <a:lnTo>
                      <a:pt x="193" y="383"/>
                    </a:lnTo>
                    <a:lnTo>
                      <a:pt x="247" y="323"/>
                    </a:lnTo>
                    <a:lnTo>
                      <a:pt x="278" y="311"/>
                    </a:lnTo>
                    <a:lnTo>
                      <a:pt x="278" y="293"/>
                    </a:lnTo>
                    <a:lnTo>
                      <a:pt x="247" y="293"/>
                    </a:lnTo>
                    <a:lnTo>
                      <a:pt x="253" y="258"/>
                    </a:lnTo>
                    <a:lnTo>
                      <a:pt x="283" y="281"/>
                    </a:lnTo>
                    <a:lnTo>
                      <a:pt x="283" y="264"/>
                    </a:lnTo>
                    <a:lnTo>
                      <a:pt x="247" y="234"/>
                    </a:lnTo>
                    <a:lnTo>
                      <a:pt x="253" y="203"/>
                    </a:lnTo>
                    <a:lnTo>
                      <a:pt x="272" y="203"/>
                    </a:lnTo>
                    <a:lnTo>
                      <a:pt x="278" y="186"/>
                    </a:lnTo>
                    <a:lnTo>
                      <a:pt x="242" y="102"/>
                    </a:lnTo>
                    <a:lnTo>
                      <a:pt x="247" y="78"/>
                    </a:lnTo>
                    <a:lnTo>
                      <a:pt x="229" y="66"/>
                    </a:lnTo>
                    <a:lnTo>
                      <a:pt x="217" y="84"/>
                    </a:lnTo>
                    <a:lnTo>
                      <a:pt x="242" y="30"/>
                    </a:lnTo>
                    <a:lnTo>
                      <a:pt x="229" y="25"/>
                    </a:lnTo>
                    <a:lnTo>
                      <a:pt x="206" y="54"/>
                    </a:lnTo>
                    <a:lnTo>
                      <a:pt x="193" y="48"/>
                    </a:lnTo>
                    <a:lnTo>
                      <a:pt x="193" y="30"/>
                    </a:lnTo>
                    <a:lnTo>
                      <a:pt x="175" y="36"/>
                    </a:lnTo>
                    <a:lnTo>
                      <a:pt x="163" y="30"/>
                    </a:lnTo>
                    <a:lnTo>
                      <a:pt x="199" y="6"/>
                    </a:lnTo>
                    <a:lnTo>
                      <a:pt x="193" y="0"/>
                    </a:lnTo>
                    <a:lnTo>
                      <a:pt x="163" y="0"/>
                    </a:lnTo>
                    <a:lnTo>
                      <a:pt x="145" y="25"/>
                    </a:lnTo>
                    <a:lnTo>
                      <a:pt x="115" y="0"/>
                    </a:lnTo>
                    <a:lnTo>
                      <a:pt x="72" y="12"/>
                    </a:lnTo>
                    <a:lnTo>
                      <a:pt x="79" y="36"/>
                    </a:lnTo>
                    <a:lnTo>
                      <a:pt x="61" y="36"/>
                    </a:lnTo>
                    <a:lnTo>
                      <a:pt x="49" y="48"/>
                    </a:lnTo>
                    <a:lnTo>
                      <a:pt x="49" y="66"/>
                    </a:lnTo>
                    <a:lnTo>
                      <a:pt x="12" y="66"/>
                    </a:lnTo>
                    <a:lnTo>
                      <a:pt x="0" y="78"/>
                    </a:lnTo>
                    <a:lnTo>
                      <a:pt x="25" y="10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6" name="Freeform 5"/>
              <p:cNvSpPr/>
              <p:nvPr/>
            </p:nvSpPr>
            <p:spPr bwMode="gray">
              <a:xfrm>
                <a:off x="3006" y="2134"/>
                <a:ext cx="98" cy="76"/>
              </a:xfrm>
              <a:custGeom>
                <a:gdLst>
                  <a:gd name="T0" fmla="*/ 5 w 98"/>
                  <a:gd name="T1" fmla="*/ 17 h 76"/>
                  <a:gd name="T2" fmla="*/ 5 w 98"/>
                  <a:gd name="T3" fmla="*/ 17 h 76"/>
                  <a:gd name="T4" fmla="*/ 0 w 98"/>
                  <a:gd name="T5" fmla="*/ 29 h 76"/>
                  <a:gd name="T6" fmla="*/ 11 w 98"/>
                  <a:gd name="T7" fmla="*/ 40 h 76"/>
                  <a:gd name="T8" fmla="*/ 0 w 98"/>
                  <a:gd name="T9" fmla="*/ 58 h 76"/>
                  <a:gd name="T10" fmla="*/ 5 w 98"/>
                  <a:gd name="T11" fmla="*/ 70 h 76"/>
                  <a:gd name="T12" fmla="*/ 67 w 98"/>
                  <a:gd name="T13" fmla="*/ 75 h 76"/>
                  <a:gd name="T14" fmla="*/ 78 w 98"/>
                  <a:gd name="T15" fmla="*/ 64 h 76"/>
                  <a:gd name="T16" fmla="*/ 91 w 98"/>
                  <a:gd name="T17" fmla="*/ 64 h 76"/>
                  <a:gd name="T18" fmla="*/ 97 w 98"/>
                  <a:gd name="T19" fmla="*/ 46 h 76"/>
                  <a:gd name="T20" fmla="*/ 78 w 98"/>
                  <a:gd name="T21" fmla="*/ 35 h 76"/>
                  <a:gd name="T22" fmla="*/ 84 w 98"/>
                  <a:gd name="T23" fmla="*/ 17 h 76"/>
                  <a:gd name="T24" fmla="*/ 48 w 98"/>
                  <a:gd name="T25" fmla="*/ 23 h 76"/>
                  <a:gd name="T26" fmla="*/ 30 w 98"/>
                  <a:gd name="T27" fmla="*/ 0 h 76"/>
                  <a:gd name="T28" fmla="*/ 18 w 98"/>
                  <a:gd name="T29" fmla="*/ 5 h 76"/>
                  <a:gd name="T30" fmla="*/ 24 w 98"/>
                  <a:gd name="T31" fmla="*/ 23 h 76"/>
                  <a:gd name="T32" fmla="*/ 5 w 98"/>
                  <a:gd name="T33" fmla="*/ 17 h 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76">
                    <a:moveTo>
                      <a:pt x="5" y="17"/>
                    </a:moveTo>
                    <a:lnTo>
                      <a:pt x="5" y="17"/>
                    </a:lnTo>
                    <a:lnTo>
                      <a:pt x="0" y="29"/>
                    </a:lnTo>
                    <a:lnTo>
                      <a:pt x="11" y="40"/>
                    </a:lnTo>
                    <a:lnTo>
                      <a:pt x="0" y="58"/>
                    </a:lnTo>
                    <a:lnTo>
                      <a:pt x="5" y="70"/>
                    </a:lnTo>
                    <a:lnTo>
                      <a:pt x="67" y="75"/>
                    </a:lnTo>
                    <a:lnTo>
                      <a:pt x="78" y="64"/>
                    </a:lnTo>
                    <a:lnTo>
                      <a:pt x="91" y="64"/>
                    </a:lnTo>
                    <a:lnTo>
                      <a:pt x="97" y="46"/>
                    </a:lnTo>
                    <a:lnTo>
                      <a:pt x="78" y="35"/>
                    </a:lnTo>
                    <a:lnTo>
                      <a:pt x="84" y="17"/>
                    </a:lnTo>
                    <a:lnTo>
                      <a:pt x="48" y="23"/>
                    </a:lnTo>
                    <a:lnTo>
                      <a:pt x="30" y="0"/>
                    </a:lnTo>
                    <a:lnTo>
                      <a:pt x="18" y="5"/>
                    </a:lnTo>
                    <a:lnTo>
                      <a:pt x="24" y="23"/>
                    </a:lnTo>
                    <a:lnTo>
                      <a:pt x="5" y="1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6"/>
              <p:cNvSpPr/>
              <p:nvPr/>
            </p:nvSpPr>
            <p:spPr bwMode="gray">
              <a:xfrm>
                <a:off x="1807" y="1703"/>
                <a:ext cx="23" cy="19"/>
              </a:xfrm>
              <a:custGeom>
                <a:gdLst>
                  <a:gd name="T0" fmla="*/ 12 w 23"/>
                  <a:gd name="T1" fmla="*/ 6 h 19"/>
                  <a:gd name="T2" fmla="*/ 12 w 23"/>
                  <a:gd name="T3" fmla="*/ 0 h 19"/>
                  <a:gd name="T4" fmla="*/ 22 w 23"/>
                  <a:gd name="T5" fmla="*/ 13 h 19"/>
                  <a:gd name="T6" fmla="*/ 12 w 23"/>
                  <a:gd name="T7" fmla="*/ 18 h 19"/>
                  <a:gd name="T8" fmla="*/ 0 w 23"/>
                  <a:gd name="T9" fmla="*/ 6 h 19"/>
                  <a:gd name="T10" fmla="*/ 12 w 23"/>
                  <a:gd name="T11" fmla="*/ 6 h 19"/>
                </a:gdLst>
                <a:cxnLst>
                  <a:cxn ang="0">
                    <a:pos x="T0" y="T1"/>
                  </a:cxn>
                  <a:cxn ang="0">
                    <a:pos x="T2" y="T3"/>
                  </a:cxn>
                  <a:cxn ang="0">
                    <a:pos x="T4" y="T5"/>
                  </a:cxn>
                  <a:cxn ang="0">
                    <a:pos x="T6" y="T7"/>
                  </a:cxn>
                  <a:cxn ang="0">
                    <a:pos x="T8" y="T9"/>
                  </a:cxn>
                  <a:cxn ang="0">
                    <a:pos x="T10" y="T11"/>
                  </a:cxn>
                </a:cxnLst>
                <a:rect l="0" t="0" r="r" b="b"/>
                <a:pathLst>
                  <a:path w="23" h="19">
                    <a:moveTo>
                      <a:pt x="12" y="6"/>
                    </a:moveTo>
                    <a:lnTo>
                      <a:pt x="12" y="0"/>
                    </a:lnTo>
                    <a:lnTo>
                      <a:pt x="22" y="13"/>
                    </a:lnTo>
                    <a:lnTo>
                      <a:pt x="12" y="18"/>
                    </a:lnTo>
                    <a:lnTo>
                      <a:pt x="0" y="6"/>
                    </a:lnTo>
                    <a:lnTo>
                      <a:pt x="12"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7"/>
              <p:cNvSpPr/>
              <p:nvPr/>
            </p:nvSpPr>
            <p:spPr bwMode="gray">
              <a:xfrm>
                <a:off x="2319" y="2868"/>
                <a:ext cx="139" cy="60"/>
              </a:xfrm>
              <a:custGeom>
                <a:gdLst>
                  <a:gd name="T0" fmla="*/ 6 w 139"/>
                  <a:gd name="T1" fmla="*/ 11 h 60"/>
                  <a:gd name="T2" fmla="*/ 0 w 139"/>
                  <a:gd name="T3" fmla="*/ 0 h 60"/>
                  <a:gd name="T4" fmla="*/ 36 w 139"/>
                  <a:gd name="T5" fmla="*/ 0 h 60"/>
                  <a:gd name="T6" fmla="*/ 102 w 139"/>
                  <a:gd name="T7" fmla="*/ 23 h 60"/>
                  <a:gd name="T8" fmla="*/ 102 w 139"/>
                  <a:gd name="T9" fmla="*/ 30 h 60"/>
                  <a:gd name="T10" fmla="*/ 138 w 139"/>
                  <a:gd name="T11" fmla="*/ 59 h 60"/>
                  <a:gd name="T12" fmla="*/ 91 w 139"/>
                  <a:gd name="T13" fmla="*/ 59 h 60"/>
                  <a:gd name="T14" fmla="*/ 66 w 139"/>
                  <a:gd name="T15" fmla="*/ 41 h 60"/>
                  <a:gd name="T16" fmla="*/ 30 w 139"/>
                  <a:gd name="T17" fmla="*/ 11 h 60"/>
                  <a:gd name="T18" fmla="*/ 6 w 139"/>
                  <a:gd name="T19" fmla="*/ 11 h 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60">
                    <a:moveTo>
                      <a:pt x="6" y="11"/>
                    </a:moveTo>
                    <a:lnTo>
                      <a:pt x="0" y="0"/>
                    </a:lnTo>
                    <a:lnTo>
                      <a:pt x="36" y="0"/>
                    </a:lnTo>
                    <a:lnTo>
                      <a:pt x="102" y="23"/>
                    </a:lnTo>
                    <a:lnTo>
                      <a:pt x="102" y="30"/>
                    </a:lnTo>
                    <a:lnTo>
                      <a:pt x="138" y="59"/>
                    </a:lnTo>
                    <a:lnTo>
                      <a:pt x="91" y="59"/>
                    </a:lnTo>
                    <a:lnTo>
                      <a:pt x="66" y="41"/>
                    </a:lnTo>
                    <a:lnTo>
                      <a:pt x="30" y="11"/>
                    </a:lnTo>
                    <a:lnTo>
                      <a:pt x="6" y="1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8"/>
              <p:cNvSpPr/>
              <p:nvPr/>
            </p:nvSpPr>
            <p:spPr bwMode="gray">
              <a:xfrm>
                <a:off x="2294" y="2880"/>
                <a:ext cx="20" cy="14"/>
              </a:xfrm>
              <a:custGeom>
                <a:gdLst>
                  <a:gd name="T0" fmla="*/ 19 w 20"/>
                  <a:gd name="T1" fmla="*/ 7 h 14"/>
                  <a:gd name="T2" fmla="*/ 19 w 20"/>
                  <a:gd name="T3" fmla="*/ 7 h 14"/>
                  <a:gd name="T4" fmla="*/ 14 w 20"/>
                  <a:gd name="T5" fmla="*/ 0 h 14"/>
                  <a:gd name="T6" fmla="*/ 0 w 20"/>
                  <a:gd name="T7" fmla="*/ 7 h 14"/>
                  <a:gd name="T8" fmla="*/ 14 w 20"/>
                  <a:gd name="T9" fmla="*/ 13 h 14"/>
                  <a:gd name="T10" fmla="*/ 19 w 20"/>
                  <a:gd name="T11" fmla="*/ 7 h 14"/>
                </a:gdLst>
                <a:cxnLst>
                  <a:cxn ang="0">
                    <a:pos x="T0" y="T1"/>
                  </a:cxn>
                  <a:cxn ang="0">
                    <a:pos x="T2" y="T3"/>
                  </a:cxn>
                  <a:cxn ang="0">
                    <a:pos x="T4" y="T5"/>
                  </a:cxn>
                  <a:cxn ang="0">
                    <a:pos x="T6" y="T7"/>
                  </a:cxn>
                  <a:cxn ang="0">
                    <a:pos x="T8" y="T9"/>
                  </a:cxn>
                  <a:cxn ang="0">
                    <a:pos x="T10" y="T11"/>
                  </a:cxn>
                </a:cxnLst>
                <a:rect l="0" t="0" r="r" b="b"/>
                <a:pathLst>
                  <a:path w="20" h="14">
                    <a:moveTo>
                      <a:pt x="19" y="7"/>
                    </a:moveTo>
                    <a:lnTo>
                      <a:pt x="19" y="7"/>
                    </a:lnTo>
                    <a:lnTo>
                      <a:pt x="14" y="0"/>
                    </a:lnTo>
                    <a:lnTo>
                      <a:pt x="0" y="7"/>
                    </a:lnTo>
                    <a:lnTo>
                      <a:pt x="14" y="13"/>
                    </a:lnTo>
                    <a:lnTo>
                      <a:pt x="19" y="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9"/>
              <p:cNvSpPr/>
              <p:nvPr/>
            </p:nvSpPr>
            <p:spPr bwMode="gray">
              <a:xfrm>
                <a:off x="2385" y="2941"/>
                <a:ext cx="42" cy="12"/>
              </a:xfrm>
              <a:custGeom>
                <a:gdLst>
                  <a:gd name="T0" fmla="*/ 41 w 42"/>
                  <a:gd name="T1" fmla="*/ 11 h 12"/>
                  <a:gd name="T2" fmla="*/ 30 w 42"/>
                  <a:gd name="T3" fmla="*/ 5 h 12"/>
                  <a:gd name="T4" fmla="*/ 18 w 42"/>
                  <a:gd name="T5" fmla="*/ 5 h 12"/>
                  <a:gd name="T6" fmla="*/ 12 w 42"/>
                  <a:gd name="T7" fmla="*/ 0 h 12"/>
                  <a:gd name="T8" fmla="*/ 0 w 42"/>
                  <a:gd name="T9" fmla="*/ 0 h 12"/>
                  <a:gd name="T10" fmla="*/ 18 w 42"/>
                  <a:gd name="T11" fmla="*/ 11 h 12"/>
                  <a:gd name="T12" fmla="*/ 41 w 42"/>
                  <a:gd name="T13" fmla="*/ 11 h 12"/>
                </a:gdLst>
                <a:cxnLst>
                  <a:cxn ang="0">
                    <a:pos x="T0" y="T1"/>
                  </a:cxn>
                  <a:cxn ang="0">
                    <a:pos x="T2" y="T3"/>
                  </a:cxn>
                  <a:cxn ang="0">
                    <a:pos x="T4" y="T5"/>
                  </a:cxn>
                  <a:cxn ang="0">
                    <a:pos x="T6" y="T7"/>
                  </a:cxn>
                  <a:cxn ang="0">
                    <a:pos x="T8" y="T9"/>
                  </a:cxn>
                  <a:cxn ang="0">
                    <a:pos x="T10" y="T11"/>
                  </a:cxn>
                  <a:cxn ang="0">
                    <a:pos x="T12" y="T13"/>
                  </a:cxn>
                </a:cxnLst>
                <a:rect l="0" t="0" r="r" b="b"/>
                <a:pathLst>
                  <a:path w="42" h="12">
                    <a:moveTo>
                      <a:pt x="41" y="11"/>
                    </a:moveTo>
                    <a:lnTo>
                      <a:pt x="30" y="5"/>
                    </a:lnTo>
                    <a:lnTo>
                      <a:pt x="18" y="5"/>
                    </a:lnTo>
                    <a:lnTo>
                      <a:pt x="12" y="0"/>
                    </a:lnTo>
                    <a:lnTo>
                      <a:pt x="0" y="0"/>
                    </a:lnTo>
                    <a:lnTo>
                      <a:pt x="18" y="11"/>
                    </a:lnTo>
                    <a:lnTo>
                      <a:pt x="41" y="1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Freeform 10"/>
              <p:cNvSpPr/>
              <p:nvPr/>
            </p:nvSpPr>
            <p:spPr bwMode="gray">
              <a:xfrm>
                <a:off x="2457" y="2916"/>
                <a:ext cx="102" cy="50"/>
              </a:xfrm>
              <a:custGeom>
                <a:gdLst>
                  <a:gd name="T0" fmla="*/ 65 w 102"/>
                  <a:gd name="T1" fmla="*/ 0 h 50"/>
                  <a:gd name="T2" fmla="*/ 25 w 102"/>
                  <a:gd name="T3" fmla="*/ 0 h 50"/>
                  <a:gd name="T4" fmla="*/ 30 w 102"/>
                  <a:gd name="T5" fmla="*/ 13 h 50"/>
                  <a:gd name="T6" fmla="*/ 0 w 102"/>
                  <a:gd name="T7" fmla="*/ 36 h 50"/>
                  <a:gd name="T8" fmla="*/ 30 w 102"/>
                  <a:gd name="T9" fmla="*/ 49 h 50"/>
                  <a:gd name="T10" fmla="*/ 65 w 102"/>
                  <a:gd name="T11" fmla="*/ 36 h 50"/>
                  <a:gd name="T12" fmla="*/ 90 w 102"/>
                  <a:gd name="T13" fmla="*/ 49 h 50"/>
                  <a:gd name="T14" fmla="*/ 101 w 102"/>
                  <a:gd name="T15" fmla="*/ 36 h 50"/>
                  <a:gd name="T16" fmla="*/ 101 w 102"/>
                  <a:gd name="T17" fmla="*/ 30 h 50"/>
                  <a:gd name="T18" fmla="*/ 65 w 102"/>
                  <a:gd name="T19" fmla="*/ 0 h 5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50">
                    <a:moveTo>
                      <a:pt x="65" y="0"/>
                    </a:moveTo>
                    <a:lnTo>
                      <a:pt x="25" y="0"/>
                    </a:lnTo>
                    <a:lnTo>
                      <a:pt x="30" y="13"/>
                    </a:lnTo>
                    <a:lnTo>
                      <a:pt x="0" y="36"/>
                    </a:lnTo>
                    <a:lnTo>
                      <a:pt x="30" y="49"/>
                    </a:lnTo>
                    <a:lnTo>
                      <a:pt x="65" y="36"/>
                    </a:lnTo>
                    <a:lnTo>
                      <a:pt x="90" y="49"/>
                    </a:lnTo>
                    <a:lnTo>
                      <a:pt x="101" y="36"/>
                    </a:lnTo>
                    <a:lnTo>
                      <a:pt x="101" y="30"/>
                    </a:lnTo>
                    <a:lnTo>
                      <a:pt x="65"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2" name="Freeform 11"/>
              <p:cNvSpPr/>
              <p:nvPr/>
            </p:nvSpPr>
            <p:spPr bwMode="gray">
              <a:xfrm>
                <a:off x="2582" y="2957"/>
                <a:ext cx="38" cy="16"/>
              </a:xfrm>
              <a:custGeom>
                <a:gdLst>
                  <a:gd name="T0" fmla="*/ 6 w 38"/>
                  <a:gd name="T1" fmla="*/ 8 h 16"/>
                  <a:gd name="T2" fmla="*/ 0 w 38"/>
                  <a:gd name="T3" fmla="*/ 8 h 16"/>
                  <a:gd name="T4" fmla="*/ 11 w 38"/>
                  <a:gd name="T5" fmla="*/ 0 h 16"/>
                  <a:gd name="T6" fmla="*/ 31 w 38"/>
                  <a:gd name="T7" fmla="*/ 0 h 16"/>
                  <a:gd name="T8" fmla="*/ 37 w 38"/>
                  <a:gd name="T9" fmla="*/ 0 h 16"/>
                  <a:gd name="T10" fmla="*/ 24 w 38"/>
                  <a:gd name="T11" fmla="*/ 15 h 16"/>
                  <a:gd name="T12" fmla="*/ 6 w 38"/>
                  <a:gd name="T13" fmla="*/ 8 h 16"/>
                </a:gdLst>
                <a:cxnLst>
                  <a:cxn ang="0">
                    <a:pos x="T0" y="T1"/>
                  </a:cxn>
                  <a:cxn ang="0">
                    <a:pos x="T2" y="T3"/>
                  </a:cxn>
                  <a:cxn ang="0">
                    <a:pos x="T4" y="T5"/>
                  </a:cxn>
                  <a:cxn ang="0">
                    <a:pos x="T6" y="T7"/>
                  </a:cxn>
                  <a:cxn ang="0">
                    <a:pos x="T8" y="T9"/>
                  </a:cxn>
                  <a:cxn ang="0">
                    <a:pos x="T10" y="T11"/>
                  </a:cxn>
                  <a:cxn ang="0">
                    <a:pos x="T12" y="T13"/>
                  </a:cxn>
                </a:cxnLst>
                <a:rect l="0" t="0" r="r" b="b"/>
                <a:pathLst>
                  <a:path w="38" h="16">
                    <a:moveTo>
                      <a:pt x="6" y="8"/>
                    </a:moveTo>
                    <a:lnTo>
                      <a:pt x="0" y="8"/>
                    </a:lnTo>
                    <a:lnTo>
                      <a:pt x="11" y="0"/>
                    </a:lnTo>
                    <a:lnTo>
                      <a:pt x="31" y="0"/>
                    </a:lnTo>
                    <a:lnTo>
                      <a:pt x="37" y="0"/>
                    </a:lnTo>
                    <a:lnTo>
                      <a:pt x="24" y="15"/>
                    </a:lnTo>
                    <a:lnTo>
                      <a:pt x="6" y="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 name="Freeform 12"/>
              <p:cNvSpPr/>
              <p:nvPr/>
            </p:nvSpPr>
            <p:spPr bwMode="gray">
              <a:xfrm>
                <a:off x="2582" y="2407"/>
                <a:ext cx="61" cy="69"/>
              </a:xfrm>
              <a:custGeom>
                <a:gdLst>
                  <a:gd name="T0" fmla="*/ 0 w 61"/>
                  <a:gd name="T1" fmla="*/ 62 h 69"/>
                  <a:gd name="T2" fmla="*/ 6 w 61"/>
                  <a:gd name="T3" fmla="*/ 49 h 69"/>
                  <a:gd name="T4" fmla="*/ 11 w 61"/>
                  <a:gd name="T5" fmla="*/ 37 h 69"/>
                  <a:gd name="T6" fmla="*/ 48 w 61"/>
                  <a:gd name="T7" fmla="*/ 6 h 69"/>
                  <a:gd name="T8" fmla="*/ 48 w 61"/>
                  <a:gd name="T9" fmla="*/ 0 h 69"/>
                  <a:gd name="T10" fmla="*/ 60 w 61"/>
                  <a:gd name="T11" fmla="*/ 0 h 69"/>
                  <a:gd name="T12" fmla="*/ 54 w 61"/>
                  <a:gd name="T13" fmla="*/ 18 h 69"/>
                  <a:gd name="T14" fmla="*/ 36 w 61"/>
                  <a:gd name="T15" fmla="*/ 37 h 69"/>
                  <a:gd name="T16" fmla="*/ 11 w 61"/>
                  <a:gd name="T17" fmla="*/ 55 h 69"/>
                  <a:gd name="T18" fmla="*/ 0 w 61"/>
                  <a:gd name="T19" fmla="*/ 68 h 69"/>
                  <a:gd name="T20" fmla="*/ 0 w 61"/>
                  <a:gd name="T21" fmla="*/ 62 h 6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69">
                    <a:moveTo>
                      <a:pt x="0" y="62"/>
                    </a:moveTo>
                    <a:lnTo>
                      <a:pt x="6" y="49"/>
                    </a:lnTo>
                    <a:lnTo>
                      <a:pt x="11" y="37"/>
                    </a:lnTo>
                    <a:lnTo>
                      <a:pt x="48" y="6"/>
                    </a:lnTo>
                    <a:lnTo>
                      <a:pt x="48" y="0"/>
                    </a:lnTo>
                    <a:lnTo>
                      <a:pt x="60" y="0"/>
                    </a:lnTo>
                    <a:lnTo>
                      <a:pt x="54" y="18"/>
                    </a:lnTo>
                    <a:lnTo>
                      <a:pt x="36" y="37"/>
                    </a:lnTo>
                    <a:lnTo>
                      <a:pt x="11" y="55"/>
                    </a:lnTo>
                    <a:lnTo>
                      <a:pt x="0" y="68"/>
                    </a:lnTo>
                    <a:lnTo>
                      <a:pt x="0" y="6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4" name="Freeform 13"/>
              <p:cNvSpPr/>
              <p:nvPr/>
            </p:nvSpPr>
            <p:spPr bwMode="gray">
              <a:xfrm>
                <a:off x="2576" y="2343"/>
                <a:ext cx="24" cy="24"/>
              </a:xfrm>
              <a:custGeom>
                <a:gdLst>
                  <a:gd name="T0" fmla="*/ 12 w 24"/>
                  <a:gd name="T1" fmla="*/ 0 h 24"/>
                  <a:gd name="T2" fmla="*/ 6 w 24"/>
                  <a:gd name="T3" fmla="*/ 0 h 24"/>
                  <a:gd name="T4" fmla="*/ 0 w 24"/>
                  <a:gd name="T5" fmla="*/ 6 h 24"/>
                  <a:gd name="T6" fmla="*/ 0 w 24"/>
                  <a:gd name="T7" fmla="*/ 23 h 24"/>
                  <a:gd name="T8" fmla="*/ 12 w 24"/>
                  <a:gd name="T9" fmla="*/ 23 h 24"/>
                  <a:gd name="T10" fmla="*/ 23 w 24"/>
                  <a:gd name="T11" fmla="*/ 17 h 24"/>
                  <a:gd name="T12" fmla="*/ 23 w 24"/>
                  <a:gd name="T13" fmla="*/ 11 h 24"/>
                  <a:gd name="T14" fmla="*/ 17 w 24"/>
                  <a:gd name="T15" fmla="*/ 11 h 24"/>
                  <a:gd name="T16" fmla="*/ 12 w 24"/>
                  <a:gd name="T17" fmla="*/ 0 h 2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2" y="0"/>
                    </a:moveTo>
                    <a:lnTo>
                      <a:pt x="6" y="0"/>
                    </a:lnTo>
                    <a:lnTo>
                      <a:pt x="0" y="6"/>
                    </a:lnTo>
                    <a:lnTo>
                      <a:pt x="0" y="23"/>
                    </a:lnTo>
                    <a:lnTo>
                      <a:pt x="12" y="23"/>
                    </a:lnTo>
                    <a:lnTo>
                      <a:pt x="23" y="17"/>
                    </a:lnTo>
                    <a:lnTo>
                      <a:pt x="23" y="11"/>
                    </a:lnTo>
                    <a:lnTo>
                      <a:pt x="17" y="11"/>
                    </a:lnTo>
                    <a:lnTo>
                      <a:pt x="12"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5" name="Freeform 14"/>
              <p:cNvSpPr/>
              <p:nvPr/>
            </p:nvSpPr>
            <p:spPr bwMode="gray">
              <a:xfrm>
                <a:off x="2635" y="2318"/>
                <a:ext cx="62" cy="67"/>
              </a:xfrm>
              <a:custGeom>
                <a:gdLst>
                  <a:gd name="T0" fmla="*/ 13 w 62"/>
                  <a:gd name="T1" fmla="*/ 0 h 67"/>
                  <a:gd name="T2" fmla="*/ 6 w 62"/>
                  <a:gd name="T3" fmla="*/ 6 h 67"/>
                  <a:gd name="T4" fmla="*/ 0 w 62"/>
                  <a:gd name="T5" fmla="*/ 49 h 67"/>
                  <a:gd name="T6" fmla="*/ 0 w 62"/>
                  <a:gd name="T7" fmla="*/ 66 h 67"/>
                  <a:gd name="T8" fmla="*/ 13 w 62"/>
                  <a:gd name="T9" fmla="*/ 61 h 67"/>
                  <a:gd name="T10" fmla="*/ 19 w 62"/>
                  <a:gd name="T11" fmla="*/ 55 h 67"/>
                  <a:gd name="T12" fmla="*/ 25 w 62"/>
                  <a:gd name="T13" fmla="*/ 61 h 67"/>
                  <a:gd name="T14" fmla="*/ 31 w 62"/>
                  <a:gd name="T15" fmla="*/ 61 h 67"/>
                  <a:gd name="T16" fmla="*/ 37 w 62"/>
                  <a:gd name="T17" fmla="*/ 49 h 67"/>
                  <a:gd name="T18" fmla="*/ 50 w 62"/>
                  <a:gd name="T19" fmla="*/ 61 h 67"/>
                  <a:gd name="T20" fmla="*/ 61 w 62"/>
                  <a:gd name="T21" fmla="*/ 61 h 67"/>
                  <a:gd name="T22" fmla="*/ 56 w 62"/>
                  <a:gd name="T23" fmla="*/ 42 h 67"/>
                  <a:gd name="T24" fmla="*/ 50 w 62"/>
                  <a:gd name="T25" fmla="*/ 19 h 67"/>
                  <a:gd name="T26" fmla="*/ 25 w 62"/>
                  <a:gd name="T27" fmla="*/ 12 h 67"/>
                  <a:gd name="T28" fmla="*/ 19 w 62"/>
                  <a:gd name="T29" fmla="*/ 25 h 67"/>
                  <a:gd name="T30" fmla="*/ 13 w 62"/>
                  <a:gd name="T31" fmla="*/ 19 h 67"/>
                  <a:gd name="T32" fmla="*/ 19 w 62"/>
                  <a:gd name="T33" fmla="*/ 0 h 67"/>
                  <a:gd name="T34" fmla="*/ 13 w 62"/>
                  <a:gd name="T35" fmla="*/ 0 h 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7">
                    <a:moveTo>
                      <a:pt x="13" y="0"/>
                    </a:moveTo>
                    <a:lnTo>
                      <a:pt x="6" y="6"/>
                    </a:lnTo>
                    <a:lnTo>
                      <a:pt x="0" y="49"/>
                    </a:lnTo>
                    <a:lnTo>
                      <a:pt x="0" y="66"/>
                    </a:lnTo>
                    <a:lnTo>
                      <a:pt x="13" y="61"/>
                    </a:lnTo>
                    <a:lnTo>
                      <a:pt x="19" y="55"/>
                    </a:lnTo>
                    <a:lnTo>
                      <a:pt x="25" y="61"/>
                    </a:lnTo>
                    <a:lnTo>
                      <a:pt x="31" y="61"/>
                    </a:lnTo>
                    <a:lnTo>
                      <a:pt x="37" y="49"/>
                    </a:lnTo>
                    <a:lnTo>
                      <a:pt x="50" y="61"/>
                    </a:lnTo>
                    <a:lnTo>
                      <a:pt x="61" y="61"/>
                    </a:lnTo>
                    <a:lnTo>
                      <a:pt x="56" y="42"/>
                    </a:lnTo>
                    <a:lnTo>
                      <a:pt x="50" y="19"/>
                    </a:lnTo>
                    <a:lnTo>
                      <a:pt x="25" y="12"/>
                    </a:lnTo>
                    <a:lnTo>
                      <a:pt x="19" y="25"/>
                    </a:lnTo>
                    <a:lnTo>
                      <a:pt x="13" y="19"/>
                    </a:lnTo>
                    <a:lnTo>
                      <a:pt x="19" y="0"/>
                    </a:lnTo>
                    <a:lnTo>
                      <a:pt x="13"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6" name="Freeform 15"/>
              <p:cNvSpPr/>
              <p:nvPr/>
            </p:nvSpPr>
            <p:spPr bwMode="gray">
              <a:xfrm>
                <a:off x="2339" y="2074"/>
                <a:ext cx="47" cy="56"/>
              </a:xfrm>
              <a:custGeom>
                <a:gdLst>
                  <a:gd name="T0" fmla="*/ 23 w 47"/>
                  <a:gd name="T1" fmla="*/ 6 h 56"/>
                  <a:gd name="T2" fmla="*/ 17 w 47"/>
                  <a:gd name="T3" fmla="*/ 0 h 56"/>
                  <a:gd name="T4" fmla="*/ 11 w 47"/>
                  <a:gd name="T5" fmla="*/ 6 h 56"/>
                  <a:gd name="T6" fmla="*/ 0 w 47"/>
                  <a:gd name="T7" fmla="*/ 43 h 56"/>
                  <a:gd name="T8" fmla="*/ 11 w 47"/>
                  <a:gd name="T9" fmla="*/ 55 h 56"/>
                  <a:gd name="T10" fmla="*/ 23 w 47"/>
                  <a:gd name="T11" fmla="*/ 36 h 56"/>
                  <a:gd name="T12" fmla="*/ 41 w 47"/>
                  <a:gd name="T13" fmla="*/ 36 h 56"/>
                  <a:gd name="T14" fmla="*/ 46 w 47"/>
                  <a:gd name="T15" fmla="*/ 31 h 56"/>
                  <a:gd name="T16" fmla="*/ 35 w 47"/>
                  <a:gd name="T17" fmla="*/ 25 h 56"/>
                  <a:gd name="T18" fmla="*/ 23 w 47"/>
                  <a:gd name="T19" fmla="*/ 6 h 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56">
                    <a:moveTo>
                      <a:pt x="23" y="6"/>
                    </a:moveTo>
                    <a:lnTo>
                      <a:pt x="17" y="0"/>
                    </a:lnTo>
                    <a:lnTo>
                      <a:pt x="11" y="6"/>
                    </a:lnTo>
                    <a:lnTo>
                      <a:pt x="0" y="43"/>
                    </a:lnTo>
                    <a:lnTo>
                      <a:pt x="11" y="55"/>
                    </a:lnTo>
                    <a:lnTo>
                      <a:pt x="23" y="36"/>
                    </a:lnTo>
                    <a:lnTo>
                      <a:pt x="41" y="36"/>
                    </a:lnTo>
                    <a:lnTo>
                      <a:pt x="46" y="31"/>
                    </a:lnTo>
                    <a:lnTo>
                      <a:pt x="35" y="25"/>
                    </a:lnTo>
                    <a:lnTo>
                      <a:pt x="23"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7" name="Freeform 16"/>
              <p:cNvSpPr/>
              <p:nvPr/>
            </p:nvSpPr>
            <p:spPr bwMode="gray">
              <a:xfrm>
                <a:off x="2379" y="1869"/>
                <a:ext cx="251" cy="289"/>
              </a:xfrm>
              <a:custGeom>
                <a:gdLst>
                  <a:gd name="T0" fmla="*/ 30 w 251"/>
                  <a:gd name="T1" fmla="*/ 48 h 289"/>
                  <a:gd name="T2" fmla="*/ 17 w 251"/>
                  <a:gd name="T3" fmla="*/ 60 h 289"/>
                  <a:gd name="T4" fmla="*/ 53 w 251"/>
                  <a:gd name="T5" fmla="*/ 102 h 289"/>
                  <a:gd name="T6" fmla="*/ 101 w 251"/>
                  <a:gd name="T7" fmla="*/ 102 h 289"/>
                  <a:gd name="T8" fmla="*/ 131 w 251"/>
                  <a:gd name="T9" fmla="*/ 127 h 289"/>
                  <a:gd name="T10" fmla="*/ 106 w 251"/>
                  <a:gd name="T11" fmla="*/ 138 h 289"/>
                  <a:gd name="T12" fmla="*/ 125 w 251"/>
                  <a:gd name="T13" fmla="*/ 186 h 289"/>
                  <a:gd name="T14" fmla="*/ 106 w 251"/>
                  <a:gd name="T15" fmla="*/ 192 h 289"/>
                  <a:gd name="T16" fmla="*/ 89 w 251"/>
                  <a:gd name="T17" fmla="*/ 240 h 289"/>
                  <a:gd name="T18" fmla="*/ 125 w 251"/>
                  <a:gd name="T19" fmla="*/ 235 h 289"/>
                  <a:gd name="T20" fmla="*/ 167 w 251"/>
                  <a:gd name="T21" fmla="*/ 240 h 289"/>
                  <a:gd name="T22" fmla="*/ 167 w 251"/>
                  <a:gd name="T23" fmla="*/ 264 h 289"/>
                  <a:gd name="T24" fmla="*/ 184 w 251"/>
                  <a:gd name="T25" fmla="*/ 264 h 289"/>
                  <a:gd name="T26" fmla="*/ 203 w 251"/>
                  <a:gd name="T27" fmla="*/ 288 h 289"/>
                  <a:gd name="T28" fmla="*/ 226 w 251"/>
                  <a:gd name="T29" fmla="*/ 288 h 289"/>
                  <a:gd name="T30" fmla="*/ 239 w 251"/>
                  <a:gd name="T31" fmla="*/ 235 h 289"/>
                  <a:gd name="T32" fmla="*/ 226 w 251"/>
                  <a:gd name="T33" fmla="*/ 216 h 289"/>
                  <a:gd name="T34" fmla="*/ 178 w 251"/>
                  <a:gd name="T35" fmla="*/ 186 h 289"/>
                  <a:gd name="T36" fmla="*/ 155 w 251"/>
                  <a:gd name="T37" fmla="*/ 186 h 289"/>
                  <a:gd name="T38" fmla="*/ 155 w 251"/>
                  <a:gd name="T39" fmla="*/ 163 h 289"/>
                  <a:gd name="T40" fmla="*/ 209 w 251"/>
                  <a:gd name="T41" fmla="*/ 180 h 289"/>
                  <a:gd name="T42" fmla="*/ 226 w 251"/>
                  <a:gd name="T43" fmla="*/ 204 h 289"/>
                  <a:gd name="T44" fmla="*/ 250 w 251"/>
                  <a:gd name="T45" fmla="*/ 168 h 289"/>
                  <a:gd name="T46" fmla="*/ 226 w 251"/>
                  <a:gd name="T47" fmla="*/ 138 h 289"/>
                  <a:gd name="T48" fmla="*/ 203 w 251"/>
                  <a:gd name="T49" fmla="*/ 138 h 289"/>
                  <a:gd name="T50" fmla="*/ 178 w 251"/>
                  <a:gd name="T51" fmla="*/ 127 h 289"/>
                  <a:gd name="T52" fmla="*/ 184 w 251"/>
                  <a:gd name="T53" fmla="*/ 84 h 289"/>
                  <a:gd name="T54" fmla="*/ 155 w 251"/>
                  <a:gd name="T55" fmla="*/ 84 h 289"/>
                  <a:gd name="T56" fmla="*/ 149 w 251"/>
                  <a:gd name="T57" fmla="*/ 55 h 289"/>
                  <a:gd name="T58" fmla="*/ 95 w 251"/>
                  <a:gd name="T59" fmla="*/ 30 h 289"/>
                  <a:gd name="T60" fmla="*/ 95 w 251"/>
                  <a:gd name="T61" fmla="*/ 48 h 289"/>
                  <a:gd name="T62" fmla="*/ 77 w 251"/>
                  <a:gd name="T63" fmla="*/ 48 h 289"/>
                  <a:gd name="T64" fmla="*/ 72 w 251"/>
                  <a:gd name="T65" fmla="*/ 6 h 289"/>
                  <a:gd name="T66" fmla="*/ 53 w 251"/>
                  <a:gd name="T67" fmla="*/ 0 h 289"/>
                  <a:gd name="T68" fmla="*/ 53 w 251"/>
                  <a:gd name="T69" fmla="*/ 48 h 289"/>
                  <a:gd name="T70" fmla="*/ 41 w 251"/>
                  <a:gd name="T71" fmla="*/ 6 h 289"/>
                  <a:gd name="T72" fmla="*/ 0 w 251"/>
                  <a:gd name="T73" fmla="*/ 30 h 289"/>
                  <a:gd name="T74" fmla="*/ 30 w 251"/>
                  <a:gd name="T75" fmla="*/ 48 h 2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1" h="289">
                    <a:moveTo>
                      <a:pt x="30" y="48"/>
                    </a:moveTo>
                    <a:lnTo>
                      <a:pt x="17" y="60"/>
                    </a:lnTo>
                    <a:lnTo>
                      <a:pt x="53" y="102"/>
                    </a:lnTo>
                    <a:lnTo>
                      <a:pt x="101" y="102"/>
                    </a:lnTo>
                    <a:lnTo>
                      <a:pt x="131" y="127"/>
                    </a:lnTo>
                    <a:lnTo>
                      <a:pt x="106" y="138"/>
                    </a:lnTo>
                    <a:lnTo>
                      <a:pt x="125" y="186"/>
                    </a:lnTo>
                    <a:lnTo>
                      <a:pt x="106" y="192"/>
                    </a:lnTo>
                    <a:lnTo>
                      <a:pt x="89" y="240"/>
                    </a:lnTo>
                    <a:lnTo>
                      <a:pt x="125" y="235"/>
                    </a:lnTo>
                    <a:lnTo>
                      <a:pt x="167" y="240"/>
                    </a:lnTo>
                    <a:lnTo>
                      <a:pt x="167" y="264"/>
                    </a:lnTo>
                    <a:lnTo>
                      <a:pt x="184" y="264"/>
                    </a:lnTo>
                    <a:lnTo>
                      <a:pt x="203" y="288"/>
                    </a:lnTo>
                    <a:lnTo>
                      <a:pt x="226" y="288"/>
                    </a:lnTo>
                    <a:lnTo>
                      <a:pt x="239" y="235"/>
                    </a:lnTo>
                    <a:lnTo>
                      <a:pt x="226" y="216"/>
                    </a:lnTo>
                    <a:lnTo>
                      <a:pt x="178" y="186"/>
                    </a:lnTo>
                    <a:lnTo>
                      <a:pt x="155" y="186"/>
                    </a:lnTo>
                    <a:lnTo>
                      <a:pt x="155" y="163"/>
                    </a:lnTo>
                    <a:lnTo>
                      <a:pt x="209" y="180"/>
                    </a:lnTo>
                    <a:lnTo>
                      <a:pt x="226" y="204"/>
                    </a:lnTo>
                    <a:lnTo>
                      <a:pt x="250" y="168"/>
                    </a:lnTo>
                    <a:lnTo>
                      <a:pt x="226" y="138"/>
                    </a:lnTo>
                    <a:lnTo>
                      <a:pt x="203" y="138"/>
                    </a:lnTo>
                    <a:lnTo>
                      <a:pt x="178" y="127"/>
                    </a:lnTo>
                    <a:lnTo>
                      <a:pt x="184" y="84"/>
                    </a:lnTo>
                    <a:lnTo>
                      <a:pt x="155" y="84"/>
                    </a:lnTo>
                    <a:lnTo>
                      <a:pt x="149" y="55"/>
                    </a:lnTo>
                    <a:lnTo>
                      <a:pt x="95" y="30"/>
                    </a:lnTo>
                    <a:lnTo>
                      <a:pt x="95" y="48"/>
                    </a:lnTo>
                    <a:lnTo>
                      <a:pt x="77" y="48"/>
                    </a:lnTo>
                    <a:lnTo>
                      <a:pt x="72" y="6"/>
                    </a:lnTo>
                    <a:lnTo>
                      <a:pt x="53" y="0"/>
                    </a:lnTo>
                    <a:lnTo>
                      <a:pt x="53" y="48"/>
                    </a:lnTo>
                    <a:lnTo>
                      <a:pt x="41" y="6"/>
                    </a:lnTo>
                    <a:lnTo>
                      <a:pt x="0" y="30"/>
                    </a:lnTo>
                    <a:lnTo>
                      <a:pt x="30" y="4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8" name="Freeform 17"/>
              <p:cNvSpPr/>
              <p:nvPr/>
            </p:nvSpPr>
            <p:spPr bwMode="gray">
              <a:xfrm>
                <a:off x="2548" y="1803"/>
                <a:ext cx="72" cy="103"/>
              </a:xfrm>
              <a:custGeom>
                <a:gdLst>
                  <a:gd name="T0" fmla="*/ 29 w 72"/>
                  <a:gd name="T1" fmla="*/ 12 h 103"/>
                  <a:gd name="T2" fmla="*/ 11 w 72"/>
                  <a:gd name="T3" fmla="*/ 0 h 103"/>
                  <a:gd name="T4" fmla="*/ 0 w 72"/>
                  <a:gd name="T5" fmla="*/ 49 h 103"/>
                  <a:gd name="T6" fmla="*/ 29 w 72"/>
                  <a:gd name="T7" fmla="*/ 72 h 103"/>
                  <a:gd name="T8" fmla="*/ 42 w 72"/>
                  <a:gd name="T9" fmla="*/ 102 h 103"/>
                  <a:gd name="T10" fmla="*/ 59 w 72"/>
                  <a:gd name="T11" fmla="*/ 102 h 103"/>
                  <a:gd name="T12" fmla="*/ 71 w 72"/>
                  <a:gd name="T13" fmla="*/ 85 h 103"/>
                  <a:gd name="T14" fmla="*/ 53 w 72"/>
                  <a:gd name="T15" fmla="*/ 55 h 103"/>
                  <a:gd name="T16" fmla="*/ 29 w 72"/>
                  <a:gd name="T17" fmla="*/ 36 h 103"/>
                  <a:gd name="T18" fmla="*/ 29 w 72"/>
                  <a:gd name="T19" fmla="*/ 12 h 10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103">
                    <a:moveTo>
                      <a:pt x="29" y="12"/>
                    </a:moveTo>
                    <a:lnTo>
                      <a:pt x="11" y="0"/>
                    </a:lnTo>
                    <a:lnTo>
                      <a:pt x="0" y="49"/>
                    </a:lnTo>
                    <a:lnTo>
                      <a:pt x="29" y="72"/>
                    </a:lnTo>
                    <a:lnTo>
                      <a:pt x="42" y="102"/>
                    </a:lnTo>
                    <a:lnTo>
                      <a:pt x="59" y="102"/>
                    </a:lnTo>
                    <a:lnTo>
                      <a:pt x="71" y="85"/>
                    </a:lnTo>
                    <a:lnTo>
                      <a:pt x="53" y="55"/>
                    </a:lnTo>
                    <a:lnTo>
                      <a:pt x="29" y="36"/>
                    </a:lnTo>
                    <a:lnTo>
                      <a:pt x="29" y="1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9" name="Freeform 18"/>
              <p:cNvSpPr/>
              <p:nvPr/>
            </p:nvSpPr>
            <p:spPr bwMode="gray">
              <a:xfrm>
                <a:off x="2588" y="1672"/>
                <a:ext cx="116" cy="181"/>
              </a:xfrm>
              <a:custGeom>
                <a:gdLst>
                  <a:gd name="T0" fmla="*/ 24 w 116"/>
                  <a:gd name="T1" fmla="*/ 24 h 181"/>
                  <a:gd name="T2" fmla="*/ 0 w 116"/>
                  <a:gd name="T3" fmla="*/ 47 h 181"/>
                  <a:gd name="T4" fmla="*/ 24 w 116"/>
                  <a:gd name="T5" fmla="*/ 72 h 181"/>
                  <a:gd name="T6" fmla="*/ 48 w 116"/>
                  <a:gd name="T7" fmla="*/ 66 h 181"/>
                  <a:gd name="T8" fmla="*/ 61 w 116"/>
                  <a:gd name="T9" fmla="*/ 47 h 181"/>
                  <a:gd name="T10" fmla="*/ 67 w 116"/>
                  <a:gd name="T11" fmla="*/ 66 h 181"/>
                  <a:gd name="T12" fmla="*/ 48 w 116"/>
                  <a:gd name="T13" fmla="*/ 96 h 181"/>
                  <a:gd name="T14" fmla="*/ 48 w 116"/>
                  <a:gd name="T15" fmla="*/ 108 h 181"/>
                  <a:gd name="T16" fmla="*/ 67 w 116"/>
                  <a:gd name="T17" fmla="*/ 102 h 181"/>
                  <a:gd name="T18" fmla="*/ 67 w 116"/>
                  <a:gd name="T19" fmla="*/ 108 h 181"/>
                  <a:gd name="T20" fmla="*/ 61 w 116"/>
                  <a:gd name="T21" fmla="*/ 125 h 181"/>
                  <a:gd name="T22" fmla="*/ 73 w 116"/>
                  <a:gd name="T23" fmla="*/ 144 h 181"/>
                  <a:gd name="T24" fmla="*/ 48 w 116"/>
                  <a:gd name="T25" fmla="*/ 155 h 181"/>
                  <a:gd name="T26" fmla="*/ 48 w 116"/>
                  <a:gd name="T27" fmla="*/ 180 h 181"/>
                  <a:gd name="T28" fmla="*/ 78 w 116"/>
                  <a:gd name="T29" fmla="*/ 161 h 181"/>
                  <a:gd name="T30" fmla="*/ 97 w 116"/>
                  <a:gd name="T31" fmla="*/ 180 h 181"/>
                  <a:gd name="T32" fmla="*/ 115 w 116"/>
                  <a:gd name="T33" fmla="*/ 155 h 181"/>
                  <a:gd name="T34" fmla="*/ 97 w 116"/>
                  <a:gd name="T35" fmla="*/ 144 h 181"/>
                  <a:gd name="T36" fmla="*/ 115 w 116"/>
                  <a:gd name="T37" fmla="*/ 102 h 181"/>
                  <a:gd name="T38" fmla="*/ 115 w 116"/>
                  <a:gd name="T39" fmla="*/ 83 h 181"/>
                  <a:gd name="T40" fmla="*/ 91 w 116"/>
                  <a:gd name="T41" fmla="*/ 102 h 181"/>
                  <a:gd name="T42" fmla="*/ 91 w 116"/>
                  <a:gd name="T43" fmla="*/ 66 h 181"/>
                  <a:gd name="T44" fmla="*/ 104 w 116"/>
                  <a:gd name="T45" fmla="*/ 42 h 181"/>
                  <a:gd name="T46" fmla="*/ 104 w 116"/>
                  <a:gd name="T47" fmla="*/ 6 h 181"/>
                  <a:gd name="T48" fmla="*/ 91 w 116"/>
                  <a:gd name="T49" fmla="*/ 0 h 181"/>
                  <a:gd name="T50" fmla="*/ 24 w 116"/>
                  <a:gd name="T51" fmla="*/ 24 h 1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5" h="181">
                    <a:moveTo>
                      <a:pt x="24" y="24"/>
                    </a:moveTo>
                    <a:lnTo>
                      <a:pt x="0" y="47"/>
                    </a:lnTo>
                    <a:lnTo>
                      <a:pt x="24" y="72"/>
                    </a:lnTo>
                    <a:lnTo>
                      <a:pt x="48" y="66"/>
                    </a:lnTo>
                    <a:lnTo>
                      <a:pt x="61" y="47"/>
                    </a:lnTo>
                    <a:lnTo>
                      <a:pt x="67" y="66"/>
                    </a:lnTo>
                    <a:lnTo>
                      <a:pt x="48" y="96"/>
                    </a:lnTo>
                    <a:lnTo>
                      <a:pt x="48" y="108"/>
                    </a:lnTo>
                    <a:lnTo>
                      <a:pt x="67" y="102"/>
                    </a:lnTo>
                    <a:lnTo>
                      <a:pt x="67" y="108"/>
                    </a:lnTo>
                    <a:lnTo>
                      <a:pt x="61" y="125"/>
                    </a:lnTo>
                    <a:lnTo>
                      <a:pt x="73" y="144"/>
                    </a:lnTo>
                    <a:lnTo>
                      <a:pt x="48" y="155"/>
                    </a:lnTo>
                    <a:lnTo>
                      <a:pt x="48" y="180"/>
                    </a:lnTo>
                    <a:lnTo>
                      <a:pt x="78" y="161"/>
                    </a:lnTo>
                    <a:lnTo>
                      <a:pt x="97" y="180"/>
                    </a:lnTo>
                    <a:lnTo>
                      <a:pt x="115" y="155"/>
                    </a:lnTo>
                    <a:lnTo>
                      <a:pt x="97" y="144"/>
                    </a:lnTo>
                    <a:lnTo>
                      <a:pt x="115" y="102"/>
                    </a:lnTo>
                    <a:lnTo>
                      <a:pt x="115" y="83"/>
                    </a:lnTo>
                    <a:lnTo>
                      <a:pt x="91" y="102"/>
                    </a:lnTo>
                    <a:lnTo>
                      <a:pt x="91" y="66"/>
                    </a:lnTo>
                    <a:lnTo>
                      <a:pt x="104" y="42"/>
                    </a:lnTo>
                    <a:lnTo>
                      <a:pt x="104" y="6"/>
                    </a:lnTo>
                    <a:lnTo>
                      <a:pt x="91" y="0"/>
                    </a:lnTo>
                    <a:lnTo>
                      <a:pt x="24" y="24"/>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0" name="Freeform 19"/>
              <p:cNvSpPr/>
              <p:nvPr/>
            </p:nvSpPr>
            <p:spPr bwMode="gray">
              <a:xfrm>
                <a:off x="2207" y="1857"/>
                <a:ext cx="102" cy="98"/>
              </a:xfrm>
              <a:custGeom>
                <a:gdLst>
                  <a:gd name="T0" fmla="*/ 36 w 102"/>
                  <a:gd name="T1" fmla="*/ 42 h 98"/>
                  <a:gd name="T2" fmla="*/ 0 w 102"/>
                  <a:gd name="T3" fmla="*/ 60 h 98"/>
                  <a:gd name="T4" fmla="*/ 36 w 102"/>
                  <a:gd name="T5" fmla="*/ 91 h 98"/>
                  <a:gd name="T6" fmla="*/ 65 w 102"/>
                  <a:gd name="T7" fmla="*/ 78 h 98"/>
                  <a:gd name="T8" fmla="*/ 71 w 102"/>
                  <a:gd name="T9" fmla="*/ 97 h 98"/>
                  <a:gd name="T10" fmla="*/ 89 w 102"/>
                  <a:gd name="T11" fmla="*/ 97 h 98"/>
                  <a:gd name="T12" fmla="*/ 89 w 102"/>
                  <a:gd name="T13" fmla="*/ 91 h 98"/>
                  <a:gd name="T14" fmla="*/ 101 w 102"/>
                  <a:gd name="T15" fmla="*/ 72 h 98"/>
                  <a:gd name="T16" fmla="*/ 83 w 102"/>
                  <a:gd name="T17" fmla="*/ 11 h 98"/>
                  <a:gd name="T18" fmla="*/ 65 w 102"/>
                  <a:gd name="T19" fmla="*/ 18 h 98"/>
                  <a:gd name="T20" fmla="*/ 36 w 102"/>
                  <a:gd name="T21" fmla="*/ 0 h 98"/>
                  <a:gd name="T22" fmla="*/ 11 w 102"/>
                  <a:gd name="T23" fmla="*/ 35 h 98"/>
                  <a:gd name="T24" fmla="*/ 36 w 102"/>
                  <a:gd name="T25" fmla="*/ 42 h 9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98">
                    <a:moveTo>
                      <a:pt x="36" y="42"/>
                    </a:moveTo>
                    <a:lnTo>
                      <a:pt x="0" y="60"/>
                    </a:lnTo>
                    <a:lnTo>
                      <a:pt x="36" y="91"/>
                    </a:lnTo>
                    <a:lnTo>
                      <a:pt x="65" y="78"/>
                    </a:lnTo>
                    <a:lnTo>
                      <a:pt x="71" y="97"/>
                    </a:lnTo>
                    <a:lnTo>
                      <a:pt x="89" y="97"/>
                    </a:lnTo>
                    <a:lnTo>
                      <a:pt x="89" y="91"/>
                    </a:lnTo>
                    <a:lnTo>
                      <a:pt x="101" y="72"/>
                    </a:lnTo>
                    <a:lnTo>
                      <a:pt x="83" y="11"/>
                    </a:lnTo>
                    <a:lnTo>
                      <a:pt x="65" y="18"/>
                    </a:lnTo>
                    <a:lnTo>
                      <a:pt x="36" y="0"/>
                    </a:lnTo>
                    <a:lnTo>
                      <a:pt x="11" y="35"/>
                    </a:lnTo>
                    <a:lnTo>
                      <a:pt x="36" y="4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1" name="Freeform 20"/>
              <p:cNvSpPr/>
              <p:nvPr/>
            </p:nvSpPr>
            <p:spPr bwMode="gray">
              <a:xfrm>
                <a:off x="2159" y="1803"/>
                <a:ext cx="78" cy="73"/>
              </a:xfrm>
              <a:custGeom>
                <a:gdLst>
                  <a:gd name="T0" fmla="*/ 42 w 78"/>
                  <a:gd name="T1" fmla="*/ 36 h 73"/>
                  <a:gd name="T2" fmla="*/ 53 w 78"/>
                  <a:gd name="T3" fmla="*/ 36 h 73"/>
                  <a:gd name="T4" fmla="*/ 77 w 78"/>
                  <a:gd name="T5" fmla="*/ 42 h 73"/>
                  <a:gd name="T6" fmla="*/ 65 w 78"/>
                  <a:gd name="T7" fmla="*/ 12 h 73"/>
                  <a:gd name="T8" fmla="*/ 29 w 78"/>
                  <a:gd name="T9" fmla="*/ 0 h 73"/>
                  <a:gd name="T10" fmla="*/ 0 w 78"/>
                  <a:gd name="T11" fmla="*/ 66 h 73"/>
                  <a:gd name="T12" fmla="*/ 23 w 78"/>
                  <a:gd name="T13" fmla="*/ 72 h 73"/>
                  <a:gd name="T14" fmla="*/ 29 w 78"/>
                  <a:gd name="T15" fmla="*/ 60 h 73"/>
                  <a:gd name="T16" fmla="*/ 42 w 78"/>
                  <a:gd name="T17" fmla="*/ 55 h 73"/>
                  <a:gd name="T18" fmla="*/ 42 w 78"/>
                  <a:gd name="T19" fmla="*/ 36 h 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3">
                    <a:moveTo>
                      <a:pt x="42" y="36"/>
                    </a:moveTo>
                    <a:lnTo>
                      <a:pt x="53" y="36"/>
                    </a:lnTo>
                    <a:lnTo>
                      <a:pt x="77" y="42"/>
                    </a:lnTo>
                    <a:lnTo>
                      <a:pt x="65" y="12"/>
                    </a:lnTo>
                    <a:lnTo>
                      <a:pt x="29" y="0"/>
                    </a:lnTo>
                    <a:lnTo>
                      <a:pt x="0" y="66"/>
                    </a:lnTo>
                    <a:lnTo>
                      <a:pt x="23" y="72"/>
                    </a:lnTo>
                    <a:lnTo>
                      <a:pt x="29" y="60"/>
                    </a:lnTo>
                    <a:lnTo>
                      <a:pt x="42" y="55"/>
                    </a:lnTo>
                    <a:lnTo>
                      <a:pt x="42" y="3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2" name="Freeform 21"/>
              <p:cNvSpPr/>
              <p:nvPr/>
            </p:nvSpPr>
            <p:spPr bwMode="gray">
              <a:xfrm>
                <a:off x="2468" y="1875"/>
                <a:ext cx="20" cy="14"/>
              </a:xfrm>
              <a:custGeom>
                <a:gdLst>
                  <a:gd name="T0" fmla="*/ 19 w 20"/>
                  <a:gd name="T1" fmla="*/ 0 h 14"/>
                  <a:gd name="T2" fmla="*/ 14 w 20"/>
                  <a:gd name="T3" fmla="*/ 0 h 14"/>
                  <a:gd name="T4" fmla="*/ 0 w 20"/>
                  <a:gd name="T5" fmla="*/ 7 h 14"/>
                  <a:gd name="T6" fmla="*/ 14 w 20"/>
                  <a:gd name="T7" fmla="*/ 13 h 14"/>
                  <a:gd name="T8" fmla="*/ 19 w 20"/>
                  <a:gd name="T9" fmla="*/ 0 h 14"/>
                </a:gdLst>
                <a:cxnLst>
                  <a:cxn ang="0">
                    <a:pos x="T0" y="T1"/>
                  </a:cxn>
                  <a:cxn ang="0">
                    <a:pos x="T2" y="T3"/>
                  </a:cxn>
                  <a:cxn ang="0">
                    <a:pos x="T4" y="T5"/>
                  </a:cxn>
                  <a:cxn ang="0">
                    <a:pos x="T6" y="T7"/>
                  </a:cxn>
                  <a:cxn ang="0">
                    <a:pos x="T8" y="T9"/>
                  </a:cxn>
                </a:cxnLst>
                <a:rect l="0" t="0" r="r" b="b"/>
                <a:pathLst>
                  <a:path w="20" h="14">
                    <a:moveTo>
                      <a:pt x="19" y="0"/>
                    </a:moveTo>
                    <a:lnTo>
                      <a:pt x="14" y="0"/>
                    </a:lnTo>
                    <a:lnTo>
                      <a:pt x="0" y="7"/>
                    </a:lnTo>
                    <a:lnTo>
                      <a:pt x="14" y="13"/>
                    </a:lnTo>
                    <a:lnTo>
                      <a:pt x="19"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3" name="Freeform 22"/>
              <p:cNvSpPr/>
              <p:nvPr/>
            </p:nvSpPr>
            <p:spPr bwMode="gray">
              <a:xfrm>
                <a:off x="2379" y="1822"/>
                <a:ext cx="31" cy="36"/>
              </a:xfrm>
              <a:custGeom>
                <a:gdLst>
                  <a:gd name="T0" fmla="*/ 24 w 31"/>
                  <a:gd name="T1" fmla="*/ 5 h 36"/>
                  <a:gd name="T2" fmla="*/ 5 w 31"/>
                  <a:gd name="T3" fmla="*/ 0 h 36"/>
                  <a:gd name="T4" fmla="*/ 0 w 31"/>
                  <a:gd name="T5" fmla="*/ 17 h 36"/>
                  <a:gd name="T6" fmla="*/ 18 w 31"/>
                  <a:gd name="T7" fmla="*/ 35 h 36"/>
                  <a:gd name="T8" fmla="*/ 30 w 31"/>
                  <a:gd name="T9" fmla="*/ 29 h 36"/>
                  <a:gd name="T10" fmla="*/ 24 w 31"/>
                  <a:gd name="T11" fmla="*/ 17 h 36"/>
                  <a:gd name="T12" fmla="*/ 24 w 31"/>
                  <a:gd name="T13" fmla="*/ 5 h 36"/>
                </a:gdLst>
                <a:cxnLst>
                  <a:cxn ang="0">
                    <a:pos x="T0" y="T1"/>
                  </a:cxn>
                  <a:cxn ang="0">
                    <a:pos x="T2" y="T3"/>
                  </a:cxn>
                  <a:cxn ang="0">
                    <a:pos x="T4" y="T5"/>
                  </a:cxn>
                  <a:cxn ang="0">
                    <a:pos x="T6" y="T7"/>
                  </a:cxn>
                  <a:cxn ang="0">
                    <a:pos x="T8" y="T9"/>
                  </a:cxn>
                  <a:cxn ang="0">
                    <a:pos x="T10" y="T11"/>
                  </a:cxn>
                  <a:cxn ang="0">
                    <a:pos x="T12" y="T13"/>
                  </a:cxn>
                </a:cxnLst>
                <a:rect l="0" t="0" r="r" b="b"/>
                <a:pathLst>
                  <a:path w="31" h="36">
                    <a:moveTo>
                      <a:pt x="24" y="5"/>
                    </a:moveTo>
                    <a:lnTo>
                      <a:pt x="5" y="0"/>
                    </a:lnTo>
                    <a:lnTo>
                      <a:pt x="0" y="17"/>
                    </a:lnTo>
                    <a:lnTo>
                      <a:pt x="18" y="35"/>
                    </a:lnTo>
                    <a:lnTo>
                      <a:pt x="30" y="29"/>
                    </a:lnTo>
                    <a:lnTo>
                      <a:pt x="24" y="17"/>
                    </a:lnTo>
                    <a:lnTo>
                      <a:pt x="24" y="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4" name="Freeform 23"/>
              <p:cNvSpPr/>
              <p:nvPr/>
            </p:nvSpPr>
            <p:spPr bwMode="gray">
              <a:xfrm>
                <a:off x="2344" y="1834"/>
                <a:ext cx="31" cy="55"/>
              </a:xfrm>
              <a:custGeom>
                <a:gdLst>
                  <a:gd name="T0" fmla="*/ 11 w 31"/>
                  <a:gd name="T1" fmla="*/ 0 h 55"/>
                  <a:gd name="T2" fmla="*/ 30 w 31"/>
                  <a:gd name="T3" fmla="*/ 25 h 55"/>
                  <a:gd name="T4" fmla="*/ 30 w 31"/>
                  <a:gd name="T5" fmla="*/ 29 h 55"/>
                  <a:gd name="T6" fmla="*/ 18 w 31"/>
                  <a:gd name="T7" fmla="*/ 54 h 55"/>
                  <a:gd name="T8" fmla="*/ 0 w 31"/>
                  <a:gd name="T9" fmla="*/ 36 h 55"/>
                  <a:gd name="T10" fmla="*/ 0 w 31"/>
                  <a:gd name="T11" fmla="*/ 0 h 55"/>
                  <a:gd name="T12" fmla="*/ 11 w 31"/>
                  <a:gd name="T13" fmla="*/ 0 h 55"/>
                </a:gdLst>
                <a:cxnLst>
                  <a:cxn ang="0">
                    <a:pos x="T0" y="T1"/>
                  </a:cxn>
                  <a:cxn ang="0">
                    <a:pos x="T2" y="T3"/>
                  </a:cxn>
                  <a:cxn ang="0">
                    <a:pos x="T4" y="T5"/>
                  </a:cxn>
                  <a:cxn ang="0">
                    <a:pos x="T6" y="T7"/>
                  </a:cxn>
                  <a:cxn ang="0">
                    <a:pos x="T8" y="T9"/>
                  </a:cxn>
                  <a:cxn ang="0">
                    <a:pos x="T10" y="T11"/>
                  </a:cxn>
                  <a:cxn ang="0">
                    <a:pos x="T12" y="T13"/>
                  </a:cxn>
                </a:cxnLst>
                <a:rect l="0" t="0" r="r" b="b"/>
                <a:pathLst>
                  <a:path w="31" h="55">
                    <a:moveTo>
                      <a:pt x="11" y="0"/>
                    </a:moveTo>
                    <a:lnTo>
                      <a:pt x="30" y="25"/>
                    </a:lnTo>
                    <a:lnTo>
                      <a:pt x="30" y="29"/>
                    </a:lnTo>
                    <a:lnTo>
                      <a:pt x="18" y="54"/>
                    </a:lnTo>
                    <a:lnTo>
                      <a:pt x="0" y="36"/>
                    </a:lnTo>
                    <a:lnTo>
                      <a:pt x="0" y="0"/>
                    </a:lnTo>
                    <a:lnTo>
                      <a:pt x="11"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5" name="Freeform 24"/>
              <p:cNvSpPr/>
              <p:nvPr/>
            </p:nvSpPr>
            <p:spPr bwMode="gray">
              <a:xfrm>
                <a:off x="2396" y="1752"/>
                <a:ext cx="79" cy="60"/>
              </a:xfrm>
              <a:custGeom>
                <a:gdLst>
                  <a:gd name="T0" fmla="*/ 42 w 79"/>
                  <a:gd name="T1" fmla="*/ 5 h 60"/>
                  <a:gd name="T2" fmla="*/ 0 w 79"/>
                  <a:gd name="T3" fmla="*/ 5 h 60"/>
                  <a:gd name="T4" fmla="*/ 0 w 79"/>
                  <a:gd name="T5" fmla="*/ 11 h 60"/>
                  <a:gd name="T6" fmla="*/ 0 w 79"/>
                  <a:gd name="T7" fmla="*/ 30 h 60"/>
                  <a:gd name="T8" fmla="*/ 42 w 79"/>
                  <a:gd name="T9" fmla="*/ 41 h 60"/>
                  <a:gd name="T10" fmla="*/ 36 w 79"/>
                  <a:gd name="T11" fmla="*/ 59 h 60"/>
                  <a:gd name="T12" fmla="*/ 54 w 79"/>
                  <a:gd name="T13" fmla="*/ 53 h 60"/>
                  <a:gd name="T14" fmla="*/ 78 w 79"/>
                  <a:gd name="T15" fmla="*/ 41 h 60"/>
                  <a:gd name="T16" fmla="*/ 72 w 79"/>
                  <a:gd name="T17" fmla="*/ 5 h 60"/>
                  <a:gd name="T18" fmla="*/ 42 w 79"/>
                  <a:gd name="T19" fmla="*/ 0 h 60"/>
                  <a:gd name="T20" fmla="*/ 42 w 79"/>
                  <a:gd name="T21" fmla="*/ 5 h 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60">
                    <a:moveTo>
                      <a:pt x="42" y="5"/>
                    </a:moveTo>
                    <a:lnTo>
                      <a:pt x="0" y="5"/>
                    </a:lnTo>
                    <a:lnTo>
                      <a:pt x="0" y="11"/>
                    </a:lnTo>
                    <a:lnTo>
                      <a:pt x="0" y="30"/>
                    </a:lnTo>
                    <a:lnTo>
                      <a:pt x="42" y="41"/>
                    </a:lnTo>
                    <a:lnTo>
                      <a:pt x="36" y="59"/>
                    </a:lnTo>
                    <a:lnTo>
                      <a:pt x="54" y="53"/>
                    </a:lnTo>
                    <a:lnTo>
                      <a:pt x="78" y="41"/>
                    </a:lnTo>
                    <a:lnTo>
                      <a:pt x="72" y="5"/>
                    </a:lnTo>
                    <a:lnTo>
                      <a:pt x="42" y="0"/>
                    </a:lnTo>
                    <a:lnTo>
                      <a:pt x="42" y="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6" name="Freeform 25"/>
              <p:cNvSpPr/>
              <p:nvPr/>
            </p:nvSpPr>
            <p:spPr bwMode="gray">
              <a:xfrm>
                <a:off x="2519" y="1791"/>
                <a:ext cx="16" cy="32"/>
              </a:xfrm>
              <a:custGeom>
                <a:gdLst>
                  <a:gd name="T0" fmla="*/ 0 w 16"/>
                  <a:gd name="T1" fmla="*/ 31 h 32"/>
                  <a:gd name="T2" fmla="*/ 15 w 16"/>
                  <a:gd name="T3" fmla="*/ 19 h 32"/>
                  <a:gd name="T4" fmla="*/ 10 w 16"/>
                  <a:gd name="T5" fmla="*/ 0 h 32"/>
                  <a:gd name="T6" fmla="*/ 0 w 16"/>
                  <a:gd name="T7" fmla="*/ 6 h 32"/>
                  <a:gd name="T8" fmla="*/ 0 w 16"/>
                  <a:gd name="T9" fmla="*/ 31 h 32"/>
                </a:gdLst>
                <a:cxnLst>
                  <a:cxn ang="0">
                    <a:pos x="T0" y="T1"/>
                  </a:cxn>
                  <a:cxn ang="0">
                    <a:pos x="T2" y="T3"/>
                  </a:cxn>
                  <a:cxn ang="0">
                    <a:pos x="T4" y="T5"/>
                  </a:cxn>
                  <a:cxn ang="0">
                    <a:pos x="T6" y="T7"/>
                  </a:cxn>
                  <a:cxn ang="0">
                    <a:pos x="T8" y="T9"/>
                  </a:cxn>
                </a:cxnLst>
                <a:rect l="0" t="0" r="r" b="b"/>
                <a:pathLst>
                  <a:path w="16" h="32">
                    <a:moveTo>
                      <a:pt x="0" y="31"/>
                    </a:moveTo>
                    <a:lnTo>
                      <a:pt x="15" y="19"/>
                    </a:lnTo>
                    <a:lnTo>
                      <a:pt x="10" y="0"/>
                    </a:lnTo>
                    <a:lnTo>
                      <a:pt x="0" y="6"/>
                    </a:lnTo>
                    <a:lnTo>
                      <a:pt x="0" y="3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7" name="Freeform 26"/>
              <p:cNvSpPr/>
              <p:nvPr/>
            </p:nvSpPr>
            <p:spPr bwMode="gray">
              <a:xfrm>
                <a:off x="2385" y="1714"/>
                <a:ext cx="35" cy="26"/>
              </a:xfrm>
              <a:custGeom>
                <a:gdLst>
                  <a:gd name="T0" fmla="*/ 34 w 35"/>
                  <a:gd name="T1" fmla="*/ 18 h 26"/>
                  <a:gd name="T2" fmla="*/ 34 w 35"/>
                  <a:gd name="T3" fmla="*/ 12 h 26"/>
                  <a:gd name="T4" fmla="*/ 29 w 35"/>
                  <a:gd name="T5" fmla="*/ 0 h 26"/>
                  <a:gd name="T6" fmla="*/ 0 w 35"/>
                  <a:gd name="T7" fmla="*/ 12 h 26"/>
                  <a:gd name="T8" fmla="*/ 0 w 35"/>
                  <a:gd name="T9" fmla="*/ 25 h 26"/>
                  <a:gd name="T10" fmla="*/ 23 w 35"/>
                  <a:gd name="T11" fmla="*/ 12 h 26"/>
                  <a:gd name="T12" fmla="*/ 23 w 35"/>
                  <a:gd name="T13" fmla="*/ 25 h 26"/>
                  <a:gd name="T14" fmla="*/ 34 w 35"/>
                  <a:gd name="T15" fmla="*/ 18 h 2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6">
                    <a:moveTo>
                      <a:pt x="34" y="18"/>
                    </a:moveTo>
                    <a:lnTo>
                      <a:pt x="34" y="12"/>
                    </a:lnTo>
                    <a:lnTo>
                      <a:pt x="29" y="0"/>
                    </a:lnTo>
                    <a:lnTo>
                      <a:pt x="0" y="12"/>
                    </a:lnTo>
                    <a:lnTo>
                      <a:pt x="0" y="25"/>
                    </a:lnTo>
                    <a:lnTo>
                      <a:pt x="23" y="12"/>
                    </a:lnTo>
                    <a:lnTo>
                      <a:pt x="23" y="25"/>
                    </a:lnTo>
                    <a:lnTo>
                      <a:pt x="34" y="1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8" name="Freeform 27"/>
              <p:cNvSpPr/>
              <p:nvPr/>
            </p:nvSpPr>
            <p:spPr bwMode="gray">
              <a:xfrm>
                <a:off x="2439" y="1714"/>
                <a:ext cx="13" cy="21"/>
              </a:xfrm>
              <a:custGeom>
                <a:gdLst>
                  <a:gd name="T0" fmla="*/ 12 w 13"/>
                  <a:gd name="T1" fmla="*/ 0 h 21"/>
                  <a:gd name="T2" fmla="*/ 6 w 13"/>
                  <a:gd name="T3" fmla="*/ 0 h 21"/>
                  <a:gd name="T4" fmla="*/ 0 w 13"/>
                  <a:gd name="T5" fmla="*/ 6 h 21"/>
                  <a:gd name="T6" fmla="*/ 0 w 13"/>
                  <a:gd name="T7" fmla="*/ 20 h 21"/>
                  <a:gd name="T8" fmla="*/ 6 w 13"/>
                  <a:gd name="T9" fmla="*/ 20 h 21"/>
                  <a:gd name="T10" fmla="*/ 12 w 13"/>
                  <a:gd name="T11" fmla="*/ 6 h 21"/>
                  <a:gd name="T12" fmla="*/ 12 w 13"/>
                  <a:gd name="T13" fmla="*/ 0 h 21"/>
                </a:gdLst>
                <a:cxnLst>
                  <a:cxn ang="0">
                    <a:pos x="T0" y="T1"/>
                  </a:cxn>
                  <a:cxn ang="0">
                    <a:pos x="T2" y="T3"/>
                  </a:cxn>
                  <a:cxn ang="0">
                    <a:pos x="T4" y="T5"/>
                  </a:cxn>
                  <a:cxn ang="0">
                    <a:pos x="T6" y="T7"/>
                  </a:cxn>
                  <a:cxn ang="0">
                    <a:pos x="T8" y="T9"/>
                  </a:cxn>
                  <a:cxn ang="0">
                    <a:pos x="T10" y="T11"/>
                  </a:cxn>
                  <a:cxn ang="0">
                    <a:pos x="T12" y="T13"/>
                  </a:cxn>
                </a:cxnLst>
                <a:rect l="0" t="0" r="r" b="b"/>
                <a:pathLst>
                  <a:path w="13" h="21">
                    <a:moveTo>
                      <a:pt x="12" y="0"/>
                    </a:moveTo>
                    <a:lnTo>
                      <a:pt x="6" y="0"/>
                    </a:lnTo>
                    <a:lnTo>
                      <a:pt x="0" y="6"/>
                    </a:lnTo>
                    <a:lnTo>
                      <a:pt x="0" y="20"/>
                    </a:lnTo>
                    <a:lnTo>
                      <a:pt x="6" y="20"/>
                    </a:lnTo>
                    <a:lnTo>
                      <a:pt x="12" y="6"/>
                    </a:lnTo>
                    <a:lnTo>
                      <a:pt x="12"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9" name="Freeform 28"/>
              <p:cNvSpPr/>
              <p:nvPr/>
            </p:nvSpPr>
            <p:spPr bwMode="gray">
              <a:xfrm>
                <a:off x="2462" y="1694"/>
                <a:ext cx="26" cy="41"/>
              </a:xfrm>
              <a:custGeom>
                <a:gdLst>
                  <a:gd name="T0" fmla="*/ 13 w 26"/>
                  <a:gd name="T1" fmla="*/ 7 h 41"/>
                  <a:gd name="T2" fmla="*/ 0 w 26"/>
                  <a:gd name="T3" fmla="*/ 0 h 41"/>
                  <a:gd name="T4" fmla="*/ 13 w 26"/>
                  <a:gd name="T5" fmla="*/ 33 h 41"/>
                  <a:gd name="T6" fmla="*/ 7 w 26"/>
                  <a:gd name="T7" fmla="*/ 40 h 41"/>
                  <a:gd name="T8" fmla="*/ 25 w 26"/>
                  <a:gd name="T9" fmla="*/ 40 h 41"/>
                  <a:gd name="T10" fmla="*/ 25 w 26"/>
                  <a:gd name="T11" fmla="*/ 26 h 41"/>
                  <a:gd name="T12" fmla="*/ 13 w 26"/>
                  <a:gd name="T13" fmla="*/ 7 h 41"/>
                </a:gdLst>
                <a:cxnLst>
                  <a:cxn ang="0">
                    <a:pos x="T0" y="T1"/>
                  </a:cxn>
                  <a:cxn ang="0">
                    <a:pos x="T2" y="T3"/>
                  </a:cxn>
                  <a:cxn ang="0">
                    <a:pos x="T4" y="T5"/>
                  </a:cxn>
                  <a:cxn ang="0">
                    <a:pos x="T6" y="T7"/>
                  </a:cxn>
                  <a:cxn ang="0">
                    <a:pos x="T8" y="T9"/>
                  </a:cxn>
                  <a:cxn ang="0">
                    <a:pos x="T10" y="T11"/>
                  </a:cxn>
                  <a:cxn ang="0">
                    <a:pos x="T12" y="T13"/>
                  </a:cxn>
                </a:cxnLst>
                <a:rect l="0" t="0" r="r" b="b"/>
                <a:pathLst>
                  <a:path w="26" h="41">
                    <a:moveTo>
                      <a:pt x="13" y="7"/>
                    </a:moveTo>
                    <a:lnTo>
                      <a:pt x="0" y="0"/>
                    </a:lnTo>
                    <a:lnTo>
                      <a:pt x="13" y="33"/>
                    </a:lnTo>
                    <a:lnTo>
                      <a:pt x="7" y="40"/>
                    </a:lnTo>
                    <a:lnTo>
                      <a:pt x="25" y="40"/>
                    </a:lnTo>
                    <a:lnTo>
                      <a:pt x="25" y="26"/>
                    </a:lnTo>
                    <a:lnTo>
                      <a:pt x="13" y="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0" name="Freeform 29"/>
              <p:cNvSpPr/>
              <p:nvPr/>
            </p:nvSpPr>
            <p:spPr bwMode="gray">
              <a:xfrm>
                <a:off x="3019" y="2701"/>
                <a:ext cx="922" cy="1041"/>
              </a:xfrm>
              <a:custGeom>
                <a:gdLst>
                  <a:gd name="T0" fmla="*/ 19 w 922"/>
                  <a:gd name="T1" fmla="*/ 251 h 1041"/>
                  <a:gd name="T2" fmla="*/ 0 w 922"/>
                  <a:gd name="T3" fmla="*/ 323 h 1041"/>
                  <a:gd name="T4" fmla="*/ 72 w 922"/>
                  <a:gd name="T5" fmla="*/ 430 h 1041"/>
                  <a:gd name="T6" fmla="*/ 102 w 922"/>
                  <a:gd name="T7" fmla="*/ 454 h 1041"/>
                  <a:gd name="T8" fmla="*/ 144 w 922"/>
                  <a:gd name="T9" fmla="*/ 430 h 1041"/>
                  <a:gd name="T10" fmla="*/ 186 w 922"/>
                  <a:gd name="T11" fmla="*/ 466 h 1041"/>
                  <a:gd name="T12" fmla="*/ 228 w 922"/>
                  <a:gd name="T13" fmla="*/ 449 h 1041"/>
                  <a:gd name="T14" fmla="*/ 251 w 922"/>
                  <a:gd name="T15" fmla="*/ 424 h 1041"/>
                  <a:gd name="T16" fmla="*/ 359 w 922"/>
                  <a:gd name="T17" fmla="*/ 472 h 1041"/>
                  <a:gd name="T18" fmla="*/ 353 w 922"/>
                  <a:gd name="T19" fmla="*/ 532 h 1041"/>
                  <a:gd name="T20" fmla="*/ 425 w 922"/>
                  <a:gd name="T21" fmla="*/ 681 h 1041"/>
                  <a:gd name="T22" fmla="*/ 412 w 922"/>
                  <a:gd name="T23" fmla="*/ 723 h 1041"/>
                  <a:gd name="T24" fmla="*/ 383 w 922"/>
                  <a:gd name="T25" fmla="*/ 741 h 1041"/>
                  <a:gd name="T26" fmla="*/ 395 w 922"/>
                  <a:gd name="T27" fmla="*/ 806 h 1041"/>
                  <a:gd name="T28" fmla="*/ 412 w 922"/>
                  <a:gd name="T29" fmla="*/ 831 h 1041"/>
                  <a:gd name="T30" fmla="*/ 431 w 922"/>
                  <a:gd name="T31" fmla="*/ 926 h 1041"/>
                  <a:gd name="T32" fmla="*/ 448 w 922"/>
                  <a:gd name="T33" fmla="*/ 932 h 1041"/>
                  <a:gd name="T34" fmla="*/ 448 w 922"/>
                  <a:gd name="T35" fmla="*/ 962 h 1041"/>
                  <a:gd name="T36" fmla="*/ 461 w 922"/>
                  <a:gd name="T37" fmla="*/ 968 h 1041"/>
                  <a:gd name="T38" fmla="*/ 467 w 922"/>
                  <a:gd name="T39" fmla="*/ 1040 h 1041"/>
                  <a:gd name="T40" fmla="*/ 562 w 922"/>
                  <a:gd name="T41" fmla="*/ 1021 h 1041"/>
                  <a:gd name="T42" fmla="*/ 640 w 922"/>
                  <a:gd name="T43" fmla="*/ 956 h 1041"/>
                  <a:gd name="T44" fmla="*/ 657 w 922"/>
                  <a:gd name="T45" fmla="*/ 903 h 1041"/>
                  <a:gd name="T46" fmla="*/ 687 w 922"/>
                  <a:gd name="T47" fmla="*/ 884 h 1041"/>
                  <a:gd name="T48" fmla="*/ 693 w 922"/>
                  <a:gd name="T49" fmla="*/ 806 h 1041"/>
                  <a:gd name="T50" fmla="*/ 771 w 922"/>
                  <a:gd name="T51" fmla="*/ 759 h 1041"/>
                  <a:gd name="T52" fmla="*/ 771 w 922"/>
                  <a:gd name="T53" fmla="*/ 688 h 1041"/>
                  <a:gd name="T54" fmla="*/ 748 w 922"/>
                  <a:gd name="T55" fmla="*/ 675 h 1041"/>
                  <a:gd name="T56" fmla="*/ 748 w 922"/>
                  <a:gd name="T57" fmla="*/ 610 h 1041"/>
                  <a:gd name="T58" fmla="*/ 784 w 922"/>
                  <a:gd name="T59" fmla="*/ 550 h 1041"/>
                  <a:gd name="T60" fmla="*/ 860 w 922"/>
                  <a:gd name="T61" fmla="*/ 502 h 1041"/>
                  <a:gd name="T62" fmla="*/ 921 w 922"/>
                  <a:gd name="T63" fmla="*/ 401 h 1041"/>
                  <a:gd name="T64" fmla="*/ 921 w 922"/>
                  <a:gd name="T65" fmla="*/ 347 h 1041"/>
                  <a:gd name="T66" fmla="*/ 891 w 922"/>
                  <a:gd name="T67" fmla="*/ 347 h 1041"/>
                  <a:gd name="T68" fmla="*/ 873 w 922"/>
                  <a:gd name="T69" fmla="*/ 365 h 1041"/>
                  <a:gd name="T70" fmla="*/ 807 w 922"/>
                  <a:gd name="T71" fmla="*/ 371 h 1041"/>
                  <a:gd name="T72" fmla="*/ 765 w 922"/>
                  <a:gd name="T73" fmla="*/ 317 h 1041"/>
                  <a:gd name="T74" fmla="*/ 718 w 922"/>
                  <a:gd name="T75" fmla="*/ 287 h 1041"/>
                  <a:gd name="T76" fmla="*/ 718 w 922"/>
                  <a:gd name="T77" fmla="*/ 228 h 1041"/>
                  <a:gd name="T78" fmla="*/ 706 w 922"/>
                  <a:gd name="T79" fmla="*/ 192 h 1041"/>
                  <a:gd name="T80" fmla="*/ 676 w 922"/>
                  <a:gd name="T81" fmla="*/ 173 h 1041"/>
                  <a:gd name="T82" fmla="*/ 657 w 922"/>
                  <a:gd name="T83" fmla="*/ 114 h 1041"/>
                  <a:gd name="T84" fmla="*/ 682 w 922"/>
                  <a:gd name="T85" fmla="*/ 120 h 1041"/>
                  <a:gd name="T86" fmla="*/ 676 w 922"/>
                  <a:gd name="T87" fmla="*/ 72 h 1041"/>
                  <a:gd name="T88" fmla="*/ 634 w 922"/>
                  <a:gd name="T89" fmla="*/ 72 h 1041"/>
                  <a:gd name="T90" fmla="*/ 615 w 922"/>
                  <a:gd name="T91" fmla="*/ 90 h 1041"/>
                  <a:gd name="T92" fmla="*/ 526 w 922"/>
                  <a:gd name="T93" fmla="*/ 67 h 1041"/>
                  <a:gd name="T94" fmla="*/ 503 w 922"/>
                  <a:gd name="T95" fmla="*/ 72 h 1041"/>
                  <a:gd name="T96" fmla="*/ 490 w 922"/>
                  <a:gd name="T97" fmla="*/ 103 h 1041"/>
                  <a:gd name="T98" fmla="*/ 454 w 922"/>
                  <a:gd name="T99" fmla="*/ 67 h 1041"/>
                  <a:gd name="T100" fmla="*/ 401 w 922"/>
                  <a:gd name="T101" fmla="*/ 48 h 1041"/>
                  <a:gd name="T102" fmla="*/ 425 w 922"/>
                  <a:gd name="T103" fmla="*/ 12 h 1041"/>
                  <a:gd name="T104" fmla="*/ 395 w 922"/>
                  <a:gd name="T105" fmla="*/ 0 h 1041"/>
                  <a:gd name="T106" fmla="*/ 251 w 922"/>
                  <a:gd name="T107" fmla="*/ 0 h 1041"/>
                  <a:gd name="T108" fmla="*/ 245 w 922"/>
                  <a:gd name="T109" fmla="*/ 12 h 1041"/>
                  <a:gd name="T110" fmla="*/ 203 w 922"/>
                  <a:gd name="T111" fmla="*/ 0 h 1041"/>
                  <a:gd name="T112" fmla="*/ 179 w 922"/>
                  <a:gd name="T113" fmla="*/ 12 h 1041"/>
                  <a:gd name="T114" fmla="*/ 179 w 922"/>
                  <a:gd name="T115" fmla="*/ 36 h 1041"/>
                  <a:gd name="T116" fmla="*/ 144 w 922"/>
                  <a:gd name="T117" fmla="*/ 48 h 1041"/>
                  <a:gd name="T118" fmla="*/ 102 w 922"/>
                  <a:gd name="T119" fmla="*/ 120 h 1041"/>
                  <a:gd name="T120" fmla="*/ 54 w 922"/>
                  <a:gd name="T121" fmla="*/ 139 h 1041"/>
                  <a:gd name="T122" fmla="*/ 12 w 922"/>
                  <a:gd name="T123" fmla="*/ 192 h 1041"/>
                  <a:gd name="T124" fmla="*/ 19 w 922"/>
                  <a:gd name="T125" fmla="*/ 251 h 10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2" h="1041">
                    <a:moveTo>
                      <a:pt x="19" y="251"/>
                    </a:moveTo>
                    <a:lnTo>
                      <a:pt x="0" y="323"/>
                    </a:lnTo>
                    <a:lnTo>
                      <a:pt x="72" y="430"/>
                    </a:lnTo>
                    <a:lnTo>
                      <a:pt x="102" y="454"/>
                    </a:lnTo>
                    <a:lnTo>
                      <a:pt x="144" y="430"/>
                    </a:lnTo>
                    <a:lnTo>
                      <a:pt x="186" y="466"/>
                    </a:lnTo>
                    <a:lnTo>
                      <a:pt x="228" y="449"/>
                    </a:lnTo>
                    <a:lnTo>
                      <a:pt x="251" y="424"/>
                    </a:lnTo>
                    <a:lnTo>
                      <a:pt x="359" y="472"/>
                    </a:lnTo>
                    <a:lnTo>
                      <a:pt x="353" y="532"/>
                    </a:lnTo>
                    <a:lnTo>
                      <a:pt x="425" y="681"/>
                    </a:lnTo>
                    <a:lnTo>
                      <a:pt x="412" y="723"/>
                    </a:lnTo>
                    <a:lnTo>
                      <a:pt x="383" y="741"/>
                    </a:lnTo>
                    <a:lnTo>
                      <a:pt x="395" y="806"/>
                    </a:lnTo>
                    <a:lnTo>
                      <a:pt x="412" y="831"/>
                    </a:lnTo>
                    <a:lnTo>
                      <a:pt x="431" y="926"/>
                    </a:lnTo>
                    <a:lnTo>
                      <a:pt x="448" y="932"/>
                    </a:lnTo>
                    <a:lnTo>
                      <a:pt x="448" y="962"/>
                    </a:lnTo>
                    <a:lnTo>
                      <a:pt x="461" y="968"/>
                    </a:lnTo>
                    <a:lnTo>
                      <a:pt x="467" y="1040"/>
                    </a:lnTo>
                    <a:lnTo>
                      <a:pt x="562" y="1021"/>
                    </a:lnTo>
                    <a:lnTo>
                      <a:pt x="640" y="956"/>
                    </a:lnTo>
                    <a:lnTo>
                      <a:pt x="657" y="903"/>
                    </a:lnTo>
                    <a:lnTo>
                      <a:pt x="687" y="884"/>
                    </a:lnTo>
                    <a:lnTo>
                      <a:pt x="693" y="806"/>
                    </a:lnTo>
                    <a:lnTo>
                      <a:pt x="771" y="759"/>
                    </a:lnTo>
                    <a:lnTo>
                      <a:pt x="771" y="688"/>
                    </a:lnTo>
                    <a:lnTo>
                      <a:pt x="748" y="675"/>
                    </a:lnTo>
                    <a:lnTo>
                      <a:pt x="748" y="610"/>
                    </a:lnTo>
                    <a:lnTo>
                      <a:pt x="784" y="550"/>
                    </a:lnTo>
                    <a:lnTo>
                      <a:pt x="860" y="502"/>
                    </a:lnTo>
                    <a:lnTo>
                      <a:pt x="921" y="401"/>
                    </a:lnTo>
                    <a:lnTo>
                      <a:pt x="921" y="347"/>
                    </a:lnTo>
                    <a:lnTo>
                      <a:pt x="891" y="347"/>
                    </a:lnTo>
                    <a:lnTo>
                      <a:pt x="873" y="365"/>
                    </a:lnTo>
                    <a:lnTo>
                      <a:pt x="807" y="371"/>
                    </a:lnTo>
                    <a:lnTo>
                      <a:pt x="765" y="317"/>
                    </a:lnTo>
                    <a:lnTo>
                      <a:pt x="718" y="287"/>
                    </a:lnTo>
                    <a:lnTo>
                      <a:pt x="718" y="228"/>
                    </a:lnTo>
                    <a:lnTo>
                      <a:pt x="706" y="192"/>
                    </a:lnTo>
                    <a:lnTo>
                      <a:pt x="676" y="173"/>
                    </a:lnTo>
                    <a:lnTo>
                      <a:pt x="657" y="114"/>
                    </a:lnTo>
                    <a:lnTo>
                      <a:pt x="682" y="120"/>
                    </a:lnTo>
                    <a:lnTo>
                      <a:pt x="676" y="72"/>
                    </a:lnTo>
                    <a:lnTo>
                      <a:pt x="634" y="72"/>
                    </a:lnTo>
                    <a:lnTo>
                      <a:pt x="615" y="90"/>
                    </a:lnTo>
                    <a:lnTo>
                      <a:pt x="526" y="67"/>
                    </a:lnTo>
                    <a:lnTo>
                      <a:pt x="503" y="72"/>
                    </a:lnTo>
                    <a:lnTo>
                      <a:pt x="490" y="103"/>
                    </a:lnTo>
                    <a:lnTo>
                      <a:pt x="454" y="67"/>
                    </a:lnTo>
                    <a:lnTo>
                      <a:pt x="401" y="48"/>
                    </a:lnTo>
                    <a:lnTo>
                      <a:pt x="425" y="12"/>
                    </a:lnTo>
                    <a:lnTo>
                      <a:pt x="395" y="0"/>
                    </a:lnTo>
                    <a:lnTo>
                      <a:pt x="251" y="0"/>
                    </a:lnTo>
                    <a:lnTo>
                      <a:pt x="245" y="12"/>
                    </a:lnTo>
                    <a:lnTo>
                      <a:pt x="203" y="0"/>
                    </a:lnTo>
                    <a:lnTo>
                      <a:pt x="179" y="12"/>
                    </a:lnTo>
                    <a:lnTo>
                      <a:pt x="179" y="36"/>
                    </a:lnTo>
                    <a:lnTo>
                      <a:pt x="144" y="48"/>
                    </a:lnTo>
                    <a:lnTo>
                      <a:pt x="102" y="120"/>
                    </a:lnTo>
                    <a:lnTo>
                      <a:pt x="54" y="139"/>
                    </a:lnTo>
                    <a:lnTo>
                      <a:pt x="12" y="192"/>
                    </a:lnTo>
                    <a:lnTo>
                      <a:pt x="19" y="25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1" name="Freeform 30"/>
              <p:cNvSpPr/>
              <p:nvPr/>
            </p:nvSpPr>
            <p:spPr bwMode="gray">
              <a:xfrm>
                <a:off x="3790" y="3425"/>
                <a:ext cx="139" cy="191"/>
              </a:xfrm>
              <a:custGeom>
                <a:gdLst>
                  <a:gd name="T0" fmla="*/ 96 w 139"/>
                  <a:gd name="T1" fmla="*/ 36 h 191"/>
                  <a:gd name="T2" fmla="*/ 36 w 139"/>
                  <a:gd name="T3" fmla="*/ 53 h 191"/>
                  <a:gd name="T4" fmla="*/ 24 w 139"/>
                  <a:gd name="T5" fmla="*/ 83 h 191"/>
                  <a:gd name="T6" fmla="*/ 24 w 139"/>
                  <a:gd name="T7" fmla="*/ 89 h 191"/>
                  <a:gd name="T8" fmla="*/ 19 w 139"/>
                  <a:gd name="T9" fmla="*/ 131 h 191"/>
                  <a:gd name="T10" fmla="*/ 0 w 139"/>
                  <a:gd name="T11" fmla="*/ 137 h 191"/>
                  <a:gd name="T12" fmla="*/ 12 w 139"/>
                  <a:gd name="T13" fmla="*/ 160 h 191"/>
                  <a:gd name="T14" fmla="*/ 60 w 139"/>
                  <a:gd name="T15" fmla="*/ 190 h 191"/>
                  <a:gd name="T16" fmla="*/ 85 w 139"/>
                  <a:gd name="T17" fmla="*/ 179 h 191"/>
                  <a:gd name="T18" fmla="*/ 85 w 139"/>
                  <a:gd name="T19" fmla="*/ 118 h 191"/>
                  <a:gd name="T20" fmla="*/ 121 w 139"/>
                  <a:gd name="T21" fmla="*/ 78 h 191"/>
                  <a:gd name="T22" fmla="*/ 121 w 139"/>
                  <a:gd name="T23" fmla="*/ 42 h 191"/>
                  <a:gd name="T24" fmla="*/ 138 w 139"/>
                  <a:gd name="T25" fmla="*/ 36 h 191"/>
                  <a:gd name="T26" fmla="*/ 138 w 139"/>
                  <a:gd name="T27" fmla="*/ 0 h 191"/>
                  <a:gd name="T28" fmla="*/ 114 w 139"/>
                  <a:gd name="T29" fmla="*/ 6 h 191"/>
                  <a:gd name="T30" fmla="*/ 96 w 139"/>
                  <a:gd name="T31" fmla="*/ 36 h 19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91">
                    <a:moveTo>
                      <a:pt x="96" y="36"/>
                    </a:moveTo>
                    <a:lnTo>
                      <a:pt x="36" y="53"/>
                    </a:lnTo>
                    <a:lnTo>
                      <a:pt x="24" y="83"/>
                    </a:lnTo>
                    <a:lnTo>
                      <a:pt x="24" y="89"/>
                    </a:lnTo>
                    <a:lnTo>
                      <a:pt x="19" y="131"/>
                    </a:lnTo>
                    <a:lnTo>
                      <a:pt x="0" y="137"/>
                    </a:lnTo>
                    <a:lnTo>
                      <a:pt x="12" y="160"/>
                    </a:lnTo>
                    <a:lnTo>
                      <a:pt x="60" y="190"/>
                    </a:lnTo>
                    <a:lnTo>
                      <a:pt x="85" y="179"/>
                    </a:lnTo>
                    <a:lnTo>
                      <a:pt x="85" y="118"/>
                    </a:lnTo>
                    <a:lnTo>
                      <a:pt x="121" y="78"/>
                    </a:lnTo>
                    <a:lnTo>
                      <a:pt x="121" y="42"/>
                    </a:lnTo>
                    <a:lnTo>
                      <a:pt x="138" y="36"/>
                    </a:lnTo>
                    <a:lnTo>
                      <a:pt x="138" y="0"/>
                    </a:lnTo>
                    <a:lnTo>
                      <a:pt x="114" y="6"/>
                    </a:lnTo>
                    <a:lnTo>
                      <a:pt x="96" y="3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2" name="Freeform 31"/>
              <p:cNvSpPr/>
              <p:nvPr/>
            </p:nvSpPr>
            <p:spPr bwMode="gray">
              <a:xfrm>
                <a:off x="4579" y="3389"/>
                <a:ext cx="495" cy="450"/>
              </a:xfrm>
              <a:custGeom>
                <a:gdLst>
                  <a:gd name="T0" fmla="*/ 78 w 495"/>
                  <a:gd name="T1" fmla="*/ 119 h 450"/>
                  <a:gd name="T2" fmla="*/ 36 w 495"/>
                  <a:gd name="T3" fmla="*/ 102 h 450"/>
                  <a:gd name="T4" fmla="*/ 25 w 495"/>
                  <a:gd name="T5" fmla="*/ 174 h 450"/>
                  <a:gd name="T6" fmla="*/ 0 w 495"/>
                  <a:gd name="T7" fmla="*/ 174 h 450"/>
                  <a:gd name="T8" fmla="*/ 25 w 495"/>
                  <a:gd name="T9" fmla="*/ 252 h 450"/>
                  <a:gd name="T10" fmla="*/ 12 w 495"/>
                  <a:gd name="T11" fmla="*/ 282 h 450"/>
                  <a:gd name="T12" fmla="*/ 25 w 495"/>
                  <a:gd name="T13" fmla="*/ 329 h 450"/>
                  <a:gd name="T14" fmla="*/ 90 w 495"/>
                  <a:gd name="T15" fmla="*/ 299 h 450"/>
                  <a:gd name="T16" fmla="*/ 101 w 495"/>
                  <a:gd name="T17" fmla="*/ 318 h 450"/>
                  <a:gd name="T18" fmla="*/ 119 w 495"/>
                  <a:gd name="T19" fmla="*/ 305 h 450"/>
                  <a:gd name="T20" fmla="*/ 119 w 495"/>
                  <a:gd name="T21" fmla="*/ 293 h 450"/>
                  <a:gd name="T22" fmla="*/ 161 w 495"/>
                  <a:gd name="T23" fmla="*/ 299 h 450"/>
                  <a:gd name="T24" fmla="*/ 214 w 495"/>
                  <a:gd name="T25" fmla="*/ 293 h 450"/>
                  <a:gd name="T26" fmla="*/ 244 w 495"/>
                  <a:gd name="T27" fmla="*/ 305 h 450"/>
                  <a:gd name="T28" fmla="*/ 244 w 495"/>
                  <a:gd name="T29" fmla="*/ 329 h 450"/>
                  <a:gd name="T30" fmla="*/ 269 w 495"/>
                  <a:gd name="T31" fmla="*/ 341 h 450"/>
                  <a:gd name="T32" fmla="*/ 298 w 495"/>
                  <a:gd name="T33" fmla="*/ 324 h 450"/>
                  <a:gd name="T34" fmla="*/ 269 w 495"/>
                  <a:gd name="T35" fmla="*/ 360 h 450"/>
                  <a:gd name="T36" fmla="*/ 280 w 495"/>
                  <a:gd name="T37" fmla="*/ 371 h 450"/>
                  <a:gd name="T38" fmla="*/ 298 w 495"/>
                  <a:gd name="T39" fmla="*/ 365 h 450"/>
                  <a:gd name="T40" fmla="*/ 315 w 495"/>
                  <a:gd name="T41" fmla="*/ 371 h 450"/>
                  <a:gd name="T42" fmla="*/ 298 w 495"/>
                  <a:gd name="T43" fmla="*/ 383 h 450"/>
                  <a:gd name="T44" fmla="*/ 298 w 495"/>
                  <a:gd name="T45" fmla="*/ 419 h 450"/>
                  <a:gd name="T46" fmla="*/ 370 w 495"/>
                  <a:gd name="T47" fmla="*/ 449 h 450"/>
                  <a:gd name="T48" fmla="*/ 423 w 495"/>
                  <a:gd name="T49" fmla="*/ 432 h 450"/>
                  <a:gd name="T50" fmla="*/ 494 w 495"/>
                  <a:gd name="T51" fmla="*/ 318 h 450"/>
                  <a:gd name="T52" fmla="*/ 494 w 495"/>
                  <a:gd name="T53" fmla="*/ 252 h 450"/>
                  <a:gd name="T54" fmla="*/ 435 w 495"/>
                  <a:gd name="T55" fmla="*/ 125 h 450"/>
                  <a:gd name="T56" fmla="*/ 405 w 495"/>
                  <a:gd name="T57" fmla="*/ 36 h 450"/>
                  <a:gd name="T58" fmla="*/ 399 w 495"/>
                  <a:gd name="T59" fmla="*/ 36 h 450"/>
                  <a:gd name="T60" fmla="*/ 405 w 495"/>
                  <a:gd name="T61" fmla="*/ 96 h 450"/>
                  <a:gd name="T62" fmla="*/ 393 w 495"/>
                  <a:gd name="T63" fmla="*/ 138 h 450"/>
                  <a:gd name="T64" fmla="*/ 328 w 495"/>
                  <a:gd name="T65" fmla="*/ 66 h 450"/>
                  <a:gd name="T66" fmla="*/ 328 w 495"/>
                  <a:gd name="T67" fmla="*/ 47 h 450"/>
                  <a:gd name="T68" fmla="*/ 292 w 495"/>
                  <a:gd name="T69" fmla="*/ 0 h 450"/>
                  <a:gd name="T70" fmla="*/ 280 w 495"/>
                  <a:gd name="T71" fmla="*/ 17 h 450"/>
                  <a:gd name="T72" fmla="*/ 256 w 495"/>
                  <a:gd name="T73" fmla="*/ 17 h 450"/>
                  <a:gd name="T74" fmla="*/ 244 w 495"/>
                  <a:gd name="T75" fmla="*/ 36 h 450"/>
                  <a:gd name="T76" fmla="*/ 238 w 495"/>
                  <a:gd name="T77" fmla="*/ 53 h 450"/>
                  <a:gd name="T78" fmla="*/ 221 w 495"/>
                  <a:gd name="T79" fmla="*/ 47 h 450"/>
                  <a:gd name="T80" fmla="*/ 214 w 495"/>
                  <a:gd name="T81" fmla="*/ 24 h 450"/>
                  <a:gd name="T82" fmla="*/ 168 w 495"/>
                  <a:gd name="T83" fmla="*/ 72 h 450"/>
                  <a:gd name="T84" fmla="*/ 143 w 495"/>
                  <a:gd name="T85" fmla="*/ 66 h 450"/>
                  <a:gd name="T86" fmla="*/ 126 w 495"/>
                  <a:gd name="T87" fmla="*/ 102 h 450"/>
                  <a:gd name="T88" fmla="*/ 78 w 495"/>
                  <a:gd name="T89" fmla="*/ 119 h 45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5" h="450">
                    <a:moveTo>
                      <a:pt x="78" y="119"/>
                    </a:moveTo>
                    <a:lnTo>
                      <a:pt x="36" y="102"/>
                    </a:lnTo>
                    <a:lnTo>
                      <a:pt x="25" y="174"/>
                    </a:lnTo>
                    <a:lnTo>
                      <a:pt x="0" y="174"/>
                    </a:lnTo>
                    <a:lnTo>
                      <a:pt x="25" y="252"/>
                    </a:lnTo>
                    <a:lnTo>
                      <a:pt x="12" y="282"/>
                    </a:lnTo>
                    <a:lnTo>
                      <a:pt x="25" y="329"/>
                    </a:lnTo>
                    <a:lnTo>
                      <a:pt x="90" y="299"/>
                    </a:lnTo>
                    <a:lnTo>
                      <a:pt x="101" y="318"/>
                    </a:lnTo>
                    <a:lnTo>
                      <a:pt x="119" y="305"/>
                    </a:lnTo>
                    <a:lnTo>
                      <a:pt x="119" y="293"/>
                    </a:lnTo>
                    <a:lnTo>
                      <a:pt x="161" y="299"/>
                    </a:lnTo>
                    <a:lnTo>
                      <a:pt x="214" y="293"/>
                    </a:lnTo>
                    <a:lnTo>
                      <a:pt x="244" y="305"/>
                    </a:lnTo>
                    <a:lnTo>
                      <a:pt x="244" y="329"/>
                    </a:lnTo>
                    <a:lnTo>
                      <a:pt x="269" y="341"/>
                    </a:lnTo>
                    <a:lnTo>
                      <a:pt x="298" y="324"/>
                    </a:lnTo>
                    <a:lnTo>
                      <a:pt x="269" y="360"/>
                    </a:lnTo>
                    <a:lnTo>
                      <a:pt x="280" y="371"/>
                    </a:lnTo>
                    <a:lnTo>
                      <a:pt x="298" y="365"/>
                    </a:lnTo>
                    <a:lnTo>
                      <a:pt x="315" y="371"/>
                    </a:lnTo>
                    <a:lnTo>
                      <a:pt x="298" y="383"/>
                    </a:lnTo>
                    <a:lnTo>
                      <a:pt x="298" y="419"/>
                    </a:lnTo>
                    <a:lnTo>
                      <a:pt x="370" y="449"/>
                    </a:lnTo>
                    <a:lnTo>
                      <a:pt x="423" y="432"/>
                    </a:lnTo>
                    <a:lnTo>
                      <a:pt x="494" y="318"/>
                    </a:lnTo>
                    <a:lnTo>
                      <a:pt x="494" y="252"/>
                    </a:lnTo>
                    <a:lnTo>
                      <a:pt x="435" y="125"/>
                    </a:lnTo>
                    <a:lnTo>
                      <a:pt x="405" y="36"/>
                    </a:lnTo>
                    <a:lnTo>
                      <a:pt x="399" y="36"/>
                    </a:lnTo>
                    <a:lnTo>
                      <a:pt x="405" y="96"/>
                    </a:lnTo>
                    <a:lnTo>
                      <a:pt x="393" y="138"/>
                    </a:lnTo>
                    <a:lnTo>
                      <a:pt x="328" y="66"/>
                    </a:lnTo>
                    <a:lnTo>
                      <a:pt x="328" y="47"/>
                    </a:lnTo>
                    <a:lnTo>
                      <a:pt x="292" y="0"/>
                    </a:lnTo>
                    <a:lnTo>
                      <a:pt x="280" y="17"/>
                    </a:lnTo>
                    <a:lnTo>
                      <a:pt x="256" y="17"/>
                    </a:lnTo>
                    <a:lnTo>
                      <a:pt x="244" y="36"/>
                    </a:lnTo>
                    <a:lnTo>
                      <a:pt x="238" y="53"/>
                    </a:lnTo>
                    <a:lnTo>
                      <a:pt x="221" y="47"/>
                    </a:lnTo>
                    <a:lnTo>
                      <a:pt x="214" y="24"/>
                    </a:lnTo>
                    <a:lnTo>
                      <a:pt x="168" y="72"/>
                    </a:lnTo>
                    <a:lnTo>
                      <a:pt x="143" y="66"/>
                    </a:lnTo>
                    <a:lnTo>
                      <a:pt x="126" y="102"/>
                    </a:lnTo>
                    <a:lnTo>
                      <a:pt x="78" y="119"/>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3" name="Freeform 32"/>
              <p:cNvSpPr/>
              <p:nvPr/>
            </p:nvSpPr>
            <p:spPr bwMode="gray">
              <a:xfrm>
                <a:off x="4920" y="3861"/>
                <a:ext cx="68" cy="84"/>
              </a:xfrm>
              <a:custGeom>
                <a:gdLst>
                  <a:gd name="T0" fmla="*/ 54 w 68"/>
                  <a:gd name="T1" fmla="*/ 0 h 84"/>
                  <a:gd name="T2" fmla="*/ 30 w 68"/>
                  <a:gd name="T3" fmla="*/ 12 h 84"/>
                  <a:gd name="T4" fmla="*/ 24 w 68"/>
                  <a:gd name="T5" fmla="*/ 12 h 84"/>
                  <a:gd name="T6" fmla="*/ 5 w 68"/>
                  <a:gd name="T7" fmla="*/ 6 h 84"/>
                  <a:gd name="T8" fmla="*/ 0 w 68"/>
                  <a:gd name="T9" fmla="*/ 18 h 84"/>
                  <a:gd name="T10" fmla="*/ 18 w 68"/>
                  <a:gd name="T11" fmla="*/ 42 h 84"/>
                  <a:gd name="T12" fmla="*/ 18 w 68"/>
                  <a:gd name="T13" fmla="*/ 71 h 84"/>
                  <a:gd name="T14" fmla="*/ 24 w 68"/>
                  <a:gd name="T15" fmla="*/ 83 h 84"/>
                  <a:gd name="T16" fmla="*/ 54 w 68"/>
                  <a:gd name="T17" fmla="*/ 71 h 84"/>
                  <a:gd name="T18" fmla="*/ 54 w 68"/>
                  <a:gd name="T19" fmla="*/ 54 h 84"/>
                  <a:gd name="T20" fmla="*/ 67 w 68"/>
                  <a:gd name="T21" fmla="*/ 12 h 84"/>
                  <a:gd name="T22" fmla="*/ 54 w 68"/>
                  <a:gd name="T23"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84">
                    <a:moveTo>
                      <a:pt x="54" y="0"/>
                    </a:moveTo>
                    <a:lnTo>
                      <a:pt x="30" y="12"/>
                    </a:lnTo>
                    <a:lnTo>
                      <a:pt x="24" y="12"/>
                    </a:lnTo>
                    <a:lnTo>
                      <a:pt x="5" y="6"/>
                    </a:lnTo>
                    <a:lnTo>
                      <a:pt x="0" y="18"/>
                    </a:lnTo>
                    <a:lnTo>
                      <a:pt x="18" y="42"/>
                    </a:lnTo>
                    <a:lnTo>
                      <a:pt x="18" y="71"/>
                    </a:lnTo>
                    <a:lnTo>
                      <a:pt x="24" y="83"/>
                    </a:lnTo>
                    <a:lnTo>
                      <a:pt x="54" y="71"/>
                    </a:lnTo>
                    <a:lnTo>
                      <a:pt x="54" y="54"/>
                    </a:lnTo>
                    <a:lnTo>
                      <a:pt x="67" y="12"/>
                    </a:lnTo>
                    <a:lnTo>
                      <a:pt x="54"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4" name="Freeform 33"/>
              <p:cNvSpPr/>
              <p:nvPr/>
            </p:nvSpPr>
            <p:spPr bwMode="gray">
              <a:xfrm>
                <a:off x="4261" y="3089"/>
                <a:ext cx="32" cy="43"/>
              </a:xfrm>
              <a:custGeom>
                <a:gdLst>
                  <a:gd name="T0" fmla="*/ 19 w 32"/>
                  <a:gd name="T1" fmla="*/ 6 h 43"/>
                  <a:gd name="T2" fmla="*/ 6 w 32"/>
                  <a:gd name="T3" fmla="*/ 0 h 43"/>
                  <a:gd name="T4" fmla="*/ 0 w 32"/>
                  <a:gd name="T5" fmla="*/ 12 h 43"/>
                  <a:gd name="T6" fmla="*/ 0 w 32"/>
                  <a:gd name="T7" fmla="*/ 42 h 43"/>
                  <a:gd name="T8" fmla="*/ 19 w 32"/>
                  <a:gd name="T9" fmla="*/ 42 h 43"/>
                  <a:gd name="T10" fmla="*/ 31 w 32"/>
                  <a:gd name="T11" fmla="*/ 25 h 43"/>
                  <a:gd name="T12" fmla="*/ 19 w 32"/>
                  <a:gd name="T13" fmla="*/ 19 h 43"/>
                  <a:gd name="T14" fmla="*/ 19 w 32"/>
                  <a:gd name="T15" fmla="*/ 6 h 43"/>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3">
                    <a:moveTo>
                      <a:pt x="19" y="6"/>
                    </a:moveTo>
                    <a:lnTo>
                      <a:pt x="6" y="0"/>
                    </a:lnTo>
                    <a:lnTo>
                      <a:pt x="0" y="12"/>
                    </a:lnTo>
                    <a:lnTo>
                      <a:pt x="0" y="42"/>
                    </a:lnTo>
                    <a:lnTo>
                      <a:pt x="19" y="42"/>
                    </a:lnTo>
                    <a:lnTo>
                      <a:pt x="31" y="25"/>
                    </a:lnTo>
                    <a:lnTo>
                      <a:pt x="19" y="19"/>
                    </a:lnTo>
                    <a:lnTo>
                      <a:pt x="19"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5" name="Freeform 34"/>
              <p:cNvSpPr/>
              <p:nvPr/>
            </p:nvSpPr>
            <p:spPr bwMode="gray">
              <a:xfrm>
                <a:off x="3569" y="2723"/>
                <a:ext cx="44" cy="19"/>
              </a:xfrm>
              <a:custGeom>
                <a:gdLst>
                  <a:gd name="T0" fmla="*/ 43 w 44"/>
                  <a:gd name="T1" fmla="*/ 6 h 19"/>
                  <a:gd name="T2" fmla="*/ 19 w 44"/>
                  <a:gd name="T3" fmla="*/ 0 h 19"/>
                  <a:gd name="T4" fmla="*/ 0 w 44"/>
                  <a:gd name="T5" fmla="*/ 6 h 19"/>
                  <a:gd name="T6" fmla="*/ 6 w 44"/>
                  <a:gd name="T7" fmla="*/ 18 h 19"/>
                  <a:gd name="T8" fmla="*/ 32 w 44"/>
                  <a:gd name="T9" fmla="*/ 12 h 19"/>
                  <a:gd name="T10" fmla="*/ 43 w 44"/>
                  <a:gd name="T11" fmla="*/ 12 h 19"/>
                  <a:gd name="T12" fmla="*/ 43 w 44"/>
                  <a:gd name="T13" fmla="*/ 6 h 19"/>
                </a:gdLst>
                <a:cxnLst>
                  <a:cxn ang="0">
                    <a:pos x="T0" y="T1"/>
                  </a:cxn>
                  <a:cxn ang="0">
                    <a:pos x="T2" y="T3"/>
                  </a:cxn>
                  <a:cxn ang="0">
                    <a:pos x="T4" y="T5"/>
                  </a:cxn>
                  <a:cxn ang="0">
                    <a:pos x="T6" y="T7"/>
                  </a:cxn>
                  <a:cxn ang="0">
                    <a:pos x="T8" y="T9"/>
                  </a:cxn>
                  <a:cxn ang="0">
                    <a:pos x="T10" y="T11"/>
                  </a:cxn>
                  <a:cxn ang="0">
                    <a:pos x="T12" y="T13"/>
                  </a:cxn>
                </a:cxnLst>
                <a:rect l="0" t="0" r="r" b="b"/>
                <a:pathLst>
                  <a:path w="44" h="19">
                    <a:moveTo>
                      <a:pt x="43" y="6"/>
                    </a:moveTo>
                    <a:lnTo>
                      <a:pt x="19" y="0"/>
                    </a:lnTo>
                    <a:lnTo>
                      <a:pt x="0" y="6"/>
                    </a:lnTo>
                    <a:lnTo>
                      <a:pt x="6" y="18"/>
                    </a:lnTo>
                    <a:lnTo>
                      <a:pt x="32" y="12"/>
                    </a:lnTo>
                    <a:lnTo>
                      <a:pt x="43" y="12"/>
                    </a:lnTo>
                    <a:lnTo>
                      <a:pt x="43"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6" name="Freeform 35"/>
              <p:cNvSpPr/>
              <p:nvPr/>
            </p:nvSpPr>
            <p:spPr bwMode="gray">
              <a:xfrm>
                <a:off x="4440" y="3161"/>
                <a:ext cx="116" cy="138"/>
              </a:xfrm>
              <a:custGeom>
                <a:gdLst>
                  <a:gd name="T0" fmla="*/ 19 w 116"/>
                  <a:gd name="T1" fmla="*/ 0 h 138"/>
                  <a:gd name="T2" fmla="*/ 0 w 116"/>
                  <a:gd name="T3" fmla="*/ 6 h 138"/>
                  <a:gd name="T4" fmla="*/ 49 w 116"/>
                  <a:gd name="T5" fmla="*/ 65 h 138"/>
                  <a:gd name="T6" fmla="*/ 49 w 116"/>
                  <a:gd name="T7" fmla="*/ 90 h 138"/>
                  <a:gd name="T8" fmla="*/ 109 w 116"/>
                  <a:gd name="T9" fmla="*/ 137 h 138"/>
                  <a:gd name="T10" fmla="*/ 115 w 116"/>
                  <a:gd name="T11" fmla="*/ 137 h 138"/>
                  <a:gd name="T12" fmla="*/ 103 w 116"/>
                  <a:gd name="T13" fmla="*/ 90 h 138"/>
                  <a:gd name="T14" fmla="*/ 49 w 116"/>
                  <a:gd name="T15" fmla="*/ 36 h 138"/>
                  <a:gd name="T16" fmla="*/ 49 w 116"/>
                  <a:gd name="T17" fmla="*/ 25 h 138"/>
                  <a:gd name="T18" fmla="*/ 19 w 116"/>
                  <a:gd name="T19" fmla="*/ 0 h 1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38">
                    <a:moveTo>
                      <a:pt x="19" y="0"/>
                    </a:moveTo>
                    <a:lnTo>
                      <a:pt x="0" y="6"/>
                    </a:lnTo>
                    <a:lnTo>
                      <a:pt x="49" y="65"/>
                    </a:lnTo>
                    <a:lnTo>
                      <a:pt x="49" y="90"/>
                    </a:lnTo>
                    <a:lnTo>
                      <a:pt x="109" y="137"/>
                    </a:lnTo>
                    <a:lnTo>
                      <a:pt x="115" y="137"/>
                    </a:lnTo>
                    <a:lnTo>
                      <a:pt x="103" y="90"/>
                    </a:lnTo>
                    <a:lnTo>
                      <a:pt x="49" y="36"/>
                    </a:lnTo>
                    <a:lnTo>
                      <a:pt x="49" y="25"/>
                    </a:lnTo>
                    <a:lnTo>
                      <a:pt x="19"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7" name="Freeform 36"/>
              <p:cNvSpPr/>
              <p:nvPr/>
            </p:nvSpPr>
            <p:spPr bwMode="gray">
              <a:xfrm>
                <a:off x="4879" y="3252"/>
                <a:ext cx="204" cy="185"/>
              </a:xfrm>
              <a:custGeom>
                <a:gdLst>
                  <a:gd name="T0" fmla="*/ 24 w 204"/>
                  <a:gd name="T1" fmla="*/ 0 h 185"/>
                  <a:gd name="T2" fmla="*/ 0 w 204"/>
                  <a:gd name="T3" fmla="*/ 17 h 185"/>
                  <a:gd name="T4" fmla="*/ 17 w 204"/>
                  <a:gd name="T5" fmla="*/ 30 h 185"/>
                  <a:gd name="T6" fmla="*/ 0 w 204"/>
                  <a:gd name="T7" fmla="*/ 53 h 185"/>
                  <a:gd name="T8" fmla="*/ 36 w 204"/>
                  <a:gd name="T9" fmla="*/ 53 h 185"/>
                  <a:gd name="T10" fmla="*/ 72 w 204"/>
                  <a:gd name="T11" fmla="*/ 83 h 185"/>
                  <a:gd name="T12" fmla="*/ 59 w 204"/>
                  <a:gd name="T13" fmla="*/ 89 h 185"/>
                  <a:gd name="T14" fmla="*/ 95 w 204"/>
                  <a:gd name="T15" fmla="*/ 148 h 185"/>
                  <a:gd name="T16" fmla="*/ 125 w 204"/>
                  <a:gd name="T17" fmla="*/ 154 h 185"/>
                  <a:gd name="T18" fmla="*/ 131 w 204"/>
                  <a:gd name="T19" fmla="*/ 131 h 185"/>
                  <a:gd name="T20" fmla="*/ 137 w 204"/>
                  <a:gd name="T21" fmla="*/ 131 h 185"/>
                  <a:gd name="T22" fmla="*/ 184 w 204"/>
                  <a:gd name="T23" fmla="*/ 184 h 185"/>
                  <a:gd name="T24" fmla="*/ 203 w 204"/>
                  <a:gd name="T25" fmla="*/ 184 h 185"/>
                  <a:gd name="T26" fmla="*/ 179 w 204"/>
                  <a:gd name="T27" fmla="*/ 131 h 185"/>
                  <a:gd name="T28" fmla="*/ 179 w 204"/>
                  <a:gd name="T29" fmla="*/ 112 h 185"/>
                  <a:gd name="T30" fmla="*/ 161 w 204"/>
                  <a:gd name="T31" fmla="*/ 95 h 185"/>
                  <a:gd name="T32" fmla="*/ 149 w 204"/>
                  <a:gd name="T33" fmla="*/ 65 h 185"/>
                  <a:gd name="T34" fmla="*/ 95 w 204"/>
                  <a:gd name="T35" fmla="*/ 36 h 185"/>
                  <a:gd name="T36" fmla="*/ 53 w 204"/>
                  <a:gd name="T37" fmla="*/ 42 h 185"/>
                  <a:gd name="T38" fmla="*/ 24 w 204"/>
                  <a:gd name="T39" fmla="*/ 0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185">
                    <a:moveTo>
                      <a:pt x="24" y="0"/>
                    </a:moveTo>
                    <a:lnTo>
                      <a:pt x="0" y="17"/>
                    </a:lnTo>
                    <a:lnTo>
                      <a:pt x="17" y="30"/>
                    </a:lnTo>
                    <a:lnTo>
                      <a:pt x="0" y="53"/>
                    </a:lnTo>
                    <a:lnTo>
                      <a:pt x="36" y="53"/>
                    </a:lnTo>
                    <a:lnTo>
                      <a:pt x="72" y="83"/>
                    </a:lnTo>
                    <a:lnTo>
                      <a:pt x="59" y="89"/>
                    </a:lnTo>
                    <a:lnTo>
                      <a:pt x="95" y="148"/>
                    </a:lnTo>
                    <a:lnTo>
                      <a:pt x="125" y="154"/>
                    </a:lnTo>
                    <a:lnTo>
                      <a:pt x="131" y="131"/>
                    </a:lnTo>
                    <a:lnTo>
                      <a:pt x="137" y="131"/>
                    </a:lnTo>
                    <a:lnTo>
                      <a:pt x="184" y="184"/>
                    </a:lnTo>
                    <a:lnTo>
                      <a:pt x="203" y="184"/>
                    </a:lnTo>
                    <a:lnTo>
                      <a:pt x="179" y="131"/>
                    </a:lnTo>
                    <a:lnTo>
                      <a:pt x="179" y="112"/>
                    </a:lnTo>
                    <a:lnTo>
                      <a:pt x="161" y="95"/>
                    </a:lnTo>
                    <a:lnTo>
                      <a:pt x="149" y="65"/>
                    </a:lnTo>
                    <a:lnTo>
                      <a:pt x="95" y="36"/>
                    </a:lnTo>
                    <a:lnTo>
                      <a:pt x="53" y="42"/>
                    </a:lnTo>
                    <a:lnTo>
                      <a:pt x="24"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8" name="Freeform 37"/>
              <p:cNvSpPr/>
              <p:nvPr/>
            </p:nvSpPr>
            <p:spPr bwMode="gray">
              <a:xfrm>
                <a:off x="5082" y="3341"/>
                <a:ext cx="54" cy="36"/>
              </a:xfrm>
              <a:custGeom>
                <a:gdLst>
                  <a:gd name="T0" fmla="*/ 6 w 54"/>
                  <a:gd name="T1" fmla="*/ 0 h 36"/>
                  <a:gd name="T2" fmla="*/ 0 w 54"/>
                  <a:gd name="T3" fmla="*/ 23 h 36"/>
                  <a:gd name="T4" fmla="*/ 17 w 54"/>
                  <a:gd name="T5" fmla="*/ 35 h 36"/>
                  <a:gd name="T6" fmla="*/ 48 w 54"/>
                  <a:gd name="T7" fmla="*/ 35 h 36"/>
                  <a:gd name="T8" fmla="*/ 53 w 54"/>
                  <a:gd name="T9" fmla="*/ 6 h 36"/>
                  <a:gd name="T10" fmla="*/ 42 w 54"/>
                  <a:gd name="T11" fmla="*/ 0 h 36"/>
                  <a:gd name="T12" fmla="*/ 30 w 54"/>
                  <a:gd name="T13" fmla="*/ 23 h 36"/>
                  <a:gd name="T14" fmla="*/ 17 w 54"/>
                  <a:gd name="T15" fmla="*/ 18 h 36"/>
                  <a:gd name="T16" fmla="*/ 6 w 54"/>
                  <a:gd name="T17" fmla="*/ 0 h 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6">
                    <a:moveTo>
                      <a:pt x="6" y="0"/>
                    </a:moveTo>
                    <a:lnTo>
                      <a:pt x="0" y="23"/>
                    </a:lnTo>
                    <a:lnTo>
                      <a:pt x="17" y="35"/>
                    </a:lnTo>
                    <a:lnTo>
                      <a:pt x="48" y="35"/>
                    </a:lnTo>
                    <a:lnTo>
                      <a:pt x="53" y="6"/>
                    </a:lnTo>
                    <a:lnTo>
                      <a:pt x="42" y="0"/>
                    </a:lnTo>
                    <a:lnTo>
                      <a:pt x="30" y="23"/>
                    </a:lnTo>
                    <a:lnTo>
                      <a:pt x="17" y="18"/>
                    </a:lnTo>
                    <a:lnTo>
                      <a:pt x="6"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9" name="Freeform 38"/>
              <p:cNvSpPr/>
              <p:nvPr/>
            </p:nvSpPr>
            <p:spPr bwMode="gray">
              <a:xfrm>
                <a:off x="5165" y="3915"/>
                <a:ext cx="126" cy="104"/>
              </a:xfrm>
              <a:custGeom>
                <a:gdLst>
                  <a:gd name="T0" fmla="*/ 125 w 126"/>
                  <a:gd name="T1" fmla="*/ 18 h 104"/>
                  <a:gd name="T2" fmla="*/ 119 w 126"/>
                  <a:gd name="T3" fmla="*/ 0 h 104"/>
                  <a:gd name="T4" fmla="*/ 71 w 126"/>
                  <a:gd name="T5" fmla="*/ 36 h 104"/>
                  <a:gd name="T6" fmla="*/ 54 w 126"/>
                  <a:gd name="T7" fmla="*/ 24 h 104"/>
                  <a:gd name="T8" fmla="*/ 42 w 126"/>
                  <a:gd name="T9" fmla="*/ 48 h 104"/>
                  <a:gd name="T10" fmla="*/ 0 w 126"/>
                  <a:gd name="T11" fmla="*/ 73 h 104"/>
                  <a:gd name="T12" fmla="*/ 25 w 126"/>
                  <a:gd name="T13" fmla="*/ 103 h 104"/>
                  <a:gd name="T14" fmla="*/ 48 w 126"/>
                  <a:gd name="T15" fmla="*/ 97 h 104"/>
                  <a:gd name="T16" fmla="*/ 66 w 126"/>
                  <a:gd name="T17" fmla="*/ 103 h 104"/>
                  <a:gd name="T18" fmla="*/ 89 w 126"/>
                  <a:gd name="T19" fmla="*/ 48 h 104"/>
                  <a:gd name="T20" fmla="*/ 102 w 126"/>
                  <a:gd name="T21" fmla="*/ 48 h 104"/>
                  <a:gd name="T22" fmla="*/ 125 w 126"/>
                  <a:gd name="T23" fmla="*/ 18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104">
                    <a:moveTo>
                      <a:pt x="125" y="18"/>
                    </a:moveTo>
                    <a:lnTo>
                      <a:pt x="119" y="0"/>
                    </a:lnTo>
                    <a:lnTo>
                      <a:pt x="71" y="36"/>
                    </a:lnTo>
                    <a:lnTo>
                      <a:pt x="54" y="24"/>
                    </a:lnTo>
                    <a:lnTo>
                      <a:pt x="42" y="48"/>
                    </a:lnTo>
                    <a:lnTo>
                      <a:pt x="0" y="73"/>
                    </a:lnTo>
                    <a:lnTo>
                      <a:pt x="25" y="103"/>
                    </a:lnTo>
                    <a:lnTo>
                      <a:pt x="48" y="97"/>
                    </a:lnTo>
                    <a:lnTo>
                      <a:pt x="66" y="103"/>
                    </a:lnTo>
                    <a:lnTo>
                      <a:pt x="89" y="48"/>
                    </a:lnTo>
                    <a:lnTo>
                      <a:pt x="102" y="48"/>
                    </a:lnTo>
                    <a:lnTo>
                      <a:pt x="125" y="1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0" name="Freeform 39"/>
              <p:cNvSpPr/>
              <p:nvPr/>
            </p:nvSpPr>
            <p:spPr bwMode="gray">
              <a:xfrm>
                <a:off x="5298" y="3843"/>
                <a:ext cx="59" cy="79"/>
              </a:xfrm>
              <a:custGeom>
                <a:gdLst>
                  <a:gd name="T0" fmla="*/ 23 w 59"/>
                  <a:gd name="T1" fmla="*/ 0 h 79"/>
                  <a:gd name="T2" fmla="*/ 17 w 59"/>
                  <a:gd name="T3" fmla="*/ 0 h 79"/>
                  <a:gd name="T4" fmla="*/ 11 w 59"/>
                  <a:gd name="T5" fmla="*/ 42 h 79"/>
                  <a:gd name="T6" fmla="*/ 6 w 59"/>
                  <a:gd name="T7" fmla="*/ 47 h 79"/>
                  <a:gd name="T8" fmla="*/ 0 w 59"/>
                  <a:gd name="T9" fmla="*/ 66 h 79"/>
                  <a:gd name="T10" fmla="*/ 11 w 59"/>
                  <a:gd name="T11" fmla="*/ 78 h 79"/>
                  <a:gd name="T12" fmla="*/ 35 w 59"/>
                  <a:gd name="T13" fmla="*/ 78 h 79"/>
                  <a:gd name="T14" fmla="*/ 58 w 59"/>
                  <a:gd name="T15" fmla="*/ 47 h 79"/>
                  <a:gd name="T16" fmla="*/ 52 w 59"/>
                  <a:gd name="T17" fmla="*/ 30 h 79"/>
                  <a:gd name="T18" fmla="*/ 41 w 59"/>
                  <a:gd name="T19" fmla="*/ 30 h 79"/>
                  <a:gd name="T20" fmla="*/ 23 w 59"/>
                  <a:gd name="T21" fmla="*/ 0 h 7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9">
                    <a:moveTo>
                      <a:pt x="23" y="0"/>
                    </a:moveTo>
                    <a:lnTo>
                      <a:pt x="17" y="0"/>
                    </a:lnTo>
                    <a:lnTo>
                      <a:pt x="11" y="42"/>
                    </a:lnTo>
                    <a:lnTo>
                      <a:pt x="6" y="47"/>
                    </a:lnTo>
                    <a:lnTo>
                      <a:pt x="0" y="66"/>
                    </a:lnTo>
                    <a:lnTo>
                      <a:pt x="11" y="78"/>
                    </a:lnTo>
                    <a:lnTo>
                      <a:pt x="35" y="78"/>
                    </a:lnTo>
                    <a:lnTo>
                      <a:pt x="58" y="47"/>
                    </a:lnTo>
                    <a:lnTo>
                      <a:pt x="52" y="30"/>
                    </a:lnTo>
                    <a:lnTo>
                      <a:pt x="41" y="30"/>
                    </a:lnTo>
                    <a:lnTo>
                      <a:pt x="23"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1" name="Freeform 40"/>
              <p:cNvSpPr/>
              <p:nvPr/>
            </p:nvSpPr>
            <p:spPr bwMode="gray">
              <a:xfrm>
                <a:off x="3192" y="2318"/>
                <a:ext cx="44" cy="61"/>
              </a:xfrm>
              <a:custGeom>
                <a:gdLst>
                  <a:gd name="T0" fmla="*/ 30 w 44"/>
                  <a:gd name="T1" fmla="*/ 12 h 61"/>
                  <a:gd name="T2" fmla="*/ 6 w 44"/>
                  <a:gd name="T3" fmla="*/ 0 h 61"/>
                  <a:gd name="T4" fmla="*/ 0 w 44"/>
                  <a:gd name="T5" fmla="*/ 48 h 61"/>
                  <a:gd name="T6" fmla="*/ 25 w 44"/>
                  <a:gd name="T7" fmla="*/ 60 h 61"/>
                  <a:gd name="T8" fmla="*/ 43 w 44"/>
                  <a:gd name="T9" fmla="*/ 60 h 61"/>
                  <a:gd name="T10" fmla="*/ 43 w 44"/>
                  <a:gd name="T11" fmla="*/ 36 h 61"/>
                  <a:gd name="T12" fmla="*/ 43 w 44"/>
                  <a:gd name="T13" fmla="*/ 18 h 61"/>
                  <a:gd name="T14" fmla="*/ 30 w 44"/>
                  <a:gd name="T15" fmla="*/ 12 h 6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61">
                    <a:moveTo>
                      <a:pt x="30" y="12"/>
                    </a:moveTo>
                    <a:lnTo>
                      <a:pt x="6" y="0"/>
                    </a:lnTo>
                    <a:lnTo>
                      <a:pt x="0" y="48"/>
                    </a:lnTo>
                    <a:lnTo>
                      <a:pt x="25" y="60"/>
                    </a:lnTo>
                    <a:lnTo>
                      <a:pt x="43" y="60"/>
                    </a:lnTo>
                    <a:lnTo>
                      <a:pt x="43" y="36"/>
                    </a:lnTo>
                    <a:lnTo>
                      <a:pt x="43" y="18"/>
                    </a:lnTo>
                    <a:lnTo>
                      <a:pt x="30" y="1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2" name="Freeform 41"/>
              <p:cNvSpPr/>
              <p:nvPr/>
            </p:nvSpPr>
            <p:spPr bwMode="gray">
              <a:xfrm>
                <a:off x="3223" y="2284"/>
                <a:ext cx="78" cy="149"/>
              </a:xfrm>
              <a:custGeom>
                <a:gdLst>
                  <a:gd name="T0" fmla="*/ 54 w 78"/>
                  <a:gd name="T1" fmla="*/ 0 h 149"/>
                  <a:gd name="T2" fmla="*/ 29 w 78"/>
                  <a:gd name="T3" fmla="*/ 6 h 149"/>
                  <a:gd name="T4" fmla="*/ 24 w 78"/>
                  <a:gd name="T5" fmla="*/ 24 h 149"/>
                  <a:gd name="T6" fmla="*/ 24 w 78"/>
                  <a:gd name="T7" fmla="*/ 48 h 149"/>
                  <a:gd name="T8" fmla="*/ 42 w 78"/>
                  <a:gd name="T9" fmla="*/ 71 h 149"/>
                  <a:gd name="T10" fmla="*/ 42 w 78"/>
                  <a:gd name="T11" fmla="*/ 77 h 149"/>
                  <a:gd name="T12" fmla="*/ 29 w 78"/>
                  <a:gd name="T13" fmla="*/ 77 h 149"/>
                  <a:gd name="T14" fmla="*/ 29 w 78"/>
                  <a:gd name="T15" fmla="*/ 95 h 149"/>
                  <a:gd name="T16" fmla="*/ 0 w 78"/>
                  <a:gd name="T17" fmla="*/ 125 h 149"/>
                  <a:gd name="T18" fmla="*/ 12 w 78"/>
                  <a:gd name="T19" fmla="*/ 131 h 149"/>
                  <a:gd name="T20" fmla="*/ 29 w 78"/>
                  <a:gd name="T21" fmla="*/ 131 h 149"/>
                  <a:gd name="T22" fmla="*/ 54 w 78"/>
                  <a:gd name="T23" fmla="*/ 148 h 149"/>
                  <a:gd name="T24" fmla="*/ 71 w 78"/>
                  <a:gd name="T25" fmla="*/ 136 h 149"/>
                  <a:gd name="T26" fmla="*/ 65 w 78"/>
                  <a:gd name="T27" fmla="*/ 113 h 149"/>
                  <a:gd name="T28" fmla="*/ 77 w 78"/>
                  <a:gd name="T29" fmla="*/ 113 h 149"/>
                  <a:gd name="T30" fmla="*/ 77 w 78"/>
                  <a:gd name="T31" fmla="*/ 100 h 149"/>
                  <a:gd name="T32" fmla="*/ 71 w 78"/>
                  <a:gd name="T33" fmla="*/ 95 h 149"/>
                  <a:gd name="T34" fmla="*/ 65 w 78"/>
                  <a:gd name="T35" fmla="*/ 71 h 149"/>
                  <a:gd name="T36" fmla="*/ 65 w 78"/>
                  <a:gd name="T37" fmla="*/ 54 h 149"/>
                  <a:gd name="T38" fmla="*/ 54 w 78"/>
                  <a:gd name="T39" fmla="*/ 35 h 149"/>
                  <a:gd name="T40" fmla="*/ 54 w 78"/>
                  <a:gd name="T41" fmla="*/ 0 h 14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49">
                    <a:moveTo>
                      <a:pt x="54" y="0"/>
                    </a:moveTo>
                    <a:lnTo>
                      <a:pt x="29" y="6"/>
                    </a:lnTo>
                    <a:lnTo>
                      <a:pt x="24" y="24"/>
                    </a:lnTo>
                    <a:lnTo>
                      <a:pt x="24" y="48"/>
                    </a:lnTo>
                    <a:lnTo>
                      <a:pt x="42" y="71"/>
                    </a:lnTo>
                    <a:lnTo>
                      <a:pt x="42" y="77"/>
                    </a:lnTo>
                    <a:lnTo>
                      <a:pt x="29" y="77"/>
                    </a:lnTo>
                    <a:lnTo>
                      <a:pt x="29" y="95"/>
                    </a:lnTo>
                    <a:lnTo>
                      <a:pt x="0" y="125"/>
                    </a:lnTo>
                    <a:lnTo>
                      <a:pt x="12" y="131"/>
                    </a:lnTo>
                    <a:lnTo>
                      <a:pt x="29" y="131"/>
                    </a:lnTo>
                    <a:lnTo>
                      <a:pt x="54" y="148"/>
                    </a:lnTo>
                    <a:lnTo>
                      <a:pt x="71" y="136"/>
                    </a:lnTo>
                    <a:lnTo>
                      <a:pt x="65" y="113"/>
                    </a:lnTo>
                    <a:lnTo>
                      <a:pt x="77" y="113"/>
                    </a:lnTo>
                    <a:lnTo>
                      <a:pt x="77" y="100"/>
                    </a:lnTo>
                    <a:lnTo>
                      <a:pt x="71" y="95"/>
                    </a:lnTo>
                    <a:lnTo>
                      <a:pt x="65" y="71"/>
                    </a:lnTo>
                    <a:lnTo>
                      <a:pt x="65" y="54"/>
                    </a:lnTo>
                    <a:lnTo>
                      <a:pt x="54" y="35"/>
                    </a:lnTo>
                    <a:lnTo>
                      <a:pt x="54"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3" name="Freeform 42"/>
              <p:cNvSpPr/>
              <p:nvPr/>
            </p:nvSpPr>
            <p:spPr bwMode="gray">
              <a:xfrm>
                <a:off x="4599" y="3120"/>
                <a:ext cx="106" cy="156"/>
              </a:xfrm>
              <a:custGeom>
                <a:gdLst>
                  <a:gd name="T0" fmla="*/ 41 w 106"/>
                  <a:gd name="T1" fmla="*/ 66 h 156"/>
                  <a:gd name="T2" fmla="*/ 41 w 106"/>
                  <a:gd name="T3" fmla="*/ 54 h 156"/>
                  <a:gd name="T4" fmla="*/ 70 w 106"/>
                  <a:gd name="T5" fmla="*/ 36 h 156"/>
                  <a:gd name="T6" fmla="*/ 93 w 106"/>
                  <a:gd name="T7" fmla="*/ 0 h 156"/>
                  <a:gd name="T8" fmla="*/ 105 w 106"/>
                  <a:gd name="T9" fmla="*/ 12 h 156"/>
                  <a:gd name="T10" fmla="*/ 105 w 106"/>
                  <a:gd name="T11" fmla="*/ 36 h 156"/>
                  <a:gd name="T12" fmla="*/ 105 w 106"/>
                  <a:gd name="T13" fmla="*/ 66 h 156"/>
                  <a:gd name="T14" fmla="*/ 81 w 106"/>
                  <a:gd name="T15" fmla="*/ 149 h 156"/>
                  <a:gd name="T16" fmla="*/ 41 w 106"/>
                  <a:gd name="T17" fmla="*/ 149 h 156"/>
                  <a:gd name="T18" fmla="*/ 29 w 106"/>
                  <a:gd name="T19" fmla="*/ 155 h 156"/>
                  <a:gd name="T20" fmla="*/ 6 w 106"/>
                  <a:gd name="T21" fmla="*/ 155 h 156"/>
                  <a:gd name="T22" fmla="*/ 6 w 106"/>
                  <a:gd name="T23" fmla="*/ 132 h 156"/>
                  <a:gd name="T24" fmla="*/ 0 w 106"/>
                  <a:gd name="T25" fmla="*/ 132 h 156"/>
                  <a:gd name="T26" fmla="*/ 6 w 106"/>
                  <a:gd name="T27" fmla="*/ 78 h 156"/>
                  <a:gd name="T28" fmla="*/ 23 w 106"/>
                  <a:gd name="T29" fmla="*/ 78 h 156"/>
                  <a:gd name="T30" fmla="*/ 41 w 106"/>
                  <a:gd name="T31" fmla="*/ 66 h 1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56">
                    <a:moveTo>
                      <a:pt x="41" y="66"/>
                    </a:moveTo>
                    <a:lnTo>
                      <a:pt x="41" y="54"/>
                    </a:lnTo>
                    <a:lnTo>
                      <a:pt x="70" y="36"/>
                    </a:lnTo>
                    <a:lnTo>
                      <a:pt x="93" y="0"/>
                    </a:lnTo>
                    <a:lnTo>
                      <a:pt x="105" y="12"/>
                    </a:lnTo>
                    <a:lnTo>
                      <a:pt x="105" y="36"/>
                    </a:lnTo>
                    <a:lnTo>
                      <a:pt x="105" y="66"/>
                    </a:lnTo>
                    <a:lnTo>
                      <a:pt x="81" y="149"/>
                    </a:lnTo>
                    <a:lnTo>
                      <a:pt x="41" y="149"/>
                    </a:lnTo>
                    <a:lnTo>
                      <a:pt x="29" y="155"/>
                    </a:lnTo>
                    <a:lnTo>
                      <a:pt x="6" y="155"/>
                    </a:lnTo>
                    <a:lnTo>
                      <a:pt x="6" y="132"/>
                    </a:lnTo>
                    <a:lnTo>
                      <a:pt x="0" y="132"/>
                    </a:lnTo>
                    <a:lnTo>
                      <a:pt x="6" y="78"/>
                    </a:lnTo>
                    <a:lnTo>
                      <a:pt x="23" y="78"/>
                    </a:lnTo>
                    <a:lnTo>
                      <a:pt x="41" y="6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4" name="Freeform 43"/>
              <p:cNvSpPr/>
              <p:nvPr/>
            </p:nvSpPr>
            <p:spPr bwMode="gray">
              <a:xfrm>
                <a:off x="4567" y="3306"/>
                <a:ext cx="13" cy="24"/>
              </a:xfrm>
              <a:custGeom>
                <a:gdLst>
                  <a:gd name="T0" fmla="*/ 12 w 13"/>
                  <a:gd name="T1" fmla="*/ 12 h 24"/>
                  <a:gd name="T2" fmla="*/ 7 w 13"/>
                  <a:gd name="T3" fmla="*/ 0 h 24"/>
                  <a:gd name="T4" fmla="*/ 0 w 13"/>
                  <a:gd name="T5" fmla="*/ 12 h 24"/>
                  <a:gd name="T6" fmla="*/ 7 w 13"/>
                  <a:gd name="T7" fmla="*/ 23 h 24"/>
                  <a:gd name="T8" fmla="*/ 7 w 13"/>
                  <a:gd name="T9" fmla="*/ 17 h 24"/>
                  <a:gd name="T10" fmla="*/ 12 w 13"/>
                  <a:gd name="T11" fmla="*/ 12 h 24"/>
                </a:gdLst>
                <a:cxnLst>
                  <a:cxn ang="0">
                    <a:pos x="T0" y="T1"/>
                  </a:cxn>
                  <a:cxn ang="0">
                    <a:pos x="T2" y="T3"/>
                  </a:cxn>
                  <a:cxn ang="0">
                    <a:pos x="T4" y="T5"/>
                  </a:cxn>
                  <a:cxn ang="0">
                    <a:pos x="T6" y="T7"/>
                  </a:cxn>
                  <a:cxn ang="0">
                    <a:pos x="T8" y="T9"/>
                  </a:cxn>
                  <a:cxn ang="0">
                    <a:pos x="T10" y="T11"/>
                  </a:cxn>
                </a:cxnLst>
                <a:rect l="0" t="0" r="r" b="b"/>
                <a:pathLst>
                  <a:path w="13" h="24">
                    <a:moveTo>
                      <a:pt x="12" y="12"/>
                    </a:moveTo>
                    <a:lnTo>
                      <a:pt x="7" y="0"/>
                    </a:lnTo>
                    <a:lnTo>
                      <a:pt x="0" y="12"/>
                    </a:lnTo>
                    <a:lnTo>
                      <a:pt x="7" y="23"/>
                    </a:lnTo>
                    <a:lnTo>
                      <a:pt x="7" y="17"/>
                    </a:lnTo>
                    <a:lnTo>
                      <a:pt x="12" y="1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5" name="Freeform 44"/>
              <p:cNvSpPr/>
              <p:nvPr/>
            </p:nvSpPr>
            <p:spPr bwMode="gray">
              <a:xfrm>
                <a:off x="4704" y="3186"/>
                <a:ext cx="85" cy="101"/>
              </a:xfrm>
              <a:custGeom>
                <a:gdLst>
                  <a:gd name="T0" fmla="*/ 18 w 85"/>
                  <a:gd name="T1" fmla="*/ 88 h 101"/>
                  <a:gd name="T2" fmla="*/ 0 w 85"/>
                  <a:gd name="T3" fmla="*/ 100 h 101"/>
                  <a:gd name="T4" fmla="*/ 0 w 85"/>
                  <a:gd name="T5" fmla="*/ 65 h 101"/>
                  <a:gd name="T6" fmla="*/ 18 w 85"/>
                  <a:gd name="T7" fmla="*/ 29 h 101"/>
                  <a:gd name="T8" fmla="*/ 66 w 85"/>
                  <a:gd name="T9" fmla="*/ 0 h 101"/>
                  <a:gd name="T10" fmla="*/ 84 w 85"/>
                  <a:gd name="T11" fmla="*/ 0 h 101"/>
                  <a:gd name="T12" fmla="*/ 78 w 85"/>
                  <a:gd name="T13" fmla="*/ 17 h 101"/>
                  <a:gd name="T14" fmla="*/ 54 w 85"/>
                  <a:gd name="T15" fmla="*/ 23 h 101"/>
                  <a:gd name="T16" fmla="*/ 48 w 85"/>
                  <a:gd name="T17" fmla="*/ 29 h 101"/>
                  <a:gd name="T18" fmla="*/ 60 w 85"/>
                  <a:gd name="T19" fmla="*/ 40 h 101"/>
                  <a:gd name="T20" fmla="*/ 48 w 85"/>
                  <a:gd name="T21" fmla="*/ 65 h 101"/>
                  <a:gd name="T22" fmla="*/ 24 w 85"/>
                  <a:gd name="T23" fmla="*/ 76 h 101"/>
                  <a:gd name="T24" fmla="*/ 18 w 85"/>
                  <a:gd name="T25" fmla="*/ 88 h 1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00">
                    <a:moveTo>
                      <a:pt x="18" y="88"/>
                    </a:moveTo>
                    <a:lnTo>
                      <a:pt x="0" y="100"/>
                    </a:lnTo>
                    <a:lnTo>
                      <a:pt x="0" y="65"/>
                    </a:lnTo>
                    <a:lnTo>
                      <a:pt x="18" y="29"/>
                    </a:lnTo>
                    <a:lnTo>
                      <a:pt x="66" y="0"/>
                    </a:lnTo>
                    <a:lnTo>
                      <a:pt x="84" y="0"/>
                    </a:lnTo>
                    <a:lnTo>
                      <a:pt x="78" y="17"/>
                    </a:lnTo>
                    <a:lnTo>
                      <a:pt x="54" y="23"/>
                    </a:lnTo>
                    <a:lnTo>
                      <a:pt x="48" y="29"/>
                    </a:lnTo>
                    <a:lnTo>
                      <a:pt x="60" y="40"/>
                    </a:lnTo>
                    <a:lnTo>
                      <a:pt x="48" y="65"/>
                    </a:lnTo>
                    <a:lnTo>
                      <a:pt x="24" y="76"/>
                    </a:lnTo>
                    <a:lnTo>
                      <a:pt x="18" y="8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6" name="Freeform 45"/>
              <p:cNvSpPr/>
              <p:nvPr/>
            </p:nvSpPr>
            <p:spPr bwMode="gray">
              <a:xfrm>
                <a:off x="4592" y="3318"/>
                <a:ext cx="85" cy="24"/>
              </a:xfrm>
              <a:custGeom>
                <a:gdLst>
                  <a:gd name="T0" fmla="*/ 0 w 85"/>
                  <a:gd name="T1" fmla="*/ 12 h 24"/>
                  <a:gd name="T2" fmla="*/ 6 w 85"/>
                  <a:gd name="T3" fmla="*/ 6 h 24"/>
                  <a:gd name="T4" fmla="*/ 42 w 85"/>
                  <a:gd name="T5" fmla="*/ 0 h 24"/>
                  <a:gd name="T6" fmla="*/ 72 w 85"/>
                  <a:gd name="T7" fmla="*/ 6 h 24"/>
                  <a:gd name="T8" fmla="*/ 78 w 85"/>
                  <a:gd name="T9" fmla="*/ 6 h 24"/>
                  <a:gd name="T10" fmla="*/ 84 w 85"/>
                  <a:gd name="T11" fmla="*/ 17 h 24"/>
                  <a:gd name="T12" fmla="*/ 72 w 85"/>
                  <a:gd name="T13" fmla="*/ 17 h 24"/>
                  <a:gd name="T14" fmla="*/ 53 w 85"/>
                  <a:gd name="T15" fmla="*/ 12 h 24"/>
                  <a:gd name="T16" fmla="*/ 23 w 85"/>
                  <a:gd name="T17" fmla="*/ 23 h 24"/>
                  <a:gd name="T18" fmla="*/ 6 w 85"/>
                  <a:gd name="T19" fmla="*/ 23 h 24"/>
                  <a:gd name="T20" fmla="*/ 0 w 85"/>
                  <a:gd name="T21" fmla="*/ 12 h 2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24">
                    <a:moveTo>
                      <a:pt x="0" y="12"/>
                    </a:moveTo>
                    <a:lnTo>
                      <a:pt x="6" y="6"/>
                    </a:lnTo>
                    <a:lnTo>
                      <a:pt x="42" y="0"/>
                    </a:lnTo>
                    <a:lnTo>
                      <a:pt x="72" y="6"/>
                    </a:lnTo>
                    <a:lnTo>
                      <a:pt x="78" y="6"/>
                    </a:lnTo>
                    <a:lnTo>
                      <a:pt x="84" y="17"/>
                    </a:lnTo>
                    <a:lnTo>
                      <a:pt x="72" y="17"/>
                    </a:lnTo>
                    <a:lnTo>
                      <a:pt x="53" y="12"/>
                    </a:lnTo>
                    <a:lnTo>
                      <a:pt x="23" y="23"/>
                    </a:lnTo>
                    <a:lnTo>
                      <a:pt x="6" y="23"/>
                    </a:lnTo>
                    <a:lnTo>
                      <a:pt x="0" y="1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7" name="Freeform 46"/>
              <p:cNvSpPr/>
              <p:nvPr/>
            </p:nvSpPr>
            <p:spPr bwMode="gray">
              <a:xfrm>
                <a:off x="4747" y="3072"/>
                <a:ext cx="72" cy="56"/>
              </a:xfrm>
              <a:custGeom>
                <a:gdLst>
                  <a:gd name="T0" fmla="*/ 35 w 72"/>
                  <a:gd name="T1" fmla="*/ 31 h 56"/>
                  <a:gd name="T2" fmla="*/ 0 w 72"/>
                  <a:gd name="T3" fmla="*/ 31 h 56"/>
                  <a:gd name="T4" fmla="*/ 5 w 72"/>
                  <a:gd name="T5" fmla="*/ 13 h 56"/>
                  <a:gd name="T6" fmla="*/ 35 w 72"/>
                  <a:gd name="T7" fmla="*/ 6 h 56"/>
                  <a:gd name="T8" fmla="*/ 47 w 72"/>
                  <a:gd name="T9" fmla="*/ 0 h 56"/>
                  <a:gd name="T10" fmla="*/ 71 w 72"/>
                  <a:gd name="T11" fmla="*/ 0 h 56"/>
                  <a:gd name="T12" fmla="*/ 47 w 72"/>
                  <a:gd name="T13" fmla="*/ 55 h 56"/>
                  <a:gd name="T14" fmla="*/ 35 w 72"/>
                  <a:gd name="T15" fmla="*/ 31 h 5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56">
                    <a:moveTo>
                      <a:pt x="35" y="31"/>
                    </a:moveTo>
                    <a:lnTo>
                      <a:pt x="0" y="31"/>
                    </a:lnTo>
                    <a:lnTo>
                      <a:pt x="5" y="13"/>
                    </a:lnTo>
                    <a:lnTo>
                      <a:pt x="35" y="6"/>
                    </a:lnTo>
                    <a:lnTo>
                      <a:pt x="47" y="0"/>
                    </a:lnTo>
                    <a:lnTo>
                      <a:pt x="71" y="0"/>
                    </a:lnTo>
                    <a:lnTo>
                      <a:pt x="47" y="55"/>
                    </a:lnTo>
                    <a:lnTo>
                      <a:pt x="35" y="3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8" name="Freeform 47"/>
              <p:cNvSpPr/>
              <p:nvPr/>
            </p:nvSpPr>
            <p:spPr bwMode="gray">
              <a:xfrm>
                <a:off x="4716" y="2952"/>
                <a:ext cx="38" cy="72"/>
              </a:xfrm>
              <a:custGeom>
                <a:gdLst>
                  <a:gd name="T0" fmla="*/ 37 w 38"/>
                  <a:gd name="T1" fmla="*/ 0 h 72"/>
                  <a:gd name="T2" fmla="*/ 13 w 38"/>
                  <a:gd name="T3" fmla="*/ 0 h 72"/>
                  <a:gd name="T4" fmla="*/ 13 w 38"/>
                  <a:gd name="T5" fmla="*/ 36 h 72"/>
                  <a:gd name="T6" fmla="*/ 0 w 38"/>
                  <a:gd name="T7" fmla="*/ 54 h 72"/>
                  <a:gd name="T8" fmla="*/ 0 w 38"/>
                  <a:gd name="T9" fmla="*/ 71 h 72"/>
                  <a:gd name="T10" fmla="*/ 32 w 38"/>
                  <a:gd name="T11" fmla="*/ 42 h 72"/>
                  <a:gd name="T12" fmla="*/ 37 w 38"/>
                  <a:gd name="T13" fmla="*/ 0 h 72"/>
                </a:gdLst>
                <a:cxnLst>
                  <a:cxn ang="0">
                    <a:pos x="T0" y="T1"/>
                  </a:cxn>
                  <a:cxn ang="0">
                    <a:pos x="T2" y="T3"/>
                  </a:cxn>
                  <a:cxn ang="0">
                    <a:pos x="T4" y="T5"/>
                  </a:cxn>
                  <a:cxn ang="0">
                    <a:pos x="T6" y="T7"/>
                  </a:cxn>
                  <a:cxn ang="0">
                    <a:pos x="T8" y="T9"/>
                  </a:cxn>
                  <a:cxn ang="0">
                    <a:pos x="T10" y="T11"/>
                  </a:cxn>
                  <a:cxn ang="0">
                    <a:pos x="T12" y="T13"/>
                  </a:cxn>
                </a:cxnLst>
                <a:rect l="0" t="0" r="r" b="b"/>
                <a:pathLst>
                  <a:path w="38" h="72">
                    <a:moveTo>
                      <a:pt x="37" y="0"/>
                    </a:moveTo>
                    <a:lnTo>
                      <a:pt x="13" y="0"/>
                    </a:lnTo>
                    <a:lnTo>
                      <a:pt x="13" y="36"/>
                    </a:lnTo>
                    <a:lnTo>
                      <a:pt x="0" y="54"/>
                    </a:lnTo>
                    <a:lnTo>
                      <a:pt x="0" y="71"/>
                    </a:lnTo>
                    <a:lnTo>
                      <a:pt x="32" y="42"/>
                    </a:lnTo>
                    <a:lnTo>
                      <a:pt x="37"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9" name="Freeform 48"/>
              <p:cNvSpPr/>
              <p:nvPr/>
            </p:nvSpPr>
            <p:spPr bwMode="gray">
              <a:xfrm>
                <a:off x="3501" y="1788"/>
                <a:ext cx="46" cy="39"/>
              </a:xfrm>
              <a:custGeom>
                <a:gdLst>
                  <a:gd name="T0" fmla="*/ 26 w 46"/>
                  <a:gd name="T1" fmla="*/ 0 h 39"/>
                  <a:gd name="T2" fmla="*/ 0 w 46"/>
                  <a:gd name="T3" fmla="*/ 5 h 39"/>
                  <a:gd name="T4" fmla="*/ 13 w 46"/>
                  <a:gd name="T5" fmla="*/ 38 h 39"/>
                  <a:gd name="T6" fmla="*/ 26 w 46"/>
                  <a:gd name="T7" fmla="*/ 33 h 39"/>
                  <a:gd name="T8" fmla="*/ 26 w 46"/>
                  <a:gd name="T9" fmla="*/ 28 h 39"/>
                  <a:gd name="T10" fmla="*/ 45 w 46"/>
                  <a:gd name="T11" fmla="*/ 22 h 39"/>
                  <a:gd name="T12" fmla="*/ 45 w 46"/>
                  <a:gd name="T13" fmla="*/ 5 h 39"/>
                  <a:gd name="T14" fmla="*/ 26 w 46"/>
                  <a:gd name="T15" fmla="*/ 0 h 39"/>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39">
                    <a:moveTo>
                      <a:pt x="26" y="0"/>
                    </a:moveTo>
                    <a:lnTo>
                      <a:pt x="0" y="5"/>
                    </a:lnTo>
                    <a:lnTo>
                      <a:pt x="13" y="38"/>
                    </a:lnTo>
                    <a:lnTo>
                      <a:pt x="26" y="33"/>
                    </a:lnTo>
                    <a:lnTo>
                      <a:pt x="26" y="28"/>
                    </a:lnTo>
                    <a:lnTo>
                      <a:pt x="45" y="22"/>
                    </a:lnTo>
                    <a:lnTo>
                      <a:pt x="45" y="5"/>
                    </a:lnTo>
                    <a:lnTo>
                      <a:pt x="26"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0" name="Freeform 49"/>
              <p:cNvSpPr/>
              <p:nvPr/>
            </p:nvSpPr>
            <p:spPr bwMode="gray">
              <a:xfrm>
                <a:off x="3420" y="1791"/>
                <a:ext cx="76" cy="121"/>
              </a:xfrm>
              <a:custGeom>
                <a:gdLst>
                  <a:gd name="T0" fmla="*/ 35 w 76"/>
                  <a:gd name="T1" fmla="*/ 0 h 121"/>
                  <a:gd name="T2" fmla="*/ 23 w 76"/>
                  <a:gd name="T3" fmla="*/ 0 h 121"/>
                  <a:gd name="T4" fmla="*/ 17 w 76"/>
                  <a:gd name="T5" fmla="*/ 6 h 121"/>
                  <a:gd name="T6" fmla="*/ 0 w 76"/>
                  <a:gd name="T7" fmla="*/ 0 h 121"/>
                  <a:gd name="T8" fmla="*/ 0 w 76"/>
                  <a:gd name="T9" fmla="*/ 31 h 121"/>
                  <a:gd name="T10" fmla="*/ 17 w 76"/>
                  <a:gd name="T11" fmla="*/ 54 h 121"/>
                  <a:gd name="T12" fmla="*/ 46 w 76"/>
                  <a:gd name="T13" fmla="*/ 42 h 121"/>
                  <a:gd name="T14" fmla="*/ 52 w 76"/>
                  <a:gd name="T15" fmla="*/ 54 h 121"/>
                  <a:gd name="T16" fmla="*/ 35 w 76"/>
                  <a:gd name="T17" fmla="*/ 67 h 121"/>
                  <a:gd name="T18" fmla="*/ 40 w 76"/>
                  <a:gd name="T19" fmla="*/ 67 h 121"/>
                  <a:gd name="T20" fmla="*/ 35 w 76"/>
                  <a:gd name="T21" fmla="*/ 84 h 121"/>
                  <a:gd name="T22" fmla="*/ 52 w 76"/>
                  <a:gd name="T23" fmla="*/ 120 h 121"/>
                  <a:gd name="T24" fmla="*/ 75 w 76"/>
                  <a:gd name="T25" fmla="*/ 36 h 121"/>
                  <a:gd name="T26" fmla="*/ 52 w 76"/>
                  <a:gd name="T27" fmla="*/ 12 h 121"/>
                  <a:gd name="T28" fmla="*/ 29 w 76"/>
                  <a:gd name="T29" fmla="*/ 25 h 121"/>
                  <a:gd name="T30" fmla="*/ 35 w 76"/>
                  <a:gd name="T31" fmla="*/ 0 h 12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120">
                    <a:moveTo>
                      <a:pt x="35" y="0"/>
                    </a:moveTo>
                    <a:lnTo>
                      <a:pt x="23" y="0"/>
                    </a:lnTo>
                    <a:lnTo>
                      <a:pt x="17" y="6"/>
                    </a:lnTo>
                    <a:lnTo>
                      <a:pt x="0" y="0"/>
                    </a:lnTo>
                    <a:lnTo>
                      <a:pt x="0" y="31"/>
                    </a:lnTo>
                    <a:lnTo>
                      <a:pt x="17" y="54"/>
                    </a:lnTo>
                    <a:lnTo>
                      <a:pt x="46" y="42"/>
                    </a:lnTo>
                    <a:lnTo>
                      <a:pt x="52" y="54"/>
                    </a:lnTo>
                    <a:lnTo>
                      <a:pt x="35" y="67"/>
                    </a:lnTo>
                    <a:lnTo>
                      <a:pt x="40" y="67"/>
                    </a:lnTo>
                    <a:lnTo>
                      <a:pt x="35" y="84"/>
                    </a:lnTo>
                    <a:lnTo>
                      <a:pt x="52" y="120"/>
                    </a:lnTo>
                    <a:lnTo>
                      <a:pt x="75" y="36"/>
                    </a:lnTo>
                    <a:lnTo>
                      <a:pt x="52" y="12"/>
                    </a:lnTo>
                    <a:lnTo>
                      <a:pt x="29" y="25"/>
                    </a:lnTo>
                    <a:lnTo>
                      <a:pt x="35"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1" name="Freeform 50"/>
              <p:cNvSpPr/>
              <p:nvPr/>
            </p:nvSpPr>
            <p:spPr bwMode="gray">
              <a:xfrm>
                <a:off x="3501" y="1857"/>
                <a:ext cx="20" cy="32"/>
              </a:xfrm>
              <a:custGeom>
                <a:gdLst>
                  <a:gd name="T0" fmla="*/ 13 w 20"/>
                  <a:gd name="T1" fmla="*/ 0 h 32"/>
                  <a:gd name="T2" fmla="*/ 6 w 20"/>
                  <a:gd name="T3" fmla="*/ 0 h 32"/>
                  <a:gd name="T4" fmla="*/ 0 w 20"/>
                  <a:gd name="T5" fmla="*/ 12 h 32"/>
                  <a:gd name="T6" fmla="*/ 6 w 20"/>
                  <a:gd name="T7" fmla="*/ 31 h 32"/>
                  <a:gd name="T8" fmla="*/ 19 w 20"/>
                  <a:gd name="T9" fmla="*/ 18 h 32"/>
                  <a:gd name="T10" fmla="*/ 13 w 20"/>
                  <a:gd name="T11" fmla="*/ 12 h 32"/>
                  <a:gd name="T12" fmla="*/ 13 w 20"/>
                  <a:gd name="T13" fmla="*/ 0 h 32"/>
                </a:gdLst>
                <a:cxnLst>
                  <a:cxn ang="0">
                    <a:pos x="T0" y="T1"/>
                  </a:cxn>
                  <a:cxn ang="0">
                    <a:pos x="T2" y="T3"/>
                  </a:cxn>
                  <a:cxn ang="0">
                    <a:pos x="T4" y="T5"/>
                  </a:cxn>
                  <a:cxn ang="0">
                    <a:pos x="T6" y="T7"/>
                  </a:cxn>
                  <a:cxn ang="0">
                    <a:pos x="T8" y="T9"/>
                  </a:cxn>
                  <a:cxn ang="0">
                    <a:pos x="T10" y="T11"/>
                  </a:cxn>
                  <a:cxn ang="0">
                    <a:pos x="T12" y="T13"/>
                  </a:cxn>
                </a:cxnLst>
                <a:rect l="0" t="0" r="r" b="b"/>
                <a:pathLst>
                  <a:path w="20" h="32">
                    <a:moveTo>
                      <a:pt x="13" y="0"/>
                    </a:moveTo>
                    <a:lnTo>
                      <a:pt x="6" y="0"/>
                    </a:lnTo>
                    <a:lnTo>
                      <a:pt x="0" y="12"/>
                    </a:lnTo>
                    <a:lnTo>
                      <a:pt x="6" y="31"/>
                    </a:lnTo>
                    <a:lnTo>
                      <a:pt x="19" y="18"/>
                    </a:lnTo>
                    <a:lnTo>
                      <a:pt x="13" y="12"/>
                    </a:lnTo>
                    <a:lnTo>
                      <a:pt x="13"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2" name="Freeform 51"/>
              <p:cNvSpPr/>
              <p:nvPr/>
            </p:nvSpPr>
            <p:spPr bwMode="gray">
              <a:xfrm>
                <a:off x="3790" y="1983"/>
                <a:ext cx="71" cy="78"/>
              </a:xfrm>
              <a:custGeom>
                <a:gdLst>
                  <a:gd name="T0" fmla="*/ 35 w 71"/>
                  <a:gd name="T1" fmla="*/ 6 h 78"/>
                  <a:gd name="T2" fmla="*/ 18 w 71"/>
                  <a:gd name="T3" fmla="*/ 0 h 78"/>
                  <a:gd name="T4" fmla="*/ 12 w 71"/>
                  <a:gd name="T5" fmla="*/ 23 h 78"/>
                  <a:gd name="T6" fmla="*/ 0 w 71"/>
                  <a:gd name="T7" fmla="*/ 29 h 78"/>
                  <a:gd name="T8" fmla="*/ 0 w 71"/>
                  <a:gd name="T9" fmla="*/ 48 h 78"/>
                  <a:gd name="T10" fmla="*/ 12 w 71"/>
                  <a:gd name="T11" fmla="*/ 59 h 78"/>
                  <a:gd name="T12" fmla="*/ 29 w 71"/>
                  <a:gd name="T13" fmla="*/ 59 h 78"/>
                  <a:gd name="T14" fmla="*/ 47 w 71"/>
                  <a:gd name="T15" fmla="*/ 77 h 78"/>
                  <a:gd name="T16" fmla="*/ 70 w 71"/>
                  <a:gd name="T17" fmla="*/ 77 h 78"/>
                  <a:gd name="T18" fmla="*/ 64 w 71"/>
                  <a:gd name="T19" fmla="*/ 65 h 78"/>
                  <a:gd name="T20" fmla="*/ 52 w 71"/>
                  <a:gd name="T21" fmla="*/ 59 h 78"/>
                  <a:gd name="T22" fmla="*/ 47 w 71"/>
                  <a:gd name="T23" fmla="*/ 48 h 78"/>
                  <a:gd name="T24" fmla="*/ 35 w 71"/>
                  <a:gd name="T25" fmla="*/ 35 h 78"/>
                  <a:gd name="T26" fmla="*/ 35 w 71"/>
                  <a:gd name="T27" fmla="*/ 6 h 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78">
                    <a:moveTo>
                      <a:pt x="35" y="6"/>
                    </a:moveTo>
                    <a:lnTo>
                      <a:pt x="18" y="0"/>
                    </a:lnTo>
                    <a:lnTo>
                      <a:pt x="12" y="23"/>
                    </a:lnTo>
                    <a:lnTo>
                      <a:pt x="0" y="29"/>
                    </a:lnTo>
                    <a:lnTo>
                      <a:pt x="0" y="48"/>
                    </a:lnTo>
                    <a:lnTo>
                      <a:pt x="12" y="59"/>
                    </a:lnTo>
                    <a:lnTo>
                      <a:pt x="29" y="59"/>
                    </a:lnTo>
                    <a:lnTo>
                      <a:pt x="47" y="77"/>
                    </a:lnTo>
                    <a:lnTo>
                      <a:pt x="70" y="77"/>
                    </a:lnTo>
                    <a:lnTo>
                      <a:pt x="64" y="65"/>
                    </a:lnTo>
                    <a:lnTo>
                      <a:pt x="52" y="59"/>
                    </a:lnTo>
                    <a:lnTo>
                      <a:pt x="47" y="48"/>
                    </a:lnTo>
                    <a:lnTo>
                      <a:pt x="35" y="35"/>
                    </a:lnTo>
                    <a:lnTo>
                      <a:pt x="35"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3" name="Freeform 52"/>
              <p:cNvSpPr/>
              <p:nvPr/>
            </p:nvSpPr>
            <p:spPr bwMode="gray">
              <a:xfrm>
                <a:off x="3808" y="1846"/>
                <a:ext cx="108" cy="126"/>
              </a:xfrm>
              <a:custGeom>
                <a:gdLst>
                  <a:gd name="T0" fmla="*/ 5 w 108"/>
                  <a:gd name="T1" fmla="*/ 125 h 126"/>
                  <a:gd name="T2" fmla="*/ 30 w 108"/>
                  <a:gd name="T3" fmla="*/ 125 h 126"/>
                  <a:gd name="T4" fmla="*/ 71 w 108"/>
                  <a:gd name="T5" fmla="*/ 47 h 126"/>
                  <a:gd name="T6" fmla="*/ 83 w 108"/>
                  <a:gd name="T7" fmla="*/ 47 h 126"/>
                  <a:gd name="T8" fmla="*/ 107 w 108"/>
                  <a:gd name="T9" fmla="*/ 30 h 126"/>
                  <a:gd name="T10" fmla="*/ 83 w 108"/>
                  <a:gd name="T11" fmla="*/ 0 h 126"/>
                  <a:gd name="T12" fmla="*/ 77 w 108"/>
                  <a:gd name="T13" fmla="*/ 6 h 126"/>
                  <a:gd name="T14" fmla="*/ 66 w 108"/>
                  <a:gd name="T15" fmla="*/ 0 h 126"/>
                  <a:gd name="T16" fmla="*/ 47 w 108"/>
                  <a:gd name="T17" fmla="*/ 30 h 126"/>
                  <a:gd name="T18" fmla="*/ 30 w 108"/>
                  <a:gd name="T19" fmla="*/ 30 h 126"/>
                  <a:gd name="T20" fmla="*/ 24 w 108"/>
                  <a:gd name="T21" fmla="*/ 72 h 126"/>
                  <a:gd name="T22" fmla="*/ 5 w 108"/>
                  <a:gd name="T23" fmla="*/ 78 h 126"/>
                  <a:gd name="T24" fmla="*/ 0 w 108"/>
                  <a:gd name="T25" fmla="*/ 89 h 126"/>
                  <a:gd name="T26" fmla="*/ 17 w 108"/>
                  <a:gd name="T27" fmla="*/ 108 h 126"/>
                  <a:gd name="T28" fmla="*/ 5 w 108"/>
                  <a:gd name="T29" fmla="*/ 125 h 1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25">
                    <a:moveTo>
                      <a:pt x="5" y="125"/>
                    </a:moveTo>
                    <a:lnTo>
                      <a:pt x="30" y="125"/>
                    </a:lnTo>
                    <a:lnTo>
                      <a:pt x="71" y="47"/>
                    </a:lnTo>
                    <a:lnTo>
                      <a:pt x="83" y="47"/>
                    </a:lnTo>
                    <a:lnTo>
                      <a:pt x="107" y="30"/>
                    </a:lnTo>
                    <a:lnTo>
                      <a:pt x="83" y="0"/>
                    </a:lnTo>
                    <a:lnTo>
                      <a:pt x="77" y="6"/>
                    </a:lnTo>
                    <a:lnTo>
                      <a:pt x="66" y="0"/>
                    </a:lnTo>
                    <a:lnTo>
                      <a:pt x="47" y="30"/>
                    </a:lnTo>
                    <a:lnTo>
                      <a:pt x="30" y="30"/>
                    </a:lnTo>
                    <a:lnTo>
                      <a:pt x="24" y="72"/>
                    </a:lnTo>
                    <a:lnTo>
                      <a:pt x="5" y="78"/>
                    </a:lnTo>
                    <a:lnTo>
                      <a:pt x="0" y="89"/>
                    </a:lnTo>
                    <a:lnTo>
                      <a:pt x="17" y="108"/>
                    </a:lnTo>
                    <a:lnTo>
                      <a:pt x="5" y="12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4" name="Freeform 53"/>
              <p:cNvSpPr/>
              <p:nvPr/>
            </p:nvSpPr>
            <p:spPr bwMode="gray">
              <a:xfrm>
                <a:off x="4119" y="1703"/>
                <a:ext cx="60" cy="54"/>
              </a:xfrm>
              <a:custGeom>
                <a:gdLst>
                  <a:gd name="T0" fmla="*/ 11 w 60"/>
                  <a:gd name="T1" fmla="*/ 0 h 54"/>
                  <a:gd name="T2" fmla="*/ 0 w 60"/>
                  <a:gd name="T3" fmla="*/ 0 h 54"/>
                  <a:gd name="T4" fmla="*/ 11 w 60"/>
                  <a:gd name="T5" fmla="*/ 23 h 54"/>
                  <a:gd name="T6" fmla="*/ 11 w 60"/>
                  <a:gd name="T7" fmla="*/ 36 h 54"/>
                  <a:gd name="T8" fmla="*/ 23 w 60"/>
                  <a:gd name="T9" fmla="*/ 53 h 54"/>
                  <a:gd name="T10" fmla="*/ 36 w 60"/>
                  <a:gd name="T11" fmla="*/ 42 h 54"/>
                  <a:gd name="T12" fmla="*/ 59 w 60"/>
                  <a:gd name="T13" fmla="*/ 42 h 54"/>
                  <a:gd name="T14" fmla="*/ 53 w 60"/>
                  <a:gd name="T15" fmla="*/ 23 h 54"/>
                  <a:gd name="T16" fmla="*/ 30 w 60"/>
                  <a:gd name="T17" fmla="*/ 17 h 54"/>
                  <a:gd name="T18" fmla="*/ 11 w 60"/>
                  <a:gd name="T19" fmla="*/ 0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54">
                    <a:moveTo>
                      <a:pt x="11" y="0"/>
                    </a:moveTo>
                    <a:lnTo>
                      <a:pt x="0" y="0"/>
                    </a:lnTo>
                    <a:lnTo>
                      <a:pt x="11" y="23"/>
                    </a:lnTo>
                    <a:lnTo>
                      <a:pt x="11" y="36"/>
                    </a:lnTo>
                    <a:lnTo>
                      <a:pt x="23" y="53"/>
                    </a:lnTo>
                    <a:lnTo>
                      <a:pt x="36" y="42"/>
                    </a:lnTo>
                    <a:lnTo>
                      <a:pt x="59" y="42"/>
                    </a:lnTo>
                    <a:lnTo>
                      <a:pt x="53" y="23"/>
                    </a:lnTo>
                    <a:lnTo>
                      <a:pt x="30" y="17"/>
                    </a:lnTo>
                    <a:lnTo>
                      <a:pt x="11"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5" name="Freeform 54"/>
              <p:cNvSpPr/>
              <p:nvPr/>
            </p:nvSpPr>
            <p:spPr bwMode="gray">
              <a:xfrm>
                <a:off x="4060" y="1679"/>
                <a:ext cx="47" cy="47"/>
              </a:xfrm>
              <a:custGeom>
                <a:gdLst>
                  <a:gd name="T0" fmla="*/ 34 w 47"/>
                  <a:gd name="T1" fmla="*/ 35 h 47"/>
                  <a:gd name="T2" fmla="*/ 24 w 47"/>
                  <a:gd name="T3" fmla="*/ 0 h 47"/>
                  <a:gd name="T4" fmla="*/ 0 w 47"/>
                  <a:gd name="T5" fmla="*/ 11 h 47"/>
                  <a:gd name="T6" fmla="*/ 12 w 47"/>
                  <a:gd name="T7" fmla="*/ 40 h 47"/>
                  <a:gd name="T8" fmla="*/ 46 w 47"/>
                  <a:gd name="T9" fmla="*/ 46 h 47"/>
                  <a:gd name="T10" fmla="*/ 46 w 47"/>
                  <a:gd name="T11" fmla="*/ 40 h 47"/>
                  <a:gd name="T12" fmla="*/ 34 w 47"/>
                  <a:gd name="T13" fmla="*/ 35 h 47"/>
                </a:gdLst>
                <a:cxnLst>
                  <a:cxn ang="0">
                    <a:pos x="T0" y="T1"/>
                  </a:cxn>
                  <a:cxn ang="0">
                    <a:pos x="T2" y="T3"/>
                  </a:cxn>
                  <a:cxn ang="0">
                    <a:pos x="T4" y="T5"/>
                  </a:cxn>
                  <a:cxn ang="0">
                    <a:pos x="T6" y="T7"/>
                  </a:cxn>
                  <a:cxn ang="0">
                    <a:pos x="T8" y="T9"/>
                  </a:cxn>
                  <a:cxn ang="0">
                    <a:pos x="T10" y="T11"/>
                  </a:cxn>
                  <a:cxn ang="0">
                    <a:pos x="T12" y="T13"/>
                  </a:cxn>
                </a:cxnLst>
                <a:rect l="0" t="0" r="r" b="b"/>
                <a:pathLst>
                  <a:path w="47" h="47">
                    <a:moveTo>
                      <a:pt x="34" y="35"/>
                    </a:moveTo>
                    <a:lnTo>
                      <a:pt x="24" y="0"/>
                    </a:lnTo>
                    <a:lnTo>
                      <a:pt x="0" y="11"/>
                    </a:lnTo>
                    <a:lnTo>
                      <a:pt x="12" y="40"/>
                    </a:lnTo>
                    <a:lnTo>
                      <a:pt x="46" y="46"/>
                    </a:lnTo>
                    <a:lnTo>
                      <a:pt x="46" y="40"/>
                    </a:lnTo>
                    <a:lnTo>
                      <a:pt x="34" y="3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6" name="Freeform 55"/>
              <p:cNvSpPr/>
              <p:nvPr/>
            </p:nvSpPr>
            <p:spPr bwMode="gray">
              <a:xfrm>
                <a:off x="4012" y="1637"/>
                <a:ext cx="41" cy="36"/>
              </a:xfrm>
              <a:custGeom>
                <a:gdLst>
                  <a:gd name="T0" fmla="*/ 29 w 41"/>
                  <a:gd name="T1" fmla="*/ 0 h 36"/>
                  <a:gd name="T2" fmla="*/ 40 w 41"/>
                  <a:gd name="T3" fmla="*/ 17 h 36"/>
                  <a:gd name="T4" fmla="*/ 40 w 41"/>
                  <a:gd name="T5" fmla="*/ 29 h 36"/>
                  <a:gd name="T6" fmla="*/ 23 w 41"/>
                  <a:gd name="T7" fmla="*/ 35 h 36"/>
                  <a:gd name="T8" fmla="*/ 0 w 41"/>
                  <a:gd name="T9" fmla="*/ 17 h 36"/>
                  <a:gd name="T10" fmla="*/ 5 w 41"/>
                  <a:gd name="T11" fmla="*/ 6 h 36"/>
                  <a:gd name="T12" fmla="*/ 29 w 41"/>
                  <a:gd name="T13" fmla="*/ 0 h 36"/>
                </a:gdLst>
                <a:cxnLst>
                  <a:cxn ang="0">
                    <a:pos x="T0" y="T1"/>
                  </a:cxn>
                  <a:cxn ang="0">
                    <a:pos x="T2" y="T3"/>
                  </a:cxn>
                  <a:cxn ang="0">
                    <a:pos x="T4" y="T5"/>
                  </a:cxn>
                  <a:cxn ang="0">
                    <a:pos x="T6" y="T7"/>
                  </a:cxn>
                  <a:cxn ang="0">
                    <a:pos x="T8" y="T9"/>
                  </a:cxn>
                  <a:cxn ang="0">
                    <a:pos x="T10" y="T11"/>
                  </a:cxn>
                  <a:cxn ang="0">
                    <a:pos x="T12" y="T13"/>
                  </a:cxn>
                </a:cxnLst>
                <a:rect l="0" t="0" r="r" b="b"/>
                <a:pathLst>
                  <a:path w="41" h="36">
                    <a:moveTo>
                      <a:pt x="29" y="0"/>
                    </a:moveTo>
                    <a:lnTo>
                      <a:pt x="40" y="17"/>
                    </a:lnTo>
                    <a:lnTo>
                      <a:pt x="40" y="29"/>
                    </a:lnTo>
                    <a:lnTo>
                      <a:pt x="23" y="35"/>
                    </a:lnTo>
                    <a:lnTo>
                      <a:pt x="0" y="17"/>
                    </a:lnTo>
                    <a:lnTo>
                      <a:pt x="5" y="6"/>
                    </a:lnTo>
                    <a:lnTo>
                      <a:pt x="29"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7" name="Freeform 56"/>
              <p:cNvSpPr/>
              <p:nvPr/>
            </p:nvSpPr>
            <p:spPr bwMode="gray">
              <a:xfrm>
                <a:off x="4489" y="1714"/>
                <a:ext cx="67" cy="61"/>
              </a:xfrm>
              <a:custGeom>
                <a:gdLst>
                  <a:gd name="T0" fmla="*/ 12 w 67"/>
                  <a:gd name="T1" fmla="*/ 0 h 61"/>
                  <a:gd name="T2" fmla="*/ 0 w 67"/>
                  <a:gd name="T3" fmla="*/ 11 h 61"/>
                  <a:gd name="T4" fmla="*/ 6 w 67"/>
                  <a:gd name="T5" fmla="*/ 60 h 61"/>
                  <a:gd name="T6" fmla="*/ 30 w 67"/>
                  <a:gd name="T7" fmla="*/ 54 h 61"/>
                  <a:gd name="T8" fmla="*/ 36 w 67"/>
                  <a:gd name="T9" fmla="*/ 54 h 61"/>
                  <a:gd name="T10" fmla="*/ 54 w 67"/>
                  <a:gd name="T11" fmla="*/ 24 h 61"/>
                  <a:gd name="T12" fmla="*/ 66 w 67"/>
                  <a:gd name="T13" fmla="*/ 24 h 61"/>
                  <a:gd name="T14" fmla="*/ 60 w 67"/>
                  <a:gd name="T15" fmla="*/ 0 h 61"/>
                  <a:gd name="T16" fmla="*/ 12 w 67"/>
                  <a:gd name="T17" fmla="*/ 0 h 6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61">
                    <a:moveTo>
                      <a:pt x="12" y="0"/>
                    </a:moveTo>
                    <a:lnTo>
                      <a:pt x="0" y="11"/>
                    </a:lnTo>
                    <a:lnTo>
                      <a:pt x="6" y="60"/>
                    </a:lnTo>
                    <a:lnTo>
                      <a:pt x="30" y="54"/>
                    </a:lnTo>
                    <a:lnTo>
                      <a:pt x="36" y="54"/>
                    </a:lnTo>
                    <a:lnTo>
                      <a:pt x="54" y="24"/>
                    </a:lnTo>
                    <a:lnTo>
                      <a:pt x="66" y="24"/>
                    </a:lnTo>
                    <a:lnTo>
                      <a:pt x="60" y="0"/>
                    </a:lnTo>
                    <a:lnTo>
                      <a:pt x="12"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8" name="Freeform 57"/>
              <p:cNvSpPr/>
              <p:nvPr/>
            </p:nvSpPr>
            <p:spPr bwMode="gray">
              <a:xfrm>
                <a:off x="4842" y="2630"/>
                <a:ext cx="103" cy="132"/>
              </a:xfrm>
              <a:custGeom>
                <a:gdLst>
                  <a:gd name="T0" fmla="*/ 17 w 103"/>
                  <a:gd name="T1" fmla="*/ 102 h 132"/>
                  <a:gd name="T2" fmla="*/ 0 w 103"/>
                  <a:gd name="T3" fmla="*/ 107 h 132"/>
                  <a:gd name="T4" fmla="*/ 6 w 103"/>
                  <a:gd name="T5" fmla="*/ 89 h 132"/>
                  <a:gd name="T6" fmla="*/ 36 w 103"/>
                  <a:gd name="T7" fmla="*/ 66 h 132"/>
                  <a:gd name="T8" fmla="*/ 36 w 103"/>
                  <a:gd name="T9" fmla="*/ 60 h 132"/>
                  <a:gd name="T10" fmla="*/ 72 w 103"/>
                  <a:gd name="T11" fmla="*/ 48 h 132"/>
                  <a:gd name="T12" fmla="*/ 78 w 103"/>
                  <a:gd name="T13" fmla="*/ 0 h 132"/>
                  <a:gd name="T14" fmla="*/ 96 w 103"/>
                  <a:gd name="T15" fmla="*/ 0 h 132"/>
                  <a:gd name="T16" fmla="*/ 102 w 103"/>
                  <a:gd name="T17" fmla="*/ 24 h 132"/>
                  <a:gd name="T18" fmla="*/ 90 w 103"/>
                  <a:gd name="T19" fmla="*/ 60 h 132"/>
                  <a:gd name="T20" fmla="*/ 90 w 103"/>
                  <a:gd name="T21" fmla="*/ 89 h 132"/>
                  <a:gd name="T22" fmla="*/ 78 w 103"/>
                  <a:gd name="T23" fmla="*/ 89 h 132"/>
                  <a:gd name="T24" fmla="*/ 66 w 103"/>
                  <a:gd name="T25" fmla="*/ 102 h 132"/>
                  <a:gd name="T26" fmla="*/ 53 w 103"/>
                  <a:gd name="T27" fmla="*/ 95 h 132"/>
                  <a:gd name="T28" fmla="*/ 42 w 103"/>
                  <a:gd name="T29" fmla="*/ 125 h 132"/>
                  <a:gd name="T30" fmla="*/ 24 w 103"/>
                  <a:gd name="T31" fmla="*/ 131 h 132"/>
                  <a:gd name="T32" fmla="*/ 17 w 103"/>
                  <a:gd name="T33" fmla="*/ 102 h 13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32">
                    <a:moveTo>
                      <a:pt x="17" y="102"/>
                    </a:moveTo>
                    <a:lnTo>
                      <a:pt x="0" y="107"/>
                    </a:lnTo>
                    <a:lnTo>
                      <a:pt x="6" y="89"/>
                    </a:lnTo>
                    <a:lnTo>
                      <a:pt x="36" y="66"/>
                    </a:lnTo>
                    <a:lnTo>
                      <a:pt x="36" y="60"/>
                    </a:lnTo>
                    <a:lnTo>
                      <a:pt x="72" y="48"/>
                    </a:lnTo>
                    <a:lnTo>
                      <a:pt x="78" y="0"/>
                    </a:lnTo>
                    <a:lnTo>
                      <a:pt x="96" y="0"/>
                    </a:lnTo>
                    <a:lnTo>
                      <a:pt x="102" y="24"/>
                    </a:lnTo>
                    <a:lnTo>
                      <a:pt x="90" y="60"/>
                    </a:lnTo>
                    <a:lnTo>
                      <a:pt x="90" y="89"/>
                    </a:lnTo>
                    <a:lnTo>
                      <a:pt x="78" y="89"/>
                    </a:lnTo>
                    <a:lnTo>
                      <a:pt x="66" y="102"/>
                    </a:lnTo>
                    <a:lnTo>
                      <a:pt x="53" y="95"/>
                    </a:lnTo>
                    <a:lnTo>
                      <a:pt x="42" y="125"/>
                    </a:lnTo>
                    <a:lnTo>
                      <a:pt x="24" y="131"/>
                    </a:lnTo>
                    <a:lnTo>
                      <a:pt x="17" y="10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9" name="Freeform 58"/>
              <p:cNvSpPr/>
              <p:nvPr/>
            </p:nvSpPr>
            <p:spPr bwMode="gray">
              <a:xfrm>
                <a:off x="4824" y="2755"/>
                <a:ext cx="19" cy="24"/>
              </a:xfrm>
              <a:custGeom>
                <a:gdLst>
                  <a:gd name="T0" fmla="*/ 18 w 19"/>
                  <a:gd name="T1" fmla="*/ 12 h 24"/>
                  <a:gd name="T2" fmla="*/ 12 w 19"/>
                  <a:gd name="T3" fmla="*/ 0 h 24"/>
                  <a:gd name="T4" fmla="*/ 0 w 19"/>
                  <a:gd name="T5" fmla="*/ 6 h 24"/>
                  <a:gd name="T6" fmla="*/ 0 w 19"/>
                  <a:gd name="T7" fmla="*/ 23 h 24"/>
                  <a:gd name="T8" fmla="*/ 6 w 19"/>
                  <a:gd name="T9" fmla="*/ 23 h 24"/>
                  <a:gd name="T10" fmla="*/ 6 w 19"/>
                  <a:gd name="T11" fmla="*/ 17 h 24"/>
                  <a:gd name="T12" fmla="*/ 18 w 19"/>
                  <a:gd name="T13" fmla="*/ 17 h 24"/>
                  <a:gd name="T14" fmla="*/ 18 w 19"/>
                  <a:gd name="T15" fmla="*/ 12 h 24"/>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4">
                    <a:moveTo>
                      <a:pt x="18" y="12"/>
                    </a:moveTo>
                    <a:lnTo>
                      <a:pt x="12" y="0"/>
                    </a:lnTo>
                    <a:lnTo>
                      <a:pt x="0" y="6"/>
                    </a:lnTo>
                    <a:lnTo>
                      <a:pt x="0" y="23"/>
                    </a:lnTo>
                    <a:lnTo>
                      <a:pt x="6" y="23"/>
                    </a:lnTo>
                    <a:lnTo>
                      <a:pt x="6" y="17"/>
                    </a:lnTo>
                    <a:lnTo>
                      <a:pt x="18" y="17"/>
                    </a:lnTo>
                    <a:lnTo>
                      <a:pt x="18" y="1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0" name="Freeform 59"/>
              <p:cNvSpPr/>
              <p:nvPr/>
            </p:nvSpPr>
            <p:spPr bwMode="gray">
              <a:xfrm>
                <a:off x="4907" y="2523"/>
                <a:ext cx="66" cy="70"/>
              </a:xfrm>
              <a:custGeom>
                <a:gdLst>
                  <a:gd name="T0" fmla="*/ 29 w 66"/>
                  <a:gd name="T1" fmla="*/ 11 h 70"/>
                  <a:gd name="T2" fmla="*/ 6 w 66"/>
                  <a:gd name="T3" fmla="*/ 0 h 70"/>
                  <a:gd name="T4" fmla="*/ 17 w 66"/>
                  <a:gd name="T5" fmla="*/ 35 h 70"/>
                  <a:gd name="T6" fmla="*/ 0 w 66"/>
                  <a:gd name="T7" fmla="*/ 69 h 70"/>
                  <a:gd name="T8" fmla="*/ 17 w 66"/>
                  <a:gd name="T9" fmla="*/ 69 h 70"/>
                  <a:gd name="T10" fmla="*/ 23 w 66"/>
                  <a:gd name="T11" fmla="*/ 63 h 70"/>
                  <a:gd name="T12" fmla="*/ 42 w 66"/>
                  <a:gd name="T13" fmla="*/ 69 h 70"/>
                  <a:gd name="T14" fmla="*/ 48 w 66"/>
                  <a:gd name="T15" fmla="*/ 45 h 70"/>
                  <a:gd name="T16" fmla="*/ 65 w 66"/>
                  <a:gd name="T17" fmla="*/ 45 h 70"/>
                  <a:gd name="T18" fmla="*/ 65 w 66"/>
                  <a:gd name="T19" fmla="*/ 35 h 70"/>
                  <a:gd name="T20" fmla="*/ 29 w 66"/>
                  <a:gd name="T21" fmla="*/ 23 h 70"/>
                  <a:gd name="T22" fmla="*/ 29 w 66"/>
                  <a:gd name="T23" fmla="*/ 11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70">
                    <a:moveTo>
                      <a:pt x="29" y="11"/>
                    </a:moveTo>
                    <a:lnTo>
                      <a:pt x="6" y="0"/>
                    </a:lnTo>
                    <a:lnTo>
                      <a:pt x="17" y="35"/>
                    </a:lnTo>
                    <a:lnTo>
                      <a:pt x="0" y="69"/>
                    </a:lnTo>
                    <a:lnTo>
                      <a:pt x="17" y="69"/>
                    </a:lnTo>
                    <a:lnTo>
                      <a:pt x="23" y="63"/>
                    </a:lnTo>
                    <a:lnTo>
                      <a:pt x="42" y="69"/>
                    </a:lnTo>
                    <a:lnTo>
                      <a:pt x="48" y="45"/>
                    </a:lnTo>
                    <a:lnTo>
                      <a:pt x="65" y="45"/>
                    </a:lnTo>
                    <a:lnTo>
                      <a:pt x="65" y="35"/>
                    </a:lnTo>
                    <a:lnTo>
                      <a:pt x="29" y="23"/>
                    </a:lnTo>
                    <a:lnTo>
                      <a:pt x="29" y="1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1" name="Freeform 60"/>
              <p:cNvSpPr/>
              <p:nvPr/>
            </p:nvSpPr>
            <p:spPr bwMode="gray">
              <a:xfrm>
                <a:off x="4872" y="2343"/>
                <a:ext cx="73" cy="167"/>
              </a:xfrm>
              <a:custGeom>
                <a:gdLst>
                  <a:gd name="T0" fmla="*/ 12 w 73"/>
                  <a:gd name="T1" fmla="*/ 0 h 167"/>
                  <a:gd name="T2" fmla="*/ 0 w 73"/>
                  <a:gd name="T3" fmla="*/ 0 h 167"/>
                  <a:gd name="T4" fmla="*/ 24 w 73"/>
                  <a:gd name="T5" fmla="*/ 59 h 167"/>
                  <a:gd name="T6" fmla="*/ 30 w 73"/>
                  <a:gd name="T7" fmla="*/ 107 h 167"/>
                  <a:gd name="T8" fmla="*/ 24 w 73"/>
                  <a:gd name="T9" fmla="*/ 136 h 167"/>
                  <a:gd name="T10" fmla="*/ 36 w 73"/>
                  <a:gd name="T11" fmla="*/ 166 h 167"/>
                  <a:gd name="T12" fmla="*/ 48 w 73"/>
                  <a:gd name="T13" fmla="*/ 160 h 167"/>
                  <a:gd name="T14" fmla="*/ 72 w 73"/>
                  <a:gd name="T15" fmla="*/ 166 h 167"/>
                  <a:gd name="T16" fmla="*/ 48 w 73"/>
                  <a:gd name="T17" fmla="*/ 124 h 167"/>
                  <a:gd name="T18" fmla="*/ 53 w 73"/>
                  <a:gd name="T19" fmla="*/ 112 h 167"/>
                  <a:gd name="T20" fmla="*/ 66 w 73"/>
                  <a:gd name="T21" fmla="*/ 107 h 167"/>
                  <a:gd name="T22" fmla="*/ 60 w 73"/>
                  <a:gd name="T23" fmla="*/ 82 h 167"/>
                  <a:gd name="T24" fmla="*/ 48 w 73"/>
                  <a:gd name="T25" fmla="*/ 76 h 167"/>
                  <a:gd name="T26" fmla="*/ 30 w 73"/>
                  <a:gd name="T27" fmla="*/ 30 h 167"/>
                  <a:gd name="T28" fmla="*/ 12 w 73"/>
                  <a:gd name="T29" fmla="*/ 0 h 16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167">
                    <a:moveTo>
                      <a:pt x="12" y="0"/>
                    </a:moveTo>
                    <a:lnTo>
                      <a:pt x="0" y="0"/>
                    </a:lnTo>
                    <a:lnTo>
                      <a:pt x="24" y="59"/>
                    </a:lnTo>
                    <a:lnTo>
                      <a:pt x="30" y="107"/>
                    </a:lnTo>
                    <a:lnTo>
                      <a:pt x="24" y="136"/>
                    </a:lnTo>
                    <a:lnTo>
                      <a:pt x="36" y="166"/>
                    </a:lnTo>
                    <a:lnTo>
                      <a:pt x="48" y="160"/>
                    </a:lnTo>
                    <a:lnTo>
                      <a:pt x="72" y="166"/>
                    </a:lnTo>
                    <a:lnTo>
                      <a:pt x="48" y="124"/>
                    </a:lnTo>
                    <a:lnTo>
                      <a:pt x="53" y="112"/>
                    </a:lnTo>
                    <a:lnTo>
                      <a:pt x="66" y="107"/>
                    </a:lnTo>
                    <a:lnTo>
                      <a:pt x="60" y="82"/>
                    </a:lnTo>
                    <a:lnTo>
                      <a:pt x="48" y="76"/>
                    </a:lnTo>
                    <a:lnTo>
                      <a:pt x="30" y="30"/>
                    </a:lnTo>
                    <a:lnTo>
                      <a:pt x="12"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2" name="Freeform 61"/>
              <p:cNvSpPr/>
              <p:nvPr/>
            </p:nvSpPr>
            <p:spPr bwMode="gray">
              <a:xfrm>
                <a:off x="3174" y="1769"/>
                <a:ext cx="2027" cy="1429"/>
              </a:xfrm>
              <a:custGeom>
                <a:gdLst>
                  <a:gd name="T0" fmla="*/ 573 w 2027"/>
                  <a:gd name="T1" fmla="*/ 1136 h 1429"/>
                  <a:gd name="T2" fmla="*/ 812 w 2027"/>
                  <a:gd name="T3" fmla="*/ 1166 h 1429"/>
                  <a:gd name="T4" fmla="*/ 700 w 2027"/>
                  <a:gd name="T5" fmla="*/ 1064 h 1429"/>
                  <a:gd name="T6" fmla="*/ 933 w 2027"/>
                  <a:gd name="T7" fmla="*/ 1147 h 1429"/>
                  <a:gd name="T8" fmla="*/ 998 w 2027"/>
                  <a:gd name="T9" fmla="*/ 1237 h 1429"/>
                  <a:gd name="T10" fmla="*/ 1106 w 2027"/>
                  <a:gd name="T11" fmla="*/ 1213 h 1429"/>
                  <a:gd name="T12" fmla="*/ 1231 w 2027"/>
                  <a:gd name="T13" fmla="*/ 1195 h 1429"/>
                  <a:gd name="T14" fmla="*/ 1303 w 2027"/>
                  <a:gd name="T15" fmla="*/ 1291 h 1429"/>
                  <a:gd name="T16" fmla="*/ 1351 w 2027"/>
                  <a:gd name="T17" fmla="*/ 1375 h 1429"/>
                  <a:gd name="T18" fmla="*/ 1351 w 2027"/>
                  <a:gd name="T19" fmla="*/ 1315 h 1429"/>
                  <a:gd name="T20" fmla="*/ 1411 w 2027"/>
                  <a:gd name="T21" fmla="*/ 1208 h 1429"/>
                  <a:gd name="T22" fmla="*/ 1501 w 2027"/>
                  <a:gd name="T23" fmla="*/ 1141 h 1429"/>
                  <a:gd name="T24" fmla="*/ 1531 w 2027"/>
                  <a:gd name="T25" fmla="*/ 980 h 1429"/>
                  <a:gd name="T26" fmla="*/ 1501 w 2027"/>
                  <a:gd name="T27" fmla="*/ 891 h 1429"/>
                  <a:gd name="T28" fmla="*/ 1567 w 2027"/>
                  <a:gd name="T29" fmla="*/ 914 h 1429"/>
                  <a:gd name="T30" fmla="*/ 1638 w 2027"/>
                  <a:gd name="T31" fmla="*/ 944 h 1429"/>
                  <a:gd name="T32" fmla="*/ 1692 w 2027"/>
                  <a:gd name="T33" fmla="*/ 735 h 1429"/>
                  <a:gd name="T34" fmla="*/ 1643 w 2027"/>
                  <a:gd name="T35" fmla="*/ 448 h 1429"/>
                  <a:gd name="T36" fmla="*/ 1841 w 2027"/>
                  <a:gd name="T37" fmla="*/ 365 h 1429"/>
                  <a:gd name="T38" fmla="*/ 1859 w 2027"/>
                  <a:gd name="T39" fmla="*/ 585 h 1429"/>
                  <a:gd name="T40" fmla="*/ 1871 w 2027"/>
                  <a:gd name="T41" fmla="*/ 484 h 1429"/>
                  <a:gd name="T42" fmla="*/ 1967 w 2027"/>
                  <a:gd name="T43" fmla="*/ 275 h 1429"/>
                  <a:gd name="T44" fmla="*/ 1996 w 2027"/>
                  <a:gd name="T45" fmla="*/ 144 h 1429"/>
                  <a:gd name="T46" fmla="*/ 1865 w 2027"/>
                  <a:gd name="T47" fmla="*/ 48 h 1429"/>
                  <a:gd name="T48" fmla="*/ 1787 w 2027"/>
                  <a:gd name="T49" fmla="*/ 101 h 1429"/>
                  <a:gd name="T50" fmla="*/ 1453 w 2027"/>
                  <a:gd name="T51" fmla="*/ 66 h 1429"/>
                  <a:gd name="T52" fmla="*/ 1279 w 2027"/>
                  <a:gd name="T53" fmla="*/ 95 h 1429"/>
                  <a:gd name="T54" fmla="*/ 1100 w 2027"/>
                  <a:gd name="T55" fmla="*/ 101 h 1429"/>
                  <a:gd name="T56" fmla="*/ 1034 w 2027"/>
                  <a:gd name="T57" fmla="*/ 42 h 1429"/>
                  <a:gd name="T58" fmla="*/ 903 w 2027"/>
                  <a:gd name="T59" fmla="*/ 144 h 1429"/>
                  <a:gd name="T60" fmla="*/ 914 w 2027"/>
                  <a:gd name="T61" fmla="*/ 269 h 1429"/>
                  <a:gd name="T62" fmla="*/ 873 w 2027"/>
                  <a:gd name="T63" fmla="*/ 329 h 1429"/>
                  <a:gd name="T64" fmla="*/ 795 w 2027"/>
                  <a:gd name="T65" fmla="*/ 215 h 1429"/>
                  <a:gd name="T66" fmla="*/ 736 w 2027"/>
                  <a:gd name="T67" fmla="*/ 299 h 1429"/>
                  <a:gd name="T68" fmla="*/ 508 w 2027"/>
                  <a:gd name="T69" fmla="*/ 448 h 1429"/>
                  <a:gd name="T70" fmla="*/ 448 w 2027"/>
                  <a:gd name="T71" fmla="*/ 329 h 1429"/>
                  <a:gd name="T72" fmla="*/ 185 w 2027"/>
                  <a:gd name="T73" fmla="*/ 496 h 1429"/>
                  <a:gd name="T74" fmla="*/ 209 w 2027"/>
                  <a:gd name="T75" fmla="*/ 580 h 1429"/>
                  <a:gd name="T76" fmla="*/ 286 w 2027"/>
                  <a:gd name="T77" fmla="*/ 585 h 1429"/>
                  <a:gd name="T78" fmla="*/ 328 w 2027"/>
                  <a:gd name="T79" fmla="*/ 496 h 1429"/>
                  <a:gd name="T80" fmla="*/ 353 w 2027"/>
                  <a:gd name="T81" fmla="*/ 502 h 1429"/>
                  <a:gd name="T82" fmla="*/ 347 w 2027"/>
                  <a:gd name="T83" fmla="*/ 610 h 1429"/>
                  <a:gd name="T84" fmla="*/ 233 w 2027"/>
                  <a:gd name="T85" fmla="*/ 604 h 1429"/>
                  <a:gd name="T86" fmla="*/ 137 w 2027"/>
                  <a:gd name="T87" fmla="*/ 723 h 1429"/>
                  <a:gd name="T88" fmla="*/ 83 w 2027"/>
                  <a:gd name="T89" fmla="*/ 813 h 1429"/>
                  <a:gd name="T90" fmla="*/ 24 w 2027"/>
                  <a:gd name="T91" fmla="*/ 914 h 1429"/>
                  <a:gd name="T92" fmla="*/ 281 w 2027"/>
                  <a:gd name="T93" fmla="*/ 872 h 1429"/>
                  <a:gd name="T94" fmla="*/ 317 w 2027"/>
                  <a:gd name="T95" fmla="*/ 872 h 1429"/>
                  <a:gd name="T96" fmla="*/ 292 w 2027"/>
                  <a:gd name="T97" fmla="*/ 830 h 1429"/>
                  <a:gd name="T98" fmla="*/ 353 w 2027"/>
                  <a:gd name="T99" fmla="*/ 914 h 1429"/>
                  <a:gd name="T100" fmla="*/ 419 w 2027"/>
                  <a:gd name="T101" fmla="*/ 885 h 1429"/>
                  <a:gd name="T102" fmla="*/ 537 w 2027"/>
                  <a:gd name="T103" fmla="*/ 938 h 142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27" h="1429">
                    <a:moveTo>
                      <a:pt x="508" y="1004"/>
                    </a:moveTo>
                    <a:lnTo>
                      <a:pt x="514" y="1046"/>
                    </a:lnTo>
                    <a:lnTo>
                      <a:pt x="567" y="1111"/>
                    </a:lnTo>
                    <a:lnTo>
                      <a:pt x="573" y="1136"/>
                    </a:lnTo>
                    <a:lnTo>
                      <a:pt x="645" y="1225"/>
                    </a:lnTo>
                    <a:lnTo>
                      <a:pt x="717" y="1225"/>
                    </a:lnTo>
                    <a:lnTo>
                      <a:pt x="812" y="1183"/>
                    </a:lnTo>
                    <a:lnTo>
                      <a:pt x="812" y="1166"/>
                    </a:lnTo>
                    <a:lnTo>
                      <a:pt x="825" y="1141"/>
                    </a:lnTo>
                    <a:lnTo>
                      <a:pt x="772" y="1105"/>
                    </a:lnTo>
                    <a:lnTo>
                      <a:pt x="747" y="1111"/>
                    </a:lnTo>
                    <a:lnTo>
                      <a:pt x="700" y="1064"/>
                    </a:lnTo>
                    <a:lnTo>
                      <a:pt x="693" y="1022"/>
                    </a:lnTo>
                    <a:lnTo>
                      <a:pt x="789" y="1094"/>
                    </a:lnTo>
                    <a:lnTo>
                      <a:pt x="945" y="1117"/>
                    </a:lnTo>
                    <a:lnTo>
                      <a:pt x="933" y="1147"/>
                    </a:lnTo>
                    <a:lnTo>
                      <a:pt x="956" y="1159"/>
                    </a:lnTo>
                    <a:lnTo>
                      <a:pt x="981" y="1147"/>
                    </a:lnTo>
                    <a:lnTo>
                      <a:pt x="975" y="1183"/>
                    </a:lnTo>
                    <a:lnTo>
                      <a:pt x="998" y="1237"/>
                    </a:lnTo>
                    <a:lnTo>
                      <a:pt x="998" y="1249"/>
                    </a:lnTo>
                    <a:lnTo>
                      <a:pt x="1034" y="1320"/>
                    </a:lnTo>
                    <a:lnTo>
                      <a:pt x="1070" y="1297"/>
                    </a:lnTo>
                    <a:lnTo>
                      <a:pt x="1106" y="1213"/>
                    </a:lnTo>
                    <a:lnTo>
                      <a:pt x="1165" y="1189"/>
                    </a:lnTo>
                    <a:lnTo>
                      <a:pt x="1201" y="1136"/>
                    </a:lnTo>
                    <a:lnTo>
                      <a:pt x="1220" y="1183"/>
                    </a:lnTo>
                    <a:lnTo>
                      <a:pt x="1231" y="1195"/>
                    </a:lnTo>
                    <a:lnTo>
                      <a:pt x="1237" y="1225"/>
                    </a:lnTo>
                    <a:lnTo>
                      <a:pt x="1256" y="1237"/>
                    </a:lnTo>
                    <a:lnTo>
                      <a:pt x="1273" y="1213"/>
                    </a:lnTo>
                    <a:lnTo>
                      <a:pt x="1303" y="1291"/>
                    </a:lnTo>
                    <a:lnTo>
                      <a:pt x="1303" y="1345"/>
                    </a:lnTo>
                    <a:lnTo>
                      <a:pt x="1333" y="1404"/>
                    </a:lnTo>
                    <a:lnTo>
                      <a:pt x="1363" y="1428"/>
                    </a:lnTo>
                    <a:lnTo>
                      <a:pt x="1351" y="1375"/>
                    </a:lnTo>
                    <a:lnTo>
                      <a:pt x="1321" y="1339"/>
                    </a:lnTo>
                    <a:lnTo>
                      <a:pt x="1321" y="1273"/>
                    </a:lnTo>
                    <a:lnTo>
                      <a:pt x="1345" y="1284"/>
                    </a:lnTo>
                    <a:lnTo>
                      <a:pt x="1351" y="1315"/>
                    </a:lnTo>
                    <a:lnTo>
                      <a:pt x="1381" y="1345"/>
                    </a:lnTo>
                    <a:lnTo>
                      <a:pt x="1434" y="1284"/>
                    </a:lnTo>
                    <a:lnTo>
                      <a:pt x="1434" y="1244"/>
                    </a:lnTo>
                    <a:lnTo>
                      <a:pt x="1411" y="1208"/>
                    </a:lnTo>
                    <a:lnTo>
                      <a:pt x="1381" y="1195"/>
                    </a:lnTo>
                    <a:lnTo>
                      <a:pt x="1411" y="1159"/>
                    </a:lnTo>
                    <a:lnTo>
                      <a:pt x="1423" y="1166"/>
                    </a:lnTo>
                    <a:lnTo>
                      <a:pt x="1501" y="1141"/>
                    </a:lnTo>
                    <a:lnTo>
                      <a:pt x="1554" y="1088"/>
                    </a:lnTo>
                    <a:lnTo>
                      <a:pt x="1567" y="1039"/>
                    </a:lnTo>
                    <a:lnTo>
                      <a:pt x="1554" y="1034"/>
                    </a:lnTo>
                    <a:lnTo>
                      <a:pt x="1531" y="980"/>
                    </a:lnTo>
                    <a:lnTo>
                      <a:pt x="1537" y="914"/>
                    </a:lnTo>
                    <a:lnTo>
                      <a:pt x="1512" y="938"/>
                    </a:lnTo>
                    <a:lnTo>
                      <a:pt x="1501" y="921"/>
                    </a:lnTo>
                    <a:lnTo>
                      <a:pt x="1501" y="891"/>
                    </a:lnTo>
                    <a:lnTo>
                      <a:pt x="1531" y="860"/>
                    </a:lnTo>
                    <a:lnTo>
                      <a:pt x="1542" y="872"/>
                    </a:lnTo>
                    <a:lnTo>
                      <a:pt x="1567" y="860"/>
                    </a:lnTo>
                    <a:lnTo>
                      <a:pt x="1567" y="914"/>
                    </a:lnTo>
                    <a:lnTo>
                      <a:pt x="1596" y="932"/>
                    </a:lnTo>
                    <a:lnTo>
                      <a:pt x="1596" y="957"/>
                    </a:lnTo>
                    <a:lnTo>
                      <a:pt x="1614" y="986"/>
                    </a:lnTo>
                    <a:lnTo>
                      <a:pt x="1638" y="944"/>
                    </a:lnTo>
                    <a:lnTo>
                      <a:pt x="1596" y="879"/>
                    </a:lnTo>
                    <a:lnTo>
                      <a:pt x="1632" y="807"/>
                    </a:lnTo>
                    <a:lnTo>
                      <a:pt x="1643" y="830"/>
                    </a:lnTo>
                    <a:lnTo>
                      <a:pt x="1692" y="735"/>
                    </a:lnTo>
                    <a:lnTo>
                      <a:pt x="1685" y="610"/>
                    </a:lnTo>
                    <a:lnTo>
                      <a:pt x="1662" y="562"/>
                    </a:lnTo>
                    <a:lnTo>
                      <a:pt x="1632" y="549"/>
                    </a:lnTo>
                    <a:lnTo>
                      <a:pt x="1643" y="448"/>
                    </a:lnTo>
                    <a:lnTo>
                      <a:pt x="1715" y="418"/>
                    </a:lnTo>
                    <a:lnTo>
                      <a:pt x="1740" y="442"/>
                    </a:lnTo>
                    <a:lnTo>
                      <a:pt x="1841" y="317"/>
                    </a:lnTo>
                    <a:lnTo>
                      <a:pt x="1841" y="365"/>
                    </a:lnTo>
                    <a:lnTo>
                      <a:pt x="1806" y="448"/>
                    </a:lnTo>
                    <a:lnTo>
                      <a:pt x="1806" y="496"/>
                    </a:lnTo>
                    <a:lnTo>
                      <a:pt x="1835" y="580"/>
                    </a:lnTo>
                    <a:lnTo>
                      <a:pt x="1859" y="585"/>
                    </a:lnTo>
                    <a:lnTo>
                      <a:pt x="1871" y="640"/>
                    </a:lnTo>
                    <a:lnTo>
                      <a:pt x="1889" y="538"/>
                    </a:lnTo>
                    <a:lnTo>
                      <a:pt x="1901" y="532"/>
                    </a:lnTo>
                    <a:lnTo>
                      <a:pt x="1871" y="484"/>
                    </a:lnTo>
                    <a:lnTo>
                      <a:pt x="1859" y="401"/>
                    </a:lnTo>
                    <a:lnTo>
                      <a:pt x="1913" y="365"/>
                    </a:lnTo>
                    <a:lnTo>
                      <a:pt x="1943" y="281"/>
                    </a:lnTo>
                    <a:lnTo>
                      <a:pt x="1967" y="275"/>
                    </a:lnTo>
                    <a:lnTo>
                      <a:pt x="1919" y="209"/>
                    </a:lnTo>
                    <a:lnTo>
                      <a:pt x="2002" y="192"/>
                    </a:lnTo>
                    <a:lnTo>
                      <a:pt x="2026" y="161"/>
                    </a:lnTo>
                    <a:lnTo>
                      <a:pt x="1996" y="144"/>
                    </a:lnTo>
                    <a:lnTo>
                      <a:pt x="2021" y="131"/>
                    </a:lnTo>
                    <a:lnTo>
                      <a:pt x="1990" y="101"/>
                    </a:lnTo>
                    <a:lnTo>
                      <a:pt x="1967" y="120"/>
                    </a:lnTo>
                    <a:lnTo>
                      <a:pt x="1865" y="48"/>
                    </a:lnTo>
                    <a:lnTo>
                      <a:pt x="1835" y="59"/>
                    </a:lnTo>
                    <a:lnTo>
                      <a:pt x="1770" y="42"/>
                    </a:lnTo>
                    <a:lnTo>
                      <a:pt x="1740" y="66"/>
                    </a:lnTo>
                    <a:lnTo>
                      <a:pt x="1787" y="101"/>
                    </a:lnTo>
                    <a:lnTo>
                      <a:pt x="1704" y="95"/>
                    </a:lnTo>
                    <a:lnTo>
                      <a:pt x="1632" y="120"/>
                    </a:lnTo>
                    <a:lnTo>
                      <a:pt x="1476" y="90"/>
                    </a:lnTo>
                    <a:lnTo>
                      <a:pt x="1453" y="66"/>
                    </a:lnTo>
                    <a:lnTo>
                      <a:pt x="1423" y="95"/>
                    </a:lnTo>
                    <a:lnTo>
                      <a:pt x="1434" y="125"/>
                    </a:lnTo>
                    <a:lnTo>
                      <a:pt x="1375" y="161"/>
                    </a:lnTo>
                    <a:lnTo>
                      <a:pt x="1279" y="95"/>
                    </a:lnTo>
                    <a:lnTo>
                      <a:pt x="1237" y="114"/>
                    </a:lnTo>
                    <a:lnTo>
                      <a:pt x="1184" y="101"/>
                    </a:lnTo>
                    <a:lnTo>
                      <a:pt x="1106" y="150"/>
                    </a:lnTo>
                    <a:lnTo>
                      <a:pt x="1100" y="101"/>
                    </a:lnTo>
                    <a:lnTo>
                      <a:pt x="1129" y="72"/>
                    </a:lnTo>
                    <a:lnTo>
                      <a:pt x="1123" y="19"/>
                    </a:lnTo>
                    <a:lnTo>
                      <a:pt x="1058" y="19"/>
                    </a:lnTo>
                    <a:lnTo>
                      <a:pt x="1034" y="42"/>
                    </a:lnTo>
                    <a:lnTo>
                      <a:pt x="1017" y="0"/>
                    </a:lnTo>
                    <a:lnTo>
                      <a:pt x="981" y="12"/>
                    </a:lnTo>
                    <a:lnTo>
                      <a:pt x="968" y="72"/>
                    </a:lnTo>
                    <a:lnTo>
                      <a:pt x="903" y="144"/>
                    </a:lnTo>
                    <a:lnTo>
                      <a:pt x="933" y="161"/>
                    </a:lnTo>
                    <a:lnTo>
                      <a:pt x="873" y="179"/>
                    </a:lnTo>
                    <a:lnTo>
                      <a:pt x="933" y="233"/>
                    </a:lnTo>
                    <a:lnTo>
                      <a:pt x="914" y="269"/>
                    </a:lnTo>
                    <a:lnTo>
                      <a:pt x="842" y="228"/>
                    </a:lnTo>
                    <a:lnTo>
                      <a:pt x="848" y="275"/>
                    </a:lnTo>
                    <a:lnTo>
                      <a:pt x="914" y="329"/>
                    </a:lnTo>
                    <a:lnTo>
                      <a:pt x="873" y="329"/>
                    </a:lnTo>
                    <a:lnTo>
                      <a:pt x="825" y="382"/>
                    </a:lnTo>
                    <a:lnTo>
                      <a:pt x="842" y="323"/>
                    </a:lnTo>
                    <a:lnTo>
                      <a:pt x="812" y="203"/>
                    </a:lnTo>
                    <a:lnTo>
                      <a:pt x="795" y="215"/>
                    </a:lnTo>
                    <a:lnTo>
                      <a:pt x="795" y="275"/>
                    </a:lnTo>
                    <a:lnTo>
                      <a:pt x="812" y="329"/>
                    </a:lnTo>
                    <a:lnTo>
                      <a:pt x="759" y="299"/>
                    </a:lnTo>
                    <a:lnTo>
                      <a:pt x="736" y="299"/>
                    </a:lnTo>
                    <a:lnTo>
                      <a:pt x="741" y="329"/>
                    </a:lnTo>
                    <a:lnTo>
                      <a:pt x="592" y="359"/>
                    </a:lnTo>
                    <a:lnTo>
                      <a:pt x="567" y="401"/>
                    </a:lnTo>
                    <a:lnTo>
                      <a:pt x="508" y="448"/>
                    </a:lnTo>
                    <a:lnTo>
                      <a:pt x="484" y="389"/>
                    </a:lnTo>
                    <a:lnTo>
                      <a:pt x="526" y="389"/>
                    </a:lnTo>
                    <a:lnTo>
                      <a:pt x="531" y="346"/>
                    </a:lnTo>
                    <a:lnTo>
                      <a:pt x="448" y="329"/>
                    </a:lnTo>
                    <a:lnTo>
                      <a:pt x="425" y="304"/>
                    </a:lnTo>
                    <a:lnTo>
                      <a:pt x="305" y="340"/>
                    </a:lnTo>
                    <a:lnTo>
                      <a:pt x="292" y="376"/>
                    </a:lnTo>
                    <a:lnTo>
                      <a:pt x="185" y="496"/>
                    </a:lnTo>
                    <a:lnTo>
                      <a:pt x="191" y="514"/>
                    </a:lnTo>
                    <a:lnTo>
                      <a:pt x="180" y="532"/>
                    </a:lnTo>
                    <a:lnTo>
                      <a:pt x="185" y="585"/>
                    </a:lnTo>
                    <a:lnTo>
                      <a:pt x="209" y="580"/>
                    </a:lnTo>
                    <a:lnTo>
                      <a:pt x="227" y="556"/>
                    </a:lnTo>
                    <a:lnTo>
                      <a:pt x="275" y="627"/>
                    </a:lnTo>
                    <a:lnTo>
                      <a:pt x="286" y="621"/>
                    </a:lnTo>
                    <a:lnTo>
                      <a:pt x="286" y="585"/>
                    </a:lnTo>
                    <a:lnTo>
                      <a:pt x="317" y="562"/>
                    </a:lnTo>
                    <a:lnTo>
                      <a:pt x="292" y="520"/>
                    </a:lnTo>
                    <a:lnTo>
                      <a:pt x="305" y="496"/>
                    </a:lnTo>
                    <a:lnTo>
                      <a:pt x="328" y="496"/>
                    </a:lnTo>
                    <a:lnTo>
                      <a:pt x="341" y="431"/>
                    </a:lnTo>
                    <a:lnTo>
                      <a:pt x="364" y="424"/>
                    </a:lnTo>
                    <a:lnTo>
                      <a:pt x="389" y="454"/>
                    </a:lnTo>
                    <a:lnTo>
                      <a:pt x="353" y="502"/>
                    </a:lnTo>
                    <a:lnTo>
                      <a:pt x="358" y="538"/>
                    </a:lnTo>
                    <a:lnTo>
                      <a:pt x="425" y="520"/>
                    </a:lnTo>
                    <a:lnTo>
                      <a:pt x="442" y="549"/>
                    </a:lnTo>
                    <a:lnTo>
                      <a:pt x="347" y="610"/>
                    </a:lnTo>
                    <a:lnTo>
                      <a:pt x="341" y="634"/>
                    </a:lnTo>
                    <a:lnTo>
                      <a:pt x="275" y="657"/>
                    </a:lnTo>
                    <a:lnTo>
                      <a:pt x="227" y="657"/>
                    </a:lnTo>
                    <a:lnTo>
                      <a:pt x="233" y="604"/>
                    </a:lnTo>
                    <a:lnTo>
                      <a:pt x="203" y="627"/>
                    </a:lnTo>
                    <a:lnTo>
                      <a:pt x="203" y="651"/>
                    </a:lnTo>
                    <a:lnTo>
                      <a:pt x="173" y="657"/>
                    </a:lnTo>
                    <a:lnTo>
                      <a:pt x="137" y="723"/>
                    </a:lnTo>
                    <a:lnTo>
                      <a:pt x="72" y="735"/>
                    </a:lnTo>
                    <a:lnTo>
                      <a:pt x="72" y="747"/>
                    </a:lnTo>
                    <a:lnTo>
                      <a:pt x="95" y="754"/>
                    </a:lnTo>
                    <a:lnTo>
                      <a:pt x="83" y="813"/>
                    </a:lnTo>
                    <a:lnTo>
                      <a:pt x="53" y="819"/>
                    </a:lnTo>
                    <a:lnTo>
                      <a:pt x="6" y="813"/>
                    </a:lnTo>
                    <a:lnTo>
                      <a:pt x="0" y="885"/>
                    </a:lnTo>
                    <a:lnTo>
                      <a:pt x="24" y="914"/>
                    </a:lnTo>
                    <a:lnTo>
                      <a:pt x="83" y="914"/>
                    </a:lnTo>
                    <a:lnTo>
                      <a:pt x="113" y="855"/>
                    </a:lnTo>
                    <a:lnTo>
                      <a:pt x="197" y="813"/>
                    </a:lnTo>
                    <a:lnTo>
                      <a:pt x="281" y="872"/>
                    </a:lnTo>
                    <a:lnTo>
                      <a:pt x="281" y="921"/>
                    </a:lnTo>
                    <a:lnTo>
                      <a:pt x="298" y="885"/>
                    </a:lnTo>
                    <a:lnTo>
                      <a:pt x="311" y="885"/>
                    </a:lnTo>
                    <a:lnTo>
                      <a:pt x="317" y="872"/>
                    </a:lnTo>
                    <a:lnTo>
                      <a:pt x="239" y="819"/>
                    </a:lnTo>
                    <a:lnTo>
                      <a:pt x="256" y="807"/>
                    </a:lnTo>
                    <a:lnTo>
                      <a:pt x="292" y="813"/>
                    </a:lnTo>
                    <a:lnTo>
                      <a:pt x="292" y="830"/>
                    </a:lnTo>
                    <a:lnTo>
                      <a:pt x="334" y="860"/>
                    </a:lnTo>
                    <a:lnTo>
                      <a:pt x="334" y="891"/>
                    </a:lnTo>
                    <a:lnTo>
                      <a:pt x="358" y="891"/>
                    </a:lnTo>
                    <a:lnTo>
                      <a:pt x="353" y="914"/>
                    </a:lnTo>
                    <a:lnTo>
                      <a:pt x="376" y="921"/>
                    </a:lnTo>
                    <a:lnTo>
                      <a:pt x="383" y="908"/>
                    </a:lnTo>
                    <a:lnTo>
                      <a:pt x="376" y="879"/>
                    </a:lnTo>
                    <a:lnTo>
                      <a:pt x="419" y="885"/>
                    </a:lnTo>
                    <a:lnTo>
                      <a:pt x="430" y="921"/>
                    </a:lnTo>
                    <a:lnTo>
                      <a:pt x="490" y="957"/>
                    </a:lnTo>
                    <a:lnTo>
                      <a:pt x="520" y="932"/>
                    </a:lnTo>
                    <a:lnTo>
                      <a:pt x="537" y="938"/>
                    </a:lnTo>
                    <a:lnTo>
                      <a:pt x="508" y="1004"/>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3" name="Freeform 62"/>
              <p:cNvSpPr/>
              <p:nvPr/>
            </p:nvSpPr>
            <p:spPr bwMode="gray">
              <a:xfrm>
                <a:off x="1710" y="1708"/>
                <a:ext cx="1231" cy="2369"/>
              </a:xfrm>
              <a:custGeom>
                <a:gdLst>
                  <a:gd name="T0" fmla="*/ 131 w 1231"/>
                  <a:gd name="T1" fmla="*/ 180 h 2369"/>
                  <a:gd name="T2" fmla="*/ 186 w 1231"/>
                  <a:gd name="T3" fmla="*/ 275 h 2369"/>
                  <a:gd name="T4" fmla="*/ 197 w 1231"/>
                  <a:gd name="T5" fmla="*/ 383 h 2369"/>
                  <a:gd name="T6" fmla="*/ 179 w 1231"/>
                  <a:gd name="T7" fmla="*/ 550 h 2369"/>
                  <a:gd name="T8" fmla="*/ 89 w 1231"/>
                  <a:gd name="T9" fmla="*/ 831 h 2369"/>
                  <a:gd name="T10" fmla="*/ 155 w 1231"/>
                  <a:gd name="T11" fmla="*/ 1047 h 2369"/>
                  <a:gd name="T12" fmla="*/ 131 w 1231"/>
                  <a:gd name="T13" fmla="*/ 897 h 2369"/>
                  <a:gd name="T14" fmla="*/ 186 w 1231"/>
                  <a:gd name="T15" fmla="*/ 1040 h 2369"/>
                  <a:gd name="T16" fmla="*/ 281 w 1231"/>
                  <a:gd name="T17" fmla="*/ 1190 h 2369"/>
                  <a:gd name="T18" fmla="*/ 465 w 1231"/>
                  <a:gd name="T19" fmla="*/ 1304 h 2369"/>
                  <a:gd name="T20" fmla="*/ 520 w 1231"/>
                  <a:gd name="T21" fmla="*/ 1399 h 2369"/>
                  <a:gd name="T22" fmla="*/ 621 w 1231"/>
                  <a:gd name="T23" fmla="*/ 1429 h 2369"/>
                  <a:gd name="T24" fmla="*/ 663 w 1231"/>
                  <a:gd name="T25" fmla="*/ 1518 h 2369"/>
                  <a:gd name="T26" fmla="*/ 585 w 1231"/>
                  <a:gd name="T27" fmla="*/ 1662 h 2369"/>
                  <a:gd name="T28" fmla="*/ 723 w 1231"/>
                  <a:gd name="T29" fmla="*/ 1890 h 2369"/>
                  <a:gd name="T30" fmla="*/ 674 w 1231"/>
                  <a:gd name="T31" fmla="*/ 2171 h 2369"/>
                  <a:gd name="T32" fmla="*/ 699 w 1231"/>
                  <a:gd name="T33" fmla="*/ 2368 h 2369"/>
                  <a:gd name="T34" fmla="*/ 729 w 1231"/>
                  <a:gd name="T35" fmla="*/ 2266 h 2369"/>
                  <a:gd name="T36" fmla="*/ 854 w 1231"/>
                  <a:gd name="T37" fmla="*/ 2165 h 2369"/>
                  <a:gd name="T38" fmla="*/ 991 w 1231"/>
                  <a:gd name="T39" fmla="*/ 2027 h 2369"/>
                  <a:gd name="T40" fmla="*/ 1153 w 1231"/>
                  <a:gd name="T41" fmla="*/ 1901 h 2369"/>
                  <a:gd name="T42" fmla="*/ 1177 w 1231"/>
                  <a:gd name="T43" fmla="*/ 1710 h 2369"/>
                  <a:gd name="T44" fmla="*/ 1057 w 1231"/>
                  <a:gd name="T45" fmla="*/ 1681 h 2369"/>
                  <a:gd name="T46" fmla="*/ 1033 w 1231"/>
                  <a:gd name="T47" fmla="*/ 1621 h 2369"/>
                  <a:gd name="T48" fmla="*/ 932 w 1231"/>
                  <a:gd name="T49" fmla="*/ 1478 h 2369"/>
                  <a:gd name="T50" fmla="*/ 771 w 1231"/>
                  <a:gd name="T51" fmla="*/ 1423 h 2369"/>
                  <a:gd name="T52" fmla="*/ 693 w 1231"/>
                  <a:gd name="T53" fmla="*/ 1442 h 2369"/>
                  <a:gd name="T54" fmla="*/ 591 w 1231"/>
                  <a:gd name="T55" fmla="*/ 1406 h 2369"/>
                  <a:gd name="T56" fmla="*/ 514 w 1231"/>
                  <a:gd name="T57" fmla="*/ 1286 h 2369"/>
                  <a:gd name="T58" fmla="*/ 514 w 1231"/>
                  <a:gd name="T59" fmla="*/ 1172 h 2369"/>
                  <a:gd name="T60" fmla="*/ 340 w 1231"/>
                  <a:gd name="T61" fmla="*/ 1184 h 2369"/>
                  <a:gd name="T62" fmla="*/ 429 w 1231"/>
                  <a:gd name="T63" fmla="*/ 1017 h 2369"/>
                  <a:gd name="T64" fmla="*/ 514 w 1231"/>
                  <a:gd name="T65" fmla="*/ 1017 h 2369"/>
                  <a:gd name="T66" fmla="*/ 639 w 1231"/>
                  <a:gd name="T67" fmla="*/ 1125 h 2369"/>
                  <a:gd name="T68" fmla="*/ 663 w 1231"/>
                  <a:gd name="T69" fmla="*/ 962 h 2369"/>
                  <a:gd name="T70" fmla="*/ 741 w 1231"/>
                  <a:gd name="T71" fmla="*/ 861 h 2369"/>
                  <a:gd name="T72" fmla="*/ 872 w 1231"/>
                  <a:gd name="T73" fmla="*/ 711 h 2369"/>
                  <a:gd name="T74" fmla="*/ 824 w 1231"/>
                  <a:gd name="T75" fmla="*/ 634 h 2369"/>
                  <a:gd name="T76" fmla="*/ 890 w 1231"/>
                  <a:gd name="T77" fmla="*/ 538 h 2369"/>
                  <a:gd name="T78" fmla="*/ 788 w 1231"/>
                  <a:gd name="T79" fmla="*/ 484 h 2369"/>
                  <a:gd name="T80" fmla="*/ 699 w 1231"/>
                  <a:gd name="T81" fmla="*/ 526 h 2369"/>
                  <a:gd name="T82" fmla="*/ 627 w 1231"/>
                  <a:gd name="T83" fmla="*/ 562 h 2369"/>
                  <a:gd name="T84" fmla="*/ 562 w 1231"/>
                  <a:gd name="T85" fmla="*/ 395 h 2369"/>
                  <a:gd name="T86" fmla="*/ 615 w 1231"/>
                  <a:gd name="T87" fmla="*/ 377 h 2369"/>
                  <a:gd name="T88" fmla="*/ 585 w 1231"/>
                  <a:gd name="T89" fmla="*/ 256 h 2369"/>
                  <a:gd name="T90" fmla="*/ 496 w 1231"/>
                  <a:gd name="T91" fmla="*/ 298 h 2369"/>
                  <a:gd name="T92" fmla="*/ 364 w 1231"/>
                  <a:gd name="T93" fmla="*/ 180 h 2369"/>
                  <a:gd name="T94" fmla="*/ 328 w 1231"/>
                  <a:gd name="T95" fmla="*/ 53 h 2369"/>
                  <a:gd name="T96" fmla="*/ 209 w 1231"/>
                  <a:gd name="T97" fmla="*/ 47 h 2369"/>
                  <a:gd name="T98" fmla="*/ 179 w 1231"/>
                  <a:gd name="T99" fmla="*/ 78 h 2369"/>
                  <a:gd name="T100" fmla="*/ 83 w 1231"/>
                  <a:gd name="T101" fmla="*/ 114 h 236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1" h="2369">
                    <a:moveTo>
                      <a:pt x="78" y="167"/>
                    </a:moveTo>
                    <a:lnTo>
                      <a:pt x="0" y="155"/>
                    </a:lnTo>
                    <a:lnTo>
                      <a:pt x="78" y="197"/>
                    </a:lnTo>
                    <a:lnTo>
                      <a:pt x="131" y="180"/>
                    </a:lnTo>
                    <a:lnTo>
                      <a:pt x="179" y="197"/>
                    </a:lnTo>
                    <a:lnTo>
                      <a:pt x="125" y="203"/>
                    </a:lnTo>
                    <a:lnTo>
                      <a:pt x="167" y="220"/>
                    </a:lnTo>
                    <a:lnTo>
                      <a:pt x="186" y="275"/>
                    </a:lnTo>
                    <a:lnTo>
                      <a:pt x="186" y="341"/>
                    </a:lnTo>
                    <a:lnTo>
                      <a:pt x="215" y="317"/>
                    </a:lnTo>
                    <a:lnTo>
                      <a:pt x="215" y="359"/>
                    </a:lnTo>
                    <a:lnTo>
                      <a:pt x="197" y="383"/>
                    </a:lnTo>
                    <a:lnTo>
                      <a:pt x="179" y="455"/>
                    </a:lnTo>
                    <a:lnTo>
                      <a:pt x="203" y="533"/>
                    </a:lnTo>
                    <a:lnTo>
                      <a:pt x="186" y="573"/>
                    </a:lnTo>
                    <a:lnTo>
                      <a:pt x="179" y="550"/>
                    </a:lnTo>
                    <a:lnTo>
                      <a:pt x="108" y="651"/>
                    </a:lnTo>
                    <a:lnTo>
                      <a:pt x="101" y="759"/>
                    </a:lnTo>
                    <a:lnTo>
                      <a:pt x="83" y="783"/>
                    </a:lnTo>
                    <a:lnTo>
                      <a:pt x="89" y="831"/>
                    </a:lnTo>
                    <a:lnTo>
                      <a:pt x="108" y="831"/>
                    </a:lnTo>
                    <a:lnTo>
                      <a:pt x="114" y="909"/>
                    </a:lnTo>
                    <a:lnTo>
                      <a:pt x="108" y="933"/>
                    </a:lnTo>
                    <a:lnTo>
                      <a:pt x="155" y="1047"/>
                    </a:lnTo>
                    <a:lnTo>
                      <a:pt x="161" y="1017"/>
                    </a:lnTo>
                    <a:lnTo>
                      <a:pt x="150" y="992"/>
                    </a:lnTo>
                    <a:lnTo>
                      <a:pt x="150" y="920"/>
                    </a:lnTo>
                    <a:lnTo>
                      <a:pt x="131" y="897"/>
                    </a:lnTo>
                    <a:lnTo>
                      <a:pt x="137" y="879"/>
                    </a:lnTo>
                    <a:lnTo>
                      <a:pt x="155" y="897"/>
                    </a:lnTo>
                    <a:lnTo>
                      <a:pt x="155" y="933"/>
                    </a:lnTo>
                    <a:lnTo>
                      <a:pt x="186" y="1040"/>
                    </a:lnTo>
                    <a:lnTo>
                      <a:pt x="215" y="1070"/>
                    </a:lnTo>
                    <a:lnTo>
                      <a:pt x="215" y="1136"/>
                    </a:lnTo>
                    <a:lnTo>
                      <a:pt x="262" y="1190"/>
                    </a:lnTo>
                    <a:lnTo>
                      <a:pt x="281" y="1190"/>
                    </a:lnTo>
                    <a:lnTo>
                      <a:pt x="346" y="1226"/>
                    </a:lnTo>
                    <a:lnTo>
                      <a:pt x="389" y="1226"/>
                    </a:lnTo>
                    <a:lnTo>
                      <a:pt x="412" y="1273"/>
                    </a:lnTo>
                    <a:lnTo>
                      <a:pt x="465" y="1304"/>
                    </a:lnTo>
                    <a:lnTo>
                      <a:pt x="496" y="1304"/>
                    </a:lnTo>
                    <a:lnTo>
                      <a:pt x="496" y="1351"/>
                    </a:lnTo>
                    <a:lnTo>
                      <a:pt x="514" y="1351"/>
                    </a:lnTo>
                    <a:lnTo>
                      <a:pt x="520" y="1399"/>
                    </a:lnTo>
                    <a:lnTo>
                      <a:pt x="537" y="1399"/>
                    </a:lnTo>
                    <a:lnTo>
                      <a:pt x="591" y="1447"/>
                    </a:lnTo>
                    <a:lnTo>
                      <a:pt x="609" y="1447"/>
                    </a:lnTo>
                    <a:lnTo>
                      <a:pt x="621" y="1429"/>
                    </a:lnTo>
                    <a:lnTo>
                      <a:pt x="639" y="1429"/>
                    </a:lnTo>
                    <a:lnTo>
                      <a:pt x="639" y="1465"/>
                    </a:lnTo>
                    <a:lnTo>
                      <a:pt x="651" y="1465"/>
                    </a:lnTo>
                    <a:lnTo>
                      <a:pt x="663" y="1518"/>
                    </a:lnTo>
                    <a:lnTo>
                      <a:pt x="609" y="1579"/>
                    </a:lnTo>
                    <a:lnTo>
                      <a:pt x="591" y="1609"/>
                    </a:lnTo>
                    <a:lnTo>
                      <a:pt x="615" y="1621"/>
                    </a:lnTo>
                    <a:lnTo>
                      <a:pt x="585" y="1662"/>
                    </a:lnTo>
                    <a:lnTo>
                      <a:pt x="585" y="1687"/>
                    </a:lnTo>
                    <a:lnTo>
                      <a:pt x="651" y="1806"/>
                    </a:lnTo>
                    <a:lnTo>
                      <a:pt x="674" y="1812"/>
                    </a:lnTo>
                    <a:lnTo>
                      <a:pt x="723" y="1890"/>
                    </a:lnTo>
                    <a:lnTo>
                      <a:pt x="710" y="1985"/>
                    </a:lnTo>
                    <a:lnTo>
                      <a:pt x="687" y="2004"/>
                    </a:lnTo>
                    <a:lnTo>
                      <a:pt x="651" y="2207"/>
                    </a:lnTo>
                    <a:lnTo>
                      <a:pt x="674" y="2171"/>
                    </a:lnTo>
                    <a:lnTo>
                      <a:pt x="669" y="2237"/>
                    </a:lnTo>
                    <a:lnTo>
                      <a:pt x="651" y="2249"/>
                    </a:lnTo>
                    <a:lnTo>
                      <a:pt x="687" y="2368"/>
                    </a:lnTo>
                    <a:lnTo>
                      <a:pt x="699" y="2368"/>
                    </a:lnTo>
                    <a:lnTo>
                      <a:pt x="723" y="2321"/>
                    </a:lnTo>
                    <a:lnTo>
                      <a:pt x="746" y="2309"/>
                    </a:lnTo>
                    <a:lnTo>
                      <a:pt x="746" y="2285"/>
                    </a:lnTo>
                    <a:lnTo>
                      <a:pt x="729" y="2266"/>
                    </a:lnTo>
                    <a:lnTo>
                      <a:pt x="765" y="2237"/>
                    </a:lnTo>
                    <a:lnTo>
                      <a:pt x="771" y="2182"/>
                    </a:lnTo>
                    <a:lnTo>
                      <a:pt x="830" y="2182"/>
                    </a:lnTo>
                    <a:lnTo>
                      <a:pt x="854" y="2165"/>
                    </a:lnTo>
                    <a:lnTo>
                      <a:pt x="848" y="2117"/>
                    </a:lnTo>
                    <a:lnTo>
                      <a:pt x="890" y="2123"/>
                    </a:lnTo>
                    <a:lnTo>
                      <a:pt x="991" y="2057"/>
                    </a:lnTo>
                    <a:lnTo>
                      <a:pt x="991" y="2027"/>
                    </a:lnTo>
                    <a:lnTo>
                      <a:pt x="1052" y="1979"/>
                    </a:lnTo>
                    <a:lnTo>
                      <a:pt x="1052" y="2004"/>
                    </a:lnTo>
                    <a:lnTo>
                      <a:pt x="1099" y="1979"/>
                    </a:lnTo>
                    <a:lnTo>
                      <a:pt x="1153" y="1901"/>
                    </a:lnTo>
                    <a:lnTo>
                      <a:pt x="1153" y="1866"/>
                    </a:lnTo>
                    <a:lnTo>
                      <a:pt x="1206" y="1842"/>
                    </a:lnTo>
                    <a:lnTo>
                      <a:pt x="1230" y="1776"/>
                    </a:lnTo>
                    <a:lnTo>
                      <a:pt x="1177" y="1710"/>
                    </a:lnTo>
                    <a:lnTo>
                      <a:pt x="1135" y="1704"/>
                    </a:lnTo>
                    <a:lnTo>
                      <a:pt x="1099" y="1656"/>
                    </a:lnTo>
                    <a:lnTo>
                      <a:pt x="1057" y="1656"/>
                    </a:lnTo>
                    <a:lnTo>
                      <a:pt x="1057" y="1681"/>
                    </a:lnTo>
                    <a:lnTo>
                      <a:pt x="1027" y="1651"/>
                    </a:lnTo>
                    <a:lnTo>
                      <a:pt x="1004" y="1662"/>
                    </a:lnTo>
                    <a:lnTo>
                      <a:pt x="1004" y="1632"/>
                    </a:lnTo>
                    <a:lnTo>
                      <a:pt x="1033" y="1621"/>
                    </a:lnTo>
                    <a:lnTo>
                      <a:pt x="1046" y="1596"/>
                    </a:lnTo>
                    <a:lnTo>
                      <a:pt x="1016" y="1525"/>
                    </a:lnTo>
                    <a:lnTo>
                      <a:pt x="950" y="1518"/>
                    </a:lnTo>
                    <a:lnTo>
                      <a:pt x="932" y="1478"/>
                    </a:lnTo>
                    <a:lnTo>
                      <a:pt x="890" y="1442"/>
                    </a:lnTo>
                    <a:lnTo>
                      <a:pt x="848" y="1447"/>
                    </a:lnTo>
                    <a:lnTo>
                      <a:pt x="824" y="1423"/>
                    </a:lnTo>
                    <a:lnTo>
                      <a:pt x="771" y="1423"/>
                    </a:lnTo>
                    <a:lnTo>
                      <a:pt x="765" y="1453"/>
                    </a:lnTo>
                    <a:lnTo>
                      <a:pt x="741" y="1442"/>
                    </a:lnTo>
                    <a:lnTo>
                      <a:pt x="765" y="1406"/>
                    </a:lnTo>
                    <a:lnTo>
                      <a:pt x="693" y="1442"/>
                    </a:lnTo>
                    <a:lnTo>
                      <a:pt x="687" y="1453"/>
                    </a:lnTo>
                    <a:lnTo>
                      <a:pt x="669" y="1453"/>
                    </a:lnTo>
                    <a:lnTo>
                      <a:pt x="645" y="1406"/>
                    </a:lnTo>
                    <a:lnTo>
                      <a:pt x="591" y="1406"/>
                    </a:lnTo>
                    <a:lnTo>
                      <a:pt x="549" y="1376"/>
                    </a:lnTo>
                    <a:lnTo>
                      <a:pt x="568" y="1321"/>
                    </a:lnTo>
                    <a:lnTo>
                      <a:pt x="562" y="1273"/>
                    </a:lnTo>
                    <a:lnTo>
                      <a:pt x="514" y="1286"/>
                    </a:lnTo>
                    <a:lnTo>
                      <a:pt x="484" y="1273"/>
                    </a:lnTo>
                    <a:lnTo>
                      <a:pt x="496" y="1226"/>
                    </a:lnTo>
                    <a:lnTo>
                      <a:pt x="526" y="1184"/>
                    </a:lnTo>
                    <a:lnTo>
                      <a:pt x="514" y="1172"/>
                    </a:lnTo>
                    <a:lnTo>
                      <a:pt x="465" y="1184"/>
                    </a:lnTo>
                    <a:lnTo>
                      <a:pt x="454" y="1226"/>
                    </a:lnTo>
                    <a:lnTo>
                      <a:pt x="418" y="1226"/>
                    </a:lnTo>
                    <a:lnTo>
                      <a:pt x="340" y="1184"/>
                    </a:lnTo>
                    <a:lnTo>
                      <a:pt x="340" y="1148"/>
                    </a:lnTo>
                    <a:lnTo>
                      <a:pt x="334" y="1118"/>
                    </a:lnTo>
                    <a:lnTo>
                      <a:pt x="364" y="1047"/>
                    </a:lnTo>
                    <a:lnTo>
                      <a:pt x="429" y="1017"/>
                    </a:lnTo>
                    <a:lnTo>
                      <a:pt x="471" y="1017"/>
                    </a:lnTo>
                    <a:lnTo>
                      <a:pt x="507" y="1040"/>
                    </a:lnTo>
                    <a:lnTo>
                      <a:pt x="520" y="1040"/>
                    </a:lnTo>
                    <a:lnTo>
                      <a:pt x="514" y="1017"/>
                    </a:lnTo>
                    <a:lnTo>
                      <a:pt x="585" y="1023"/>
                    </a:lnTo>
                    <a:lnTo>
                      <a:pt x="609" y="1047"/>
                    </a:lnTo>
                    <a:lnTo>
                      <a:pt x="615" y="1076"/>
                    </a:lnTo>
                    <a:lnTo>
                      <a:pt x="639" y="1125"/>
                    </a:lnTo>
                    <a:lnTo>
                      <a:pt x="651" y="1100"/>
                    </a:lnTo>
                    <a:lnTo>
                      <a:pt x="651" y="1064"/>
                    </a:lnTo>
                    <a:lnTo>
                      <a:pt x="639" y="1017"/>
                    </a:lnTo>
                    <a:lnTo>
                      <a:pt x="663" y="962"/>
                    </a:lnTo>
                    <a:lnTo>
                      <a:pt x="716" y="939"/>
                    </a:lnTo>
                    <a:lnTo>
                      <a:pt x="710" y="867"/>
                    </a:lnTo>
                    <a:lnTo>
                      <a:pt x="729" y="890"/>
                    </a:lnTo>
                    <a:lnTo>
                      <a:pt x="741" y="861"/>
                    </a:lnTo>
                    <a:lnTo>
                      <a:pt x="765" y="831"/>
                    </a:lnTo>
                    <a:lnTo>
                      <a:pt x="794" y="814"/>
                    </a:lnTo>
                    <a:lnTo>
                      <a:pt x="788" y="789"/>
                    </a:lnTo>
                    <a:lnTo>
                      <a:pt x="872" y="711"/>
                    </a:lnTo>
                    <a:lnTo>
                      <a:pt x="854" y="711"/>
                    </a:lnTo>
                    <a:lnTo>
                      <a:pt x="854" y="675"/>
                    </a:lnTo>
                    <a:lnTo>
                      <a:pt x="801" y="681"/>
                    </a:lnTo>
                    <a:lnTo>
                      <a:pt x="824" y="634"/>
                    </a:lnTo>
                    <a:lnTo>
                      <a:pt x="926" y="604"/>
                    </a:lnTo>
                    <a:lnTo>
                      <a:pt x="926" y="573"/>
                    </a:lnTo>
                    <a:lnTo>
                      <a:pt x="872" y="573"/>
                    </a:lnTo>
                    <a:lnTo>
                      <a:pt x="890" y="538"/>
                    </a:lnTo>
                    <a:lnTo>
                      <a:pt x="854" y="538"/>
                    </a:lnTo>
                    <a:lnTo>
                      <a:pt x="818" y="455"/>
                    </a:lnTo>
                    <a:lnTo>
                      <a:pt x="801" y="484"/>
                    </a:lnTo>
                    <a:lnTo>
                      <a:pt x="788" y="484"/>
                    </a:lnTo>
                    <a:lnTo>
                      <a:pt x="771" y="455"/>
                    </a:lnTo>
                    <a:lnTo>
                      <a:pt x="674" y="425"/>
                    </a:lnTo>
                    <a:lnTo>
                      <a:pt x="674" y="497"/>
                    </a:lnTo>
                    <a:lnTo>
                      <a:pt x="699" y="526"/>
                    </a:lnTo>
                    <a:lnTo>
                      <a:pt x="687" y="556"/>
                    </a:lnTo>
                    <a:lnTo>
                      <a:pt x="699" y="640"/>
                    </a:lnTo>
                    <a:lnTo>
                      <a:pt x="663" y="640"/>
                    </a:lnTo>
                    <a:lnTo>
                      <a:pt x="627" y="562"/>
                    </a:lnTo>
                    <a:lnTo>
                      <a:pt x="585" y="520"/>
                    </a:lnTo>
                    <a:lnTo>
                      <a:pt x="562" y="526"/>
                    </a:lnTo>
                    <a:lnTo>
                      <a:pt x="549" y="430"/>
                    </a:lnTo>
                    <a:lnTo>
                      <a:pt x="562" y="395"/>
                    </a:lnTo>
                    <a:lnTo>
                      <a:pt x="585" y="419"/>
                    </a:lnTo>
                    <a:lnTo>
                      <a:pt x="598" y="400"/>
                    </a:lnTo>
                    <a:lnTo>
                      <a:pt x="585" y="370"/>
                    </a:lnTo>
                    <a:lnTo>
                      <a:pt x="615" y="377"/>
                    </a:lnTo>
                    <a:lnTo>
                      <a:pt x="663" y="341"/>
                    </a:lnTo>
                    <a:lnTo>
                      <a:pt x="663" y="305"/>
                    </a:lnTo>
                    <a:lnTo>
                      <a:pt x="621" y="328"/>
                    </a:lnTo>
                    <a:lnTo>
                      <a:pt x="585" y="256"/>
                    </a:lnTo>
                    <a:lnTo>
                      <a:pt x="585" y="323"/>
                    </a:lnTo>
                    <a:lnTo>
                      <a:pt x="562" y="328"/>
                    </a:lnTo>
                    <a:lnTo>
                      <a:pt x="562" y="317"/>
                    </a:lnTo>
                    <a:lnTo>
                      <a:pt x="496" y="298"/>
                    </a:lnTo>
                    <a:lnTo>
                      <a:pt x="490" y="323"/>
                    </a:lnTo>
                    <a:lnTo>
                      <a:pt x="442" y="275"/>
                    </a:lnTo>
                    <a:lnTo>
                      <a:pt x="460" y="251"/>
                    </a:lnTo>
                    <a:lnTo>
                      <a:pt x="364" y="180"/>
                    </a:lnTo>
                    <a:lnTo>
                      <a:pt x="340" y="180"/>
                    </a:lnTo>
                    <a:lnTo>
                      <a:pt x="334" y="102"/>
                    </a:lnTo>
                    <a:lnTo>
                      <a:pt x="317" y="78"/>
                    </a:lnTo>
                    <a:lnTo>
                      <a:pt x="328" y="53"/>
                    </a:lnTo>
                    <a:lnTo>
                      <a:pt x="262" y="11"/>
                    </a:lnTo>
                    <a:lnTo>
                      <a:pt x="233" y="0"/>
                    </a:lnTo>
                    <a:lnTo>
                      <a:pt x="220" y="42"/>
                    </a:lnTo>
                    <a:lnTo>
                      <a:pt x="209" y="47"/>
                    </a:lnTo>
                    <a:lnTo>
                      <a:pt x="203" y="24"/>
                    </a:lnTo>
                    <a:lnTo>
                      <a:pt x="167" y="24"/>
                    </a:lnTo>
                    <a:lnTo>
                      <a:pt x="167" y="53"/>
                    </a:lnTo>
                    <a:lnTo>
                      <a:pt x="179" y="78"/>
                    </a:lnTo>
                    <a:lnTo>
                      <a:pt x="161" y="89"/>
                    </a:lnTo>
                    <a:lnTo>
                      <a:pt x="108" y="66"/>
                    </a:lnTo>
                    <a:lnTo>
                      <a:pt x="72" y="89"/>
                    </a:lnTo>
                    <a:lnTo>
                      <a:pt x="83" y="114"/>
                    </a:lnTo>
                    <a:lnTo>
                      <a:pt x="78" y="119"/>
                    </a:lnTo>
                    <a:lnTo>
                      <a:pt x="83" y="155"/>
                    </a:lnTo>
                    <a:lnTo>
                      <a:pt x="78" y="16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4" name="Freeform 63"/>
              <p:cNvSpPr/>
              <p:nvPr/>
            </p:nvSpPr>
            <p:spPr bwMode="gray">
              <a:xfrm>
                <a:off x="2242" y="2384"/>
                <a:ext cx="155" cy="140"/>
              </a:xfrm>
              <a:custGeom>
                <a:gdLst>
                  <a:gd name="T0" fmla="*/ 101 w 155"/>
                  <a:gd name="T1" fmla="*/ 55 h 140"/>
                  <a:gd name="T2" fmla="*/ 89 w 155"/>
                  <a:gd name="T3" fmla="*/ 48 h 140"/>
                  <a:gd name="T4" fmla="*/ 89 w 155"/>
                  <a:gd name="T5" fmla="*/ 31 h 140"/>
                  <a:gd name="T6" fmla="*/ 53 w 155"/>
                  <a:gd name="T7" fmla="*/ 0 h 140"/>
                  <a:gd name="T8" fmla="*/ 36 w 155"/>
                  <a:gd name="T9" fmla="*/ 0 h 140"/>
                  <a:gd name="T10" fmla="*/ 0 w 155"/>
                  <a:gd name="T11" fmla="*/ 31 h 140"/>
                  <a:gd name="T12" fmla="*/ 65 w 155"/>
                  <a:gd name="T13" fmla="*/ 36 h 140"/>
                  <a:gd name="T14" fmla="*/ 76 w 155"/>
                  <a:gd name="T15" fmla="*/ 48 h 140"/>
                  <a:gd name="T16" fmla="*/ 36 w 155"/>
                  <a:gd name="T17" fmla="*/ 78 h 140"/>
                  <a:gd name="T18" fmla="*/ 36 w 155"/>
                  <a:gd name="T19" fmla="*/ 97 h 140"/>
                  <a:gd name="T20" fmla="*/ 47 w 155"/>
                  <a:gd name="T21" fmla="*/ 97 h 140"/>
                  <a:gd name="T22" fmla="*/ 47 w 155"/>
                  <a:gd name="T23" fmla="*/ 127 h 140"/>
                  <a:gd name="T24" fmla="*/ 53 w 155"/>
                  <a:gd name="T25" fmla="*/ 139 h 140"/>
                  <a:gd name="T26" fmla="*/ 65 w 155"/>
                  <a:gd name="T27" fmla="*/ 133 h 140"/>
                  <a:gd name="T28" fmla="*/ 76 w 155"/>
                  <a:gd name="T29" fmla="*/ 97 h 140"/>
                  <a:gd name="T30" fmla="*/ 101 w 155"/>
                  <a:gd name="T31" fmla="*/ 78 h 140"/>
                  <a:gd name="T32" fmla="*/ 101 w 155"/>
                  <a:gd name="T33" fmla="*/ 97 h 140"/>
                  <a:gd name="T34" fmla="*/ 112 w 155"/>
                  <a:gd name="T35" fmla="*/ 97 h 140"/>
                  <a:gd name="T36" fmla="*/ 112 w 155"/>
                  <a:gd name="T37" fmla="*/ 114 h 140"/>
                  <a:gd name="T38" fmla="*/ 112 w 155"/>
                  <a:gd name="T39" fmla="*/ 127 h 140"/>
                  <a:gd name="T40" fmla="*/ 137 w 155"/>
                  <a:gd name="T41" fmla="*/ 114 h 140"/>
                  <a:gd name="T42" fmla="*/ 142 w 155"/>
                  <a:gd name="T43" fmla="*/ 97 h 140"/>
                  <a:gd name="T44" fmla="*/ 154 w 155"/>
                  <a:gd name="T45" fmla="*/ 97 h 140"/>
                  <a:gd name="T46" fmla="*/ 154 w 155"/>
                  <a:gd name="T47" fmla="*/ 78 h 140"/>
                  <a:gd name="T48" fmla="*/ 137 w 155"/>
                  <a:gd name="T49" fmla="*/ 78 h 140"/>
                  <a:gd name="T50" fmla="*/ 131 w 155"/>
                  <a:gd name="T51" fmla="*/ 61 h 140"/>
                  <a:gd name="T52" fmla="*/ 101 w 155"/>
                  <a:gd name="T53" fmla="*/ 55 h 1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140">
                    <a:moveTo>
                      <a:pt x="101" y="55"/>
                    </a:moveTo>
                    <a:lnTo>
                      <a:pt x="89" y="48"/>
                    </a:lnTo>
                    <a:lnTo>
                      <a:pt x="89" y="31"/>
                    </a:lnTo>
                    <a:lnTo>
                      <a:pt x="53" y="0"/>
                    </a:lnTo>
                    <a:lnTo>
                      <a:pt x="36" y="0"/>
                    </a:lnTo>
                    <a:lnTo>
                      <a:pt x="0" y="31"/>
                    </a:lnTo>
                    <a:lnTo>
                      <a:pt x="65" y="36"/>
                    </a:lnTo>
                    <a:lnTo>
                      <a:pt x="76" y="48"/>
                    </a:lnTo>
                    <a:lnTo>
                      <a:pt x="36" y="78"/>
                    </a:lnTo>
                    <a:lnTo>
                      <a:pt x="36" y="97"/>
                    </a:lnTo>
                    <a:lnTo>
                      <a:pt x="47" y="97"/>
                    </a:lnTo>
                    <a:lnTo>
                      <a:pt x="47" y="127"/>
                    </a:lnTo>
                    <a:lnTo>
                      <a:pt x="53" y="139"/>
                    </a:lnTo>
                    <a:lnTo>
                      <a:pt x="65" y="133"/>
                    </a:lnTo>
                    <a:lnTo>
                      <a:pt x="76" y="97"/>
                    </a:lnTo>
                    <a:lnTo>
                      <a:pt x="101" y="78"/>
                    </a:lnTo>
                    <a:lnTo>
                      <a:pt x="101" y="97"/>
                    </a:lnTo>
                    <a:lnTo>
                      <a:pt x="112" y="97"/>
                    </a:lnTo>
                    <a:lnTo>
                      <a:pt x="112" y="114"/>
                    </a:lnTo>
                    <a:lnTo>
                      <a:pt x="112" y="127"/>
                    </a:lnTo>
                    <a:lnTo>
                      <a:pt x="137" y="114"/>
                    </a:lnTo>
                    <a:lnTo>
                      <a:pt x="142" y="97"/>
                    </a:lnTo>
                    <a:lnTo>
                      <a:pt x="154" y="97"/>
                    </a:lnTo>
                    <a:lnTo>
                      <a:pt x="154" y="78"/>
                    </a:lnTo>
                    <a:lnTo>
                      <a:pt x="137" y="78"/>
                    </a:lnTo>
                    <a:lnTo>
                      <a:pt x="131" y="61"/>
                    </a:lnTo>
                    <a:lnTo>
                      <a:pt x="101" y="5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5" name="Freeform 64"/>
              <p:cNvSpPr/>
              <p:nvPr/>
            </p:nvSpPr>
            <p:spPr bwMode="gray">
              <a:xfrm>
                <a:off x="2348" y="2475"/>
                <a:ext cx="110" cy="52"/>
              </a:xfrm>
              <a:custGeom>
                <a:gdLst>
                  <a:gd name="T0" fmla="*/ 31 w 110"/>
                  <a:gd name="T1" fmla="*/ 23 h 52"/>
                  <a:gd name="T2" fmla="*/ 6 w 110"/>
                  <a:gd name="T3" fmla="*/ 34 h 52"/>
                  <a:gd name="T4" fmla="*/ 0 w 110"/>
                  <a:gd name="T5" fmla="*/ 46 h 52"/>
                  <a:gd name="T6" fmla="*/ 36 w 110"/>
                  <a:gd name="T7" fmla="*/ 51 h 52"/>
                  <a:gd name="T8" fmla="*/ 61 w 110"/>
                  <a:gd name="T9" fmla="*/ 34 h 52"/>
                  <a:gd name="T10" fmla="*/ 109 w 110"/>
                  <a:gd name="T11" fmla="*/ 12 h 52"/>
                  <a:gd name="T12" fmla="*/ 91 w 110"/>
                  <a:gd name="T13" fmla="*/ 0 h 52"/>
                  <a:gd name="T14" fmla="*/ 68 w 110"/>
                  <a:gd name="T15" fmla="*/ 6 h 52"/>
                  <a:gd name="T16" fmla="*/ 43 w 110"/>
                  <a:gd name="T17" fmla="*/ 28 h 52"/>
                  <a:gd name="T18" fmla="*/ 31 w 110"/>
                  <a:gd name="T19" fmla="*/ 23 h 5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52">
                    <a:moveTo>
                      <a:pt x="31" y="23"/>
                    </a:moveTo>
                    <a:lnTo>
                      <a:pt x="6" y="34"/>
                    </a:lnTo>
                    <a:lnTo>
                      <a:pt x="0" y="46"/>
                    </a:lnTo>
                    <a:lnTo>
                      <a:pt x="36" y="51"/>
                    </a:lnTo>
                    <a:lnTo>
                      <a:pt x="61" y="34"/>
                    </a:lnTo>
                    <a:lnTo>
                      <a:pt x="109" y="12"/>
                    </a:lnTo>
                    <a:lnTo>
                      <a:pt x="91" y="0"/>
                    </a:lnTo>
                    <a:lnTo>
                      <a:pt x="68" y="6"/>
                    </a:lnTo>
                    <a:lnTo>
                      <a:pt x="43" y="28"/>
                    </a:lnTo>
                    <a:lnTo>
                      <a:pt x="31" y="23"/>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7" name="Freeform 65"/>
            <p:cNvSpPr/>
            <p:nvPr/>
          </p:nvSpPr>
          <p:spPr bwMode="gray">
            <a:xfrm>
              <a:off x="2252" y="1652"/>
              <a:ext cx="1117" cy="2158"/>
            </a:xfrm>
            <a:custGeom>
              <a:gdLst>
                <a:gd name="T0" fmla="*/ 131 w 1232"/>
                <a:gd name="T1" fmla="*/ 180 h 2378"/>
                <a:gd name="T2" fmla="*/ 186 w 1232"/>
                <a:gd name="T3" fmla="*/ 276 h 2378"/>
                <a:gd name="T4" fmla="*/ 197 w 1232"/>
                <a:gd name="T5" fmla="*/ 384 h 2378"/>
                <a:gd name="T6" fmla="*/ 180 w 1232"/>
                <a:gd name="T7" fmla="*/ 552 h 2378"/>
                <a:gd name="T8" fmla="*/ 89 w 1232"/>
                <a:gd name="T9" fmla="*/ 834 h 2378"/>
                <a:gd name="T10" fmla="*/ 155 w 1232"/>
                <a:gd name="T11" fmla="*/ 1051 h 2378"/>
                <a:gd name="T12" fmla="*/ 131 w 1232"/>
                <a:gd name="T13" fmla="*/ 900 h 2378"/>
                <a:gd name="T14" fmla="*/ 186 w 1232"/>
                <a:gd name="T15" fmla="*/ 1044 h 2378"/>
                <a:gd name="T16" fmla="*/ 281 w 1232"/>
                <a:gd name="T17" fmla="*/ 1195 h 2378"/>
                <a:gd name="T18" fmla="*/ 466 w 1232"/>
                <a:gd name="T19" fmla="*/ 1309 h 2378"/>
                <a:gd name="T20" fmla="*/ 520 w 1232"/>
                <a:gd name="T21" fmla="*/ 1405 h 2378"/>
                <a:gd name="T22" fmla="*/ 622 w 1232"/>
                <a:gd name="T23" fmla="*/ 1435 h 2378"/>
                <a:gd name="T24" fmla="*/ 664 w 1232"/>
                <a:gd name="T25" fmla="*/ 1524 h 2378"/>
                <a:gd name="T26" fmla="*/ 586 w 1232"/>
                <a:gd name="T27" fmla="*/ 1668 h 2378"/>
                <a:gd name="T28" fmla="*/ 723 w 1232"/>
                <a:gd name="T29" fmla="*/ 1897 h 2378"/>
                <a:gd name="T30" fmla="*/ 675 w 1232"/>
                <a:gd name="T31" fmla="*/ 2179 h 2378"/>
                <a:gd name="T32" fmla="*/ 700 w 1232"/>
                <a:gd name="T33" fmla="*/ 2377 h 2378"/>
                <a:gd name="T34" fmla="*/ 729 w 1232"/>
                <a:gd name="T35" fmla="*/ 2275 h 2378"/>
                <a:gd name="T36" fmla="*/ 855 w 1232"/>
                <a:gd name="T37" fmla="*/ 2173 h 2378"/>
                <a:gd name="T38" fmla="*/ 992 w 1232"/>
                <a:gd name="T39" fmla="*/ 2035 h 2378"/>
                <a:gd name="T40" fmla="*/ 1154 w 1232"/>
                <a:gd name="T41" fmla="*/ 1908 h 2378"/>
                <a:gd name="T42" fmla="*/ 1178 w 1232"/>
                <a:gd name="T43" fmla="*/ 1717 h 2378"/>
                <a:gd name="T44" fmla="*/ 1058 w 1232"/>
                <a:gd name="T45" fmla="*/ 1687 h 2378"/>
                <a:gd name="T46" fmla="*/ 1034 w 1232"/>
                <a:gd name="T47" fmla="*/ 1627 h 2378"/>
                <a:gd name="T48" fmla="*/ 933 w 1232"/>
                <a:gd name="T49" fmla="*/ 1483 h 2378"/>
                <a:gd name="T50" fmla="*/ 772 w 1232"/>
                <a:gd name="T51" fmla="*/ 1428 h 2378"/>
                <a:gd name="T52" fmla="*/ 694 w 1232"/>
                <a:gd name="T53" fmla="*/ 1447 h 2378"/>
                <a:gd name="T54" fmla="*/ 592 w 1232"/>
                <a:gd name="T55" fmla="*/ 1411 h 2378"/>
                <a:gd name="T56" fmla="*/ 514 w 1232"/>
                <a:gd name="T57" fmla="*/ 1290 h 2378"/>
                <a:gd name="T58" fmla="*/ 514 w 1232"/>
                <a:gd name="T59" fmla="*/ 1176 h 2378"/>
                <a:gd name="T60" fmla="*/ 341 w 1232"/>
                <a:gd name="T61" fmla="*/ 1189 h 2378"/>
                <a:gd name="T62" fmla="*/ 430 w 1232"/>
                <a:gd name="T63" fmla="*/ 1021 h 2378"/>
                <a:gd name="T64" fmla="*/ 514 w 1232"/>
                <a:gd name="T65" fmla="*/ 1021 h 2378"/>
                <a:gd name="T66" fmla="*/ 639 w 1232"/>
                <a:gd name="T67" fmla="*/ 1129 h 2378"/>
                <a:gd name="T68" fmla="*/ 664 w 1232"/>
                <a:gd name="T69" fmla="*/ 966 h 2378"/>
                <a:gd name="T70" fmla="*/ 742 w 1232"/>
                <a:gd name="T71" fmla="*/ 864 h 2378"/>
                <a:gd name="T72" fmla="*/ 873 w 1232"/>
                <a:gd name="T73" fmla="*/ 714 h 2378"/>
                <a:gd name="T74" fmla="*/ 825 w 1232"/>
                <a:gd name="T75" fmla="*/ 637 h 2378"/>
                <a:gd name="T76" fmla="*/ 890 w 1232"/>
                <a:gd name="T77" fmla="*/ 540 h 2378"/>
                <a:gd name="T78" fmla="*/ 789 w 1232"/>
                <a:gd name="T79" fmla="*/ 486 h 2378"/>
                <a:gd name="T80" fmla="*/ 700 w 1232"/>
                <a:gd name="T81" fmla="*/ 528 h 2378"/>
                <a:gd name="T82" fmla="*/ 628 w 1232"/>
                <a:gd name="T83" fmla="*/ 564 h 2378"/>
                <a:gd name="T84" fmla="*/ 562 w 1232"/>
                <a:gd name="T85" fmla="*/ 397 h 2378"/>
                <a:gd name="T86" fmla="*/ 616 w 1232"/>
                <a:gd name="T87" fmla="*/ 378 h 2378"/>
                <a:gd name="T88" fmla="*/ 586 w 1232"/>
                <a:gd name="T89" fmla="*/ 257 h 2378"/>
                <a:gd name="T90" fmla="*/ 497 w 1232"/>
                <a:gd name="T91" fmla="*/ 300 h 2378"/>
                <a:gd name="T92" fmla="*/ 364 w 1232"/>
                <a:gd name="T93" fmla="*/ 180 h 2378"/>
                <a:gd name="T94" fmla="*/ 328 w 1232"/>
                <a:gd name="T95" fmla="*/ 53 h 2378"/>
                <a:gd name="T96" fmla="*/ 209 w 1232"/>
                <a:gd name="T97" fmla="*/ 47 h 2378"/>
                <a:gd name="T98" fmla="*/ 180 w 1232"/>
                <a:gd name="T99" fmla="*/ 78 h 2378"/>
                <a:gd name="T100" fmla="*/ 83 w 1232"/>
                <a:gd name="T101" fmla="*/ 114 h 2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2" h="2378">
                  <a:moveTo>
                    <a:pt x="78" y="168"/>
                  </a:moveTo>
                  <a:lnTo>
                    <a:pt x="0" y="155"/>
                  </a:lnTo>
                  <a:lnTo>
                    <a:pt x="78" y="198"/>
                  </a:lnTo>
                  <a:lnTo>
                    <a:pt x="131" y="180"/>
                  </a:lnTo>
                  <a:lnTo>
                    <a:pt x="180" y="198"/>
                  </a:lnTo>
                  <a:lnTo>
                    <a:pt x="125" y="204"/>
                  </a:lnTo>
                  <a:lnTo>
                    <a:pt x="167" y="221"/>
                  </a:lnTo>
                  <a:lnTo>
                    <a:pt x="186" y="276"/>
                  </a:lnTo>
                  <a:lnTo>
                    <a:pt x="186" y="342"/>
                  </a:lnTo>
                  <a:lnTo>
                    <a:pt x="215" y="318"/>
                  </a:lnTo>
                  <a:lnTo>
                    <a:pt x="215" y="361"/>
                  </a:lnTo>
                  <a:lnTo>
                    <a:pt x="197" y="384"/>
                  </a:lnTo>
                  <a:lnTo>
                    <a:pt x="180" y="456"/>
                  </a:lnTo>
                  <a:lnTo>
                    <a:pt x="203" y="535"/>
                  </a:lnTo>
                  <a:lnTo>
                    <a:pt x="186" y="576"/>
                  </a:lnTo>
                  <a:lnTo>
                    <a:pt x="180" y="552"/>
                  </a:lnTo>
                  <a:lnTo>
                    <a:pt x="108" y="654"/>
                  </a:lnTo>
                  <a:lnTo>
                    <a:pt x="102" y="762"/>
                  </a:lnTo>
                  <a:lnTo>
                    <a:pt x="83" y="786"/>
                  </a:lnTo>
                  <a:lnTo>
                    <a:pt x="89" y="834"/>
                  </a:lnTo>
                  <a:lnTo>
                    <a:pt x="108" y="834"/>
                  </a:lnTo>
                  <a:lnTo>
                    <a:pt x="114" y="913"/>
                  </a:lnTo>
                  <a:lnTo>
                    <a:pt x="108" y="936"/>
                  </a:lnTo>
                  <a:lnTo>
                    <a:pt x="155" y="1051"/>
                  </a:lnTo>
                  <a:lnTo>
                    <a:pt x="161" y="1021"/>
                  </a:lnTo>
                  <a:lnTo>
                    <a:pt x="150" y="996"/>
                  </a:lnTo>
                  <a:lnTo>
                    <a:pt x="150" y="924"/>
                  </a:lnTo>
                  <a:lnTo>
                    <a:pt x="131" y="900"/>
                  </a:lnTo>
                  <a:lnTo>
                    <a:pt x="137" y="883"/>
                  </a:lnTo>
                  <a:lnTo>
                    <a:pt x="155" y="900"/>
                  </a:lnTo>
                  <a:lnTo>
                    <a:pt x="155" y="936"/>
                  </a:lnTo>
                  <a:lnTo>
                    <a:pt x="186" y="1044"/>
                  </a:lnTo>
                  <a:lnTo>
                    <a:pt x="215" y="1074"/>
                  </a:lnTo>
                  <a:lnTo>
                    <a:pt x="215" y="1140"/>
                  </a:lnTo>
                  <a:lnTo>
                    <a:pt x="263" y="1195"/>
                  </a:lnTo>
                  <a:lnTo>
                    <a:pt x="281" y="1195"/>
                  </a:lnTo>
                  <a:lnTo>
                    <a:pt x="347" y="1231"/>
                  </a:lnTo>
                  <a:lnTo>
                    <a:pt x="389" y="1231"/>
                  </a:lnTo>
                  <a:lnTo>
                    <a:pt x="412" y="1278"/>
                  </a:lnTo>
                  <a:lnTo>
                    <a:pt x="466" y="1309"/>
                  </a:lnTo>
                  <a:lnTo>
                    <a:pt x="497" y="1309"/>
                  </a:lnTo>
                  <a:lnTo>
                    <a:pt x="497" y="1356"/>
                  </a:lnTo>
                  <a:lnTo>
                    <a:pt x="514" y="1356"/>
                  </a:lnTo>
                  <a:lnTo>
                    <a:pt x="520" y="1405"/>
                  </a:lnTo>
                  <a:lnTo>
                    <a:pt x="537" y="1405"/>
                  </a:lnTo>
                  <a:lnTo>
                    <a:pt x="592" y="1452"/>
                  </a:lnTo>
                  <a:lnTo>
                    <a:pt x="609" y="1452"/>
                  </a:lnTo>
                  <a:lnTo>
                    <a:pt x="622" y="1435"/>
                  </a:lnTo>
                  <a:lnTo>
                    <a:pt x="639" y="1435"/>
                  </a:lnTo>
                  <a:lnTo>
                    <a:pt x="639" y="1471"/>
                  </a:lnTo>
                  <a:lnTo>
                    <a:pt x="651" y="1471"/>
                  </a:lnTo>
                  <a:lnTo>
                    <a:pt x="664" y="1524"/>
                  </a:lnTo>
                  <a:lnTo>
                    <a:pt x="609" y="1585"/>
                  </a:lnTo>
                  <a:lnTo>
                    <a:pt x="592" y="1615"/>
                  </a:lnTo>
                  <a:lnTo>
                    <a:pt x="616" y="1627"/>
                  </a:lnTo>
                  <a:lnTo>
                    <a:pt x="586" y="1668"/>
                  </a:lnTo>
                  <a:lnTo>
                    <a:pt x="586" y="1693"/>
                  </a:lnTo>
                  <a:lnTo>
                    <a:pt x="651" y="1813"/>
                  </a:lnTo>
                  <a:lnTo>
                    <a:pt x="675" y="1819"/>
                  </a:lnTo>
                  <a:lnTo>
                    <a:pt x="723" y="1897"/>
                  </a:lnTo>
                  <a:lnTo>
                    <a:pt x="711" y="1993"/>
                  </a:lnTo>
                  <a:lnTo>
                    <a:pt x="687" y="2011"/>
                  </a:lnTo>
                  <a:lnTo>
                    <a:pt x="651" y="2215"/>
                  </a:lnTo>
                  <a:lnTo>
                    <a:pt x="675" y="2179"/>
                  </a:lnTo>
                  <a:lnTo>
                    <a:pt x="670" y="2245"/>
                  </a:lnTo>
                  <a:lnTo>
                    <a:pt x="651" y="2258"/>
                  </a:lnTo>
                  <a:lnTo>
                    <a:pt x="687" y="2377"/>
                  </a:lnTo>
                  <a:lnTo>
                    <a:pt x="700" y="2377"/>
                  </a:lnTo>
                  <a:lnTo>
                    <a:pt x="723" y="2330"/>
                  </a:lnTo>
                  <a:lnTo>
                    <a:pt x="747" y="2317"/>
                  </a:lnTo>
                  <a:lnTo>
                    <a:pt x="747" y="2294"/>
                  </a:lnTo>
                  <a:lnTo>
                    <a:pt x="729" y="2275"/>
                  </a:lnTo>
                  <a:lnTo>
                    <a:pt x="765" y="2245"/>
                  </a:lnTo>
                  <a:lnTo>
                    <a:pt x="772" y="2191"/>
                  </a:lnTo>
                  <a:lnTo>
                    <a:pt x="831" y="2191"/>
                  </a:lnTo>
                  <a:lnTo>
                    <a:pt x="855" y="2173"/>
                  </a:lnTo>
                  <a:lnTo>
                    <a:pt x="848" y="2125"/>
                  </a:lnTo>
                  <a:lnTo>
                    <a:pt x="890" y="2131"/>
                  </a:lnTo>
                  <a:lnTo>
                    <a:pt x="992" y="2065"/>
                  </a:lnTo>
                  <a:lnTo>
                    <a:pt x="992" y="2035"/>
                  </a:lnTo>
                  <a:lnTo>
                    <a:pt x="1053" y="1987"/>
                  </a:lnTo>
                  <a:lnTo>
                    <a:pt x="1053" y="2011"/>
                  </a:lnTo>
                  <a:lnTo>
                    <a:pt x="1100" y="1987"/>
                  </a:lnTo>
                  <a:lnTo>
                    <a:pt x="1154" y="1908"/>
                  </a:lnTo>
                  <a:lnTo>
                    <a:pt x="1154" y="1874"/>
                  </a:lnTo>
                  <a:lnTo>
                    <a:pt x="1207" y="1849"/>
                  </a:lnTo>
                  <a:lnTo>
                    <a:pt x="1231" y="1783"/>
                  </a:lnTo>
                  <a:lnTo>
                    <a:pt x="1178" y="1717"/>
                  </a:lnTo>
                  <a:lnTo>
                    <a:pt x="1136" y="1711"/>
                  </a:lnTo>
                  <a:lnTo>
                    <a:pt x="1100" y="1662"/>
                  </a:lnTo>
                  <a:lnTo>
                    <a:pt x="1058" y="1662"/>
                  </a:lnTo>
                  <a:lnTo>
                    <a:pt x="1058" y="1687"/>
                  </a:lnTo>
                  <a:lnTo>
                    <a:pt x="1028" y="1657"/>
                  </a:lnTo>
                  <a:lnTo>
                    <a:pt x="1004" y="1668"/>
                  </a:lnTo>
                  <a:lnTo>
                    <a:pt x="1004" y="1639"/>
                  </a:lnTo>
                  <a:lnTo>
                    <a:pt x="1034" y="1627"/>
                  </a:lnTo>
                  <a:lnTo>
                    <a:pt x="1046" y="1602"/>
                  </a:lnTo>
                  <a:lnTo>
                    <a:pt x="1017" y="1530"/>
                  </a:lnTo>
                  <a:lnTo>
                    <a:pt x="951" y="1524"/>
                  </a:lnTo>
                  <a:lnTo>
                    <a:pt x="933" y="1483"/>
                  </a:lnTo>
                  <a:lnTo>
                    <a:pt x="890" y="1447"/>
                  </a:lnTo>
                  <a:lnTo>
                    <a:pt x="848" y="1452"/>
                  </a:lnTo>
                  <a:lnTo>
                    <a:pt x="825" y="1428"/>
                  </a:lnTo>
                  <a:lnTo>
                    <a:pt x="772" y="1428"/>
                  </a:lnTo>
                  <a:lnTo>
                    <a:pt x="765" y="1458"/>
                  </a:lnTo>
                  <a:lnTo>
                    <a:pt x="742" y="1447"/>
                  </a:lnTo>
                  <a:lnTo>
                    <a:pt x="765" y="1411"/>
                  </a:lnTo>
                  <a:lnTo>
                    <a:pt x="694" y="1447"/>
                  </a:lnTo>
                  <a:lnTo>
                    <a:pt x="687" y="1458"/>
                  </a:lnTo>
                  <a:lnTo>
                    <a:pt x="670" y="1458"/>
                  </a:lnTo>
                  <a:lnTo>
                    <a:pt x="645" y="1411"/>
                  </a:lnTo>
                  <a:lnTo>
                    <a:pt x="592" y="1411"/>
                  </a:lnTo>
                  <a:lnTo>
                    <a:pt x="550" y="1381"/>
                  </a:lnTo>
                  <a:lnTo>
                    <a:pt x="568" y="1326"/>
                  </a:lnTo>
                  <a:lnTo>
                    <a:pt x="562" y="1278"/>
                  </a:lnTo>
                  <a:lnTo>
                    <a:pt x="514" y="1290"/>
                  </a:lnTo>
                  <a:lnTo>
                    <a:pt x="484" y="1278"/>
                  </a:lnTo>
                  <a:lnTo>
                    <a:pt x="497" y="1231"/>
                  </a:lnTo>
                  <a:lnTo>
                    <a:pt x="526" y="1189"/>
                  </a:lnTo>
                  <a:lnTo>
                    <a:pt x="514" y="1176"/>
                  </a:lnTo>
                  <a:lnTo>
                    <a:pt x="466" y="1189"/>
                  </a:lnTo>
                  <a:lnTo>
                    <a:pt x="455" y="1231"/>
                  </a:lnTo>
                  <a:lnTo>
                    <a:pt x="419" y="1231"/>
                  </a:lnTo>
                  <a:lnTo>
                    <a:pt x="341" y="1189"/>
                  </a:lnTo>
                  <a:lnTo>
                    <a:pt x="341" y="1152"/>
                  </a:lnTo>
                  <a:lnTo>
                    <a:pt x="334" y="1123"/>
                  </a:lnTo>
                  <a:lnTo>
                    <a:pt x="364" y="1051"/>
                  </a:lnTo>
                  <a:lnTo>
                    <a:pt x="430" y="1021"/>
                  </a:lnTo>
                  <a:lnTo>
                    <a:pt x="472" y="1021"/>
                  </a:lnTo>
                  <a:lnTo>
                    <a:pt x="508" y="1044"/>
                  </a:lnTo>
                  <a:lnTo>
                    <a:pt x="520" y="1044"/>
                  </a:lnTo>
                  <a:lnTo>
                    <a:pt x="514" y="1021"/>
                  </a:lnTo>
                  <a:lnTo>
                    <a:pt x="586" y="1027"/>
                  </a:lnTo>
                  <a:lnTo>
                    <a:pt x="609" y="1051"/>
                  </a:lnTo>
                  <a:lnTo>
                    <a:pt x="616" y="1080"/>
                  </a:lnTo>
                  <a:lnTo>
                    <a:pt x="639" y="1129"/>
                  </a:lnTo>
                  <a:lnTo>
                    <a:pt x="651" y="1104"/>
                  </a:lnTo>
                  <a:lnTo>
                    <a:pt x="651" y="1068"/>
                  </a:lnTo>
                  <a:lnTo>
                    <a:pt x="639" y="1021"/>
                  </a:lnTo>
                  <a:lnTo>
                    <a:pt x="664" y="966"/>
                  </a:lnTo>
                  <a:lnTo>
                    <a:pt x="717" y="942"/>
                  </a:lnTo>
                  <a:lnTo>
                    <a:pt x="711" y="870"/>
                  </a:lnTo>
                  <a:lnTo>
                    <a:pt x="729" y="894"/>
                  </a:lnTo>
                  <a:lnTo>
                    <a:pt x="742" y="864"/>
                  </a:lnTo>
                  <a:lnTo>
                    <a:pt x="765" y="834"/>
                  </a:lnTo>
                  <a:lnTo>
                    <a:pt x="795" y="817"/>
                  </a:lnTo>
                  <a:lnTo>
                    <a:pt x="789" y="792"/>
                  </a:lnTo>
                  <a:lnTo>
                    <a:pt x="873" y="714"/>
                  </a:lnTo>
                  <a:lnTo>
                    <a:pt x="855" y="714"/>
                  </a:lnTo>
                  <a:lnTo>
                    <a:pt x="855" y="678"/>
                  </a:lnTo>
                  <a:lnTo>
                    <a:pt x="801" y="684"/>
                  </a:lnTo>
                  <a:lnTo>
                    <a:pt x="825" y="637"/>
                  </a:lnTo>
                  <a:lnTo>
                    <a:pt x="926" y="607"/>
                  </a:lnTo>
                  <a:lnTo>
                    <a:pt x="926" y="576"/>
                  </a:lnTo>
                  <a:lnTo>
                    <a:pt x="873" y="576"/>
                  </a:lnTo>
                  <a:lnTo>
                    <a:pt x="890" y="540"/>
                  </a:lnTo>
                  <a:lnTo>
                    <a:pt x="855" y="540"/>
                  </a:lnTo>
                  <a:lnTo>
                    <a:pt x="819" y="456"/>
                  </a:lnTo>
                  <a:lnTo>
                    <a:pt x="801" y="486"/>
                  </a:lnTo>
                  <a:lnTo>
                    <a:pt x="789" y="486"/>
                  </a:lnTo>
                  <a:lnTo>
                    <a:pt x="772" y="456"/>
                  </a:lnTo>
                  <a:lnTo>
                    <a:pt x="675" y="426"/>
                  </a:lnTo>
                  <a:lnTo>
                    <a:pt x="675" y="499"/>
                  </a:lnTo>
                  <a:lnTo>
                    <a:pt x="700" y="528"/>
                  </a:lnTo>
                  <a:lnTo>
                    <a:pt x="687" y="558"/>
                  </a:lnTo>
                  <a:lnTo>
                    <a:pt x="700" y="643"/>
                  </a:lnTo>
                  <a:lnTo>
                    <a:pt x="664" y="643"/>
                  </a:lnTo>
                  <a:lnTo>
                    <a:pt x="628" y="564"/>
                  </a:lnTo>
                  <a:lnTo>
                    <a:pt x="586" y="522"/>
                  </a:lnTo>
                  <a:lnTo>
                    <a:pt x="562" y="528"/>
                  </a:lnTo>
                  <a:lnTo>
                    <a:pt x="550" y="431"/>
                  </a:lnTo>
                  <a:lnTo>
                    <a:pt x="562" y="397"/>
                  </a:lnTo>
                  <a:lnTo>
                    <a:pt x="586" y="420"/>
                  </a:lnTo>
                  <a:lnTo>
                    <a:pt x="598" y="402"/>
                  </a:lnTo>
                  <a:lnTo>
                    <a:pt x="586" y="372"/>
                  </a:lnTo>
                  <a:lnTo>
                    <a:pt x="616" y="378"/>
                  </a:lnTo>
                  <a:lnTo>
                    <a:pt x="664" y="342"/>
                  </a:lnTo>
                  <a:lnTo>
                    <a:pt x="664" y="306"/>
                  </a:lnTo>
                  <a:lnTo>
                    <a:pt x="622" y="329"/>
                  </a:lnTo>
                  <a:lnTo>
                    <a:pt x="586" y="257"/>
                  </a:lnTo>
                  <a:lnTo>
                    <a:pt x="586" y="324"/>
                  </a:lnTo>
                  <a:lnTo>
                    <a:pt x="562" y="329"/>
                  </a:lnTo>
                  <a:lnTo>
                    <a:pt x="562" y="318"/>
                  </a:lnTo>
                  <a:lnTo>
                    <a:pt x="497" y="300"/>
                  </a:lnTo>
                  <a:lnTo>
                    <a:pt x="490" y="324"/>
                  </a:lnTo>
                  <a:lnTo>
                    <a:pt x="442" y="276"/>
                  </a:lnTo>
                  <a:lnTo>
                    <a:pt x="461" y="252"/>
                  </a:lnTo>
                  <a:lnTo>
                    <a:pt x="364" y="180"/>
                  </a:lnTo>
                  <a:lnTo>
                    <a:pt x="341" y="180"/>
                  </a:lnTo>
                  <a:lnTo>
                    <a:pt x="334" y="102"/>
                  </a:lnTo>
                  <a:lnTo>
                    <a:pt x="317" y="78"/>
                  </a:lnTo>
                  <a:lnTo>
                    <a:pt x="328" y="53"/>
                  </a:lnTo>
                  <a:lnTo>
                    <a:pt x="263" y="11"/>
                  </a:lnTo>
                  <a:lnTo>
                    <a:pt x="233" y="0"/>
                  </a:lnTo>
                  <a:lnTo>
                    <a:pt x="220" y="42"/>
                  </a:lnTo>
                  <a:lnTo>
                    <a:pt x="209" y="47"/>
                  </a:lnTo>
                  <a:lnTo>
                    <a:pt x="203" y="24"/>
                  </a:lnTo>
                  <a:lnTo>
                    <a:pt x="167" y="24"/>
                  </a:lnTo>
                  <a:lnTo>
                    <a:pt x="167" y="53"/>
                  </a:lnTo>
                  <a:lnTo>
                    <a:pt x="180" y="78"/>
                  </a:lnTo>
                  <a:lnTo>
                    <a:pt x="161" y="90"/>
                  </a:lnTo>
                  <a:lnTo>
                    <a:pt x="108" y="66"/>
                  </a:lnTo>
                  <a:lnTo>
                    <a:pt x="72" y="90"/>
                  </a:lnTo>
                  <a:lnTo>
                    <a:pt x="83" y="114"/>
                  </a:lnTo>
                  <a:lnTo>
                    <a:pt x="78" y="119"/>
                  </a:lnTo>
                  <a:lnTo>
                    <a:pt x="83" y="155"/>
                  </a:lnTo>
                  <a:lnTo>
                    <a:pt x="78" y="16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66"/>
            <p:cNvSpPr/>
            <p:nvPr/>
          </p:nvSpPr>
          <p:spPr bwMode="gray">
            <a:xfrm>
              <a:off x="3210" y="1635"/>
              <a:ext cx="257" cy="475"/>
            </a:xfrm>
            <a:custGeom>
              <a:gdLst>
                <a:gd name="T0" fmla="*/ 25 w 283"/>
                <a:gd name="T1" fmla="*/ 102 h 523"/>
                <a:gd name="T2" fmla="*/ 12 w 283"/>
                <a:gd name="T3" fmla="*/ 108 h 523"/>
                <a:gd name="T4" fmla="*/ 25 w 283"/>
                <a:gd name="T5" fmla="*/ 144 h 523"/>
                <a:gd name="T6" fmla="*/ 67 w 283"/>
                <a:gd name="T7" fmla="*/ 163 h 523"/>
                <a:gd name="T8" fmla="*/ 78 w 283"/>
                <a:gd name="T9" fmla="*/ 216 h 523"/>
                <a:gd name="T10" fmla="*/ 67 w 283"/>
                <a:gd name="T11" fmla="*/ 259 h 523"/>
                <a:gd name="T12" fmla="*/ 91 w 283"/>
                <a:gd name="T13" fmla="*/ 282 h 523"/>
                <a:gd name="T14" fmla="*/ 72 w 283"/>
                <a:gd name="T15" fmla="*/ 295 h 523"/>
                <a:gd name="T16" fmla="*/ 72 w 283"/>
                <a:gd name="T17" fmla="*/ 312 h 523"/>
                <a:gd name="T18" fmla="*/ 91 w 283"/>
                <a:gd name="T19" fmla="*/ 312 h 523"/>
                <a:gd name="T20" fmla="*/ 91 w 283"/>
                <a:gd name="T21" fmla="*/ 343 h 523"/>
                <a:gd name="T22" fmla="*/ 61 w 283"/>
                <a:gd name="T23" fmla="*/ 384 h 523"/>
                <a:gd name="T24" fmla="*/ 61 w 283"/>
                <a:gd name="T25" fmla="*/ 469 h 523"/>
                <a:gd name="T26" fmla="*/ 67 w 283"/>
                <a:gd name="T27" fmla="*/ 475 h 523"/>
                <a:gd name="T28" fmla="*/ 78 w 283"/>
                <a:gd name="T29" fmla="*/ 511 h 523"/>
                <a:gd name="T30" fmla="*/ 97 w 283"/>
                <a:gd name="T31" fmla="*/ 522 h 523"/>
                <a:gd name="T32" fmla="*/ 114 w 283"/>
                <a:gd name="T33" fmla="*/ 498 h 523"/>
                <a:gd name="T34" fmla="*/ 114 w 283"/>
                <a:gd name="T35" fmla="*/ 469 h 523"/>
                <a:gd name="T36" fmla="*/ 144 w 283"/>
                <a:gd name="T37" fmla="*/ 426 h 523"/>
                <a:gd name="T38" fmla="*/ 144 w 283"/>
                <a:gd name="T39" fmla="*/ 390 h 523"/>
                <a:gd name="T40" fmla="*/ 193 w 283"/>
                <a:gd name="T41" fmla="*/ 384 h 523"/>
                <a:gd name="T42" fmla="*/ 246 w 283"/>
                <a:gd name="T43" fmla="*/ 324 h 523"/>
                <a:gd name="T44" fmla="*/ 277 w 283"/>
                <a:gd name="T45" fmla="*/ 312 h 523"/>
                <a:gd name="T46" fmla="*/ 277 w 283"/>
                <a:gd name="T47" fmla="*/ 295 h 523"/>
                <a:gd name="T48" fmla="*/ 246 w 283"/>
                <a:gd name="T49" fmla="*/ 295 h 523"/>
                <a:gd name="T50" fmla="*/ 252 w 283"/>
                <a:gd name="T51" fmla="*/ 259 h 523"/>
                <a:gd name="T52" fmla="*/ 282 w 283"/>
                <a:gd name="T53" fmla="*/ 282 h 523"/>
                <a:gd name="T54" fmla="*/ 282 w 283"/>
                <a:gd name="T55" fmla="*/ 265 h 523"/>
                <a:gd name="T56" fmla="*/ 246 w 283"/>
                <a:gd name="T57" fmla="*/ 235 h 523"/>
                <a:gd name="T58" fmla="*/ 252 w 283"/>
                <a:gd name="T59" fmla="*/ 204 h 523"/>
                <a:gd name="T60" fmla="*/ 271 w 283"/>
                <a:gd name="T61" fmla="*/ 204 h 523"/>
                <a:gd name="T62" fmla="*/ 277 w 283"/>
                <a:gd name="T63" fmla="*/ 186 h 523"/>
                <a:gd name="T64" fmla="*/ 241 w 283"/>
                <a:gd name="T65" fmla="*/ 102 h 523"/>
                <a:gd name="T66" fmla="*/ 246 w 283"/>
                <a:gd name="T67" fmla="*/ 78 h 523"/>
                <a:gd name="T68" fmla="*/ 229 w 283"/>
                <a:gd name="T69" fmla="*/ 66 h 523"/>
                <a:gd name="T70" fmla="*/ 216 w 283"/>
                <a:gd name="T71" fmla="*/ 85 h 523"/>
                <a:gd name="T72" fmla="*/ 241 w 283"/>
                <a:gd name="T73" fmla="*/ 30 h 523"/>
                <a:gd name="T74" fmla="*/ 229 w 283"/>
                <a:gd name="T75" fmla="*/ 25 h 523"/>
                <a:gd name="T76" fmla="*/ 205 w 283"/>
                <a:gd name="T77" fmla="*/ 55 h 523"/>
                <a:gd name="T78" fmla="*/ 193 w 283"/>
                <a:gd name="T79" fmla="*/ 48 h 523"/>
                <a:gd name="T80" fmla="*/ 193 w 283"/>
                <a:gd name="T81" fmla="*/ 30 h 523"/>
                <a:gd name="T82" fmla="*/ 174 w 283"/>
                <a:gd name="T83" fmla="*/ 36 h 523"/>
                <a:gd name="T84" fmla="*/ 163 w 283"/>
                <a:gd name="T85" fmla="*/ 30 h 523"/>
                <a:gd name="T86" fmla="*/ 199 w 283"/>
                <a:gd name="T87" fmla="*/ 6 h 523"/>
                <a:gd name="T88" fmla="*/ 193 w 283"/>
                <a:gd name="T89" fmla="*/ 0 h 523"/>
                <a:gd name="T90" fmla="*/ 163 w 283"/>
                <a:gd name="T91" fmla="*/ 0 h 523"/>
                <a:gd name="T92" fmla="*/ 144 w 283"/>
                <a:gd name="T93" fmla="*/ 25 h 523"/>
                <a:gd name="T94" fmla="*/ 114 w 283"/>
                <a:gd name="T95" fmla="*/ 0 h 523"/>
                <a:gd name="T96" fmla="*/ 72 w 283"/>
                <a:gd name="T97" fmla="*/ 12 h 523"/>
                <a:gd name="T98" fmla="*/ 78 w 283"/>
                <a:gd name="T99" fmla="*/ 36 h 523"/>
                <a:gd name="T100" fmla="*/ 61 w 283"/>
                <a:gd name="T101" fmla="*/ 36 h 523"/>
                <a:gd name="T102" fmla="*/ 48 w 283"/>
                <a:gd name="T103" fmla="*/ 48 h 523"/>
                <a:gd name="T104" fmla="*/ 48 w 283"/>
                <a:gd name="T105" fmla="*/ 66 h 523"/>
                <a:gd name="T106" fmla="*/ 12 w 283"/>
                <a:gd name="T107" fmla="*/ 66 h 523"/>
                <a:gd name="T108" fmla="*/ 0 w 283"/>
                <a:gd name="T109" fmla="*/ 78 h 523"/>
                <a:gd name="T110" fmla="*/ 25 w 283"/>
                <a:gd name="T111" fmla="*/ 102 h 52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3" h="523">
                  <a:moveTo>
                    <a:pt x="25" y="102"/>
                  </a:moveTo>
                  <a:lnTo>
                    <a:pt x="12" y="108"/>
                  </a:lnTo>
                  <a:lnTo>
                    <a:pt x="25" y="144"/>
                  </a:lnTo>
                  <a:lnTo>
                    <a:pt x="67" y="163"/>
                  </a:lnTo>
                  <a:lnTo>
                    <a:pt x="78" y="216"/>
                  </a:lnTo>
                  <a:lnTo>
                    <a:pt x="67" y="259"/>
                  </a:lnTo>
                  <a:lnTo>
                    <a:pt x="91" y="282"/>
                  </a:lnTo>
                  <a:lnTo>
                    <a:pt x="72" y="295"/>
                  </a:lnTo>
                  <a:lnTo>
                    <a:pt x="72" y="312"/>
                  </a:lnTo>
                  <a:lnTo>
                    <a:pt x="91" y="312"/>
                  </a:lnTo>
                  <a:lnTo>
                    <a:pt x="91" y="343"/>
                  </a:lnTo>
                  <a:lnTo>
                    <a:pt x="61" y="384"/>
                  </a:lnTo>
                  <a:lnTo>
                    <a:pt x="61" y="469"/>
                  </a:lnTo>
                  <a:lnTo>
                    <a:pt x="67" y="475"/>
                  </a:lnTo>
                  <a:lnTo>
                    <a:pt x="78" y="511"/>
                  </a:lnTo>
                  <a:lnTo>
                    <a:pt x="97" y="522"/>
                  </a:lnTo>
                  <a:lnTo>
                    <a:pt x="114" y="498"/>
                  </a:lnTo>
                  <a:lnTo>
                    <a:pt x="114" y="469"/>
                  </a:lnTo>
                  <a:lnTo>
                    <a:pt x="144" y="426"/>
                  </a:lnTo>
                  <a:lnTo>
                    <a:pt x="144" y="390"/>
                  </a:lnTo>
                  <a:lnTo>
                    <a:pt x="193" y="384"/>
                  </a:lnTo>
                  <a:lnTo>
                    <a:pt x="246" y="324"/>
                  </a:lnTo>
                  <a:lnTo>
                    <a:pt x="277" y="312"/>
                  </a:lnTo>
                  <a:lnTo>
                    <a:pt x="277" y="295"/>
                  </a:lnTo>
                  <a:lnTo>
                    <a:pt x="246" y="295"/>
                  </a:lnTo>
                  <a:lnTo>
                    <a:pt x="252" y="259"/>
                  </a:lnTo>
                  <a:lnTo>
                    <a:pt x="282" y="282"/>
                  </a:lnTo>
                  <a:lnTo>
                    <a:pt x="282" y="265"/>
                  </a:lnTo>
                  <a:lnTo>
                    <a:pt x="246" y="235"/>
                  </a:lnTo>
                  <a:lnTo>
                    <a:pt x="252" y="204"/>
                  </a:lnTo>
                  <a:lnTo>
                    <a:pt x="271" y="204"/>
                  </a:lnTo>
                  <a:lnTo>
                    <a:pt x="277" y="186"/>
                  </a:lnTo>
                  <a:lnTo>
                    <a:pt x="241" y="102"/>
                  </a:lnTo>
                  <a:lnTo>
                    <a:pt x="246" y="78"/>
                  </a:lnTo>
                  <a:lnTo>
                    <a:pt x="229" y="66"/>
                  </a:lnTo>
                  <a:lnTo>
                    <a:pt x="216" y="85"/>
                  </a:lnTo>
                  <a:lnTo>
                    <a:pt x="241" y="30"/>
                  </a:lnTo>
                  <a:lnTo>
                    <a:pt x="229" y="25"/>
                  </a:lnTo>
                  <a:lnTo>
                    <a:pt x="205" y="55"/>
                  </a:lnTo>
                  <a:lnTo>
                    <a:pt x="193" y="48"/>
                  </a:lnTo>
                  <a:lnTo>
                    <a:pt x="193" y="30"/>
                  </a:lnTo>
                  <a:lnTo>
                    <a:pt x="174" y="36"/>
                  </a:lnTo>
                  <a:lnTo>
                    <a:pt x="163" y="30"/>
                  </a:lnTo>
                  <a:lnTo>
                    <a:pt x="199" y="6"/>
                  </a:lnTo>
                  <a:lnTo>
                    <a:pt x="193" y="0"/>
                  </a:lnTo>
                  <a:lnTo>
                    <a:pt x="163" y="0"/>
                  </a:lnTo>
                  <a:lnTo>
                    <a:pt x="144" y="25"/>
                  </a:lnTo>
                  <a:lnTo>
                    <a:pt x="114" y="0"/>
                  </a:lnTo>
                  <a:lnTo>
                    <a:pt x="72" y="12"/>
                  </a:lnTo>
                  <a:lnTo>
                    <a:pt x="78" y="36"/>
                  </a:lnTo>
                  <a:lnTo>
                    <a:pt x="61" y="36"/>
                  </a:lnTo>
                  <a:lnTo>
                    <a:pt x="48" y="48"/>
                  </a:lnTo>
                  <a:lnTo>
                    <a:pt x="48" y="66"/>
                  </a:lnTo>
                  <a:lnTo>
                    <a:pt x="12" y="66"/>
                  </a:lnTo>
                  <a:lnTo>
                    <a:pt x="0" y="78"/>
                  </a:lnTo>
                  <a:lnTo>
                    <a:pt x="25" y="10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67"/>
            <p:cNvSpPr/>
            <p:nvPr/>
          </p:nvSpPr>
          <p:spPr bwMode="gray">
            <a:xfrm>
              <a:off x="3428" y="2033"/>
              <a:ext cx="89" cy="69"/>
            </a:xfrm>
            <a:custGeom>
              <a:gdLst>
                <a:gd name="T0" fmla="*/ 5 w 98"/>
                <a:gd name="T1" fmla="*/ 17 h 76"/>
                <a:gd name="T2" fmla="*/ 5 w 98"/>
                <a:gd name="T3" fmla="*/ 17 h 76"/>
                <a:gd name="T4" fmla="*/ 0 w 98"/>
                <a:gd name="T5" fmla="*/ 29 h 76"/>
                <a:gd name="T6" fmla="*/ 11 w 98"/>
                <a:gd name="T7" fmla="*/ 40 h 76"/>
                <a:gd name="T8" fmla="*/ 0 w 98"/>
                <a:gd name="T9" fmla="*/ 58 h 76"/>
                <a:gd name="T10" fmla="*/ 5 w 98"/>
                <a:gd name="T11" fmla="*/ 70 h 76"/>
                <a:gd name="T12" fmla="*/ 67 w 98"/>
                <a:gd name="T13" fmla="*/ 75 h 76"/>
                <a:gd name="T14" fmla="*/ 78 w 98"/>
                <a:gd name="T15" fmla="*/ 64 h 76"/>
                <a:gd name="T16" fmla="*/ 91 w 98"/>
                <a:gd name="T17" fmla="*/ 64 h 76"/>
                <a:gd name="T18" fmla="*/ 97 w 98"/>
                <a:gd name="T19" fmla="*/ 46 h 76"/>
                <a:gd name="T20" fmla="*/ 78 w 98"/>
                <a:gd name="T21" fmla="*/ 35 h 76"/>
                <a:gd name="T22" fmla="*/ 84 w 98"/>
                <a:gd name="T23" fmla="*/ 17 h 76"/>
                <a:gd name="T24" fmla="*/ 48 w 98"/>
                <a:gd name="T25" fmla="*/ 23 h 76"/>
                <a:gd name="T26" fmla="*/ 30 w 98"/>
                <a:gd name="T27" fmla="*/ 0 h 76"/>
                <a:gd name="T28" fmla="*/ 18 w 98"/>
                <a:gd name="T29" fmla="*/ 5 h 76"/>
                <a:gd name="T30" fmla="*/ 24 w 98"/>
                <a:gd name="T31" fmla="*/ 23 h 76"/>
                <a:gd name="T32" fmla="*/ 5 w 98"/>
                <a:gd name="T33" fmla="*/ 17 h 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76">
                  <a:moveTo>
                    <a:pt x="5" y="17"/>
                  </a:moveTo>
                  <a:lnTo>
                    <a:pt x="5" y="17"/>
                  </a:lnTo>
                  <a:lnTo>
                    <a:pt x="0" y="29"/>
                  </a:lnTo>
                  <a:lnTo>
                    <a:pt x="11" y="40"/>
                  </a:lnTo>
                  <a:lnTo>
                    <a:pt x="0" y="58"/>
                  </a:lnTo>
                  <a:lnTo>
                    <a:pt x="5" y="70"/>
                  </a:lnTo>
                  <a:lnTo>
                    <a:pt x="67" y="75"/>
                  </a:lnTo>
                  <a:lnTo>
                    <a:pt x="78" y="64"/>
                  </a:lnTo>
                  <a:lnTo>
                    <a:pt x="91" y="64"/>
                  </a:lnTo>
                  <a:lnTo>
                    <a:pt x="97" y="46"/>
                  </a:lnTo>
                  <a:lnTo>
                    <a:pt x="78" y="35"/>
                  </a:lnTo>
                  <a:lnTo>
                    <a:pt x="84" y="17"/>
                  </a:lnTo>
                  <a:lnTo>
                    <a:pt x="48" y="23"/>
                  </a:lnTo>
                  <a:lnTo>
                    <a:pt x="30" y="0"/>
                  </a:lnTo>
                  <a:lnTo>
                    <a:pt x="18" y="5"/>
                  </a:lnTo>
                  <a:lnTo>
                    <a:pt x="24" y="23"/>
                  </a:lnTo>
                  <a:lnTo>
                    <a:pt x="5" y="1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68"/>
            <p:cNvSpPr/>
            <p:nvPr/>
          </p:nvSpPr>
          <p:spPr bwMode="gray">
            <a:xfrm>
              <a:off x="2340" y="1648"/>
              <a:ext cx="21" cy="17"/>
            </a:xfrm>
            <a:custGeom>
              <a:gdLst>
                <a:gd name="T0" fmla="*/ 12 w 24"/>
                <a:gd name="T1" fmla="*/ 6 h 19"/>
                <a:gd name="T2" fmla="*/ 12 w 24"/>
                <a:gd name="T3" fmla="*/ 0 h 19"/>
                <a:gd name="T4" fmla="*/ 23 w 24"/>
                <a:gd name="T5" fmla="*/ 13 h 19"/>
                <a:gd name="T6" fmla="*/ 12 w 24"/>
                <a:gd name="T7" fmla="*/ 18 h 19"/>
                <a:gd name="T8" fmla="*/ 0 w 24"/>
                <a:gd name="T9" fmla="*/ 6 h 19"/>
                <a:gd name="T10" fmla="*/ 12 w 24"/>
                <a:gd name="T11" fmla="*/ 6 h 19"/>
              </a:gdLst>
              <a:cxnLst>
                <a:cxn ang="0">
                  <a:pos x="T0" y="T1"/>
                </a:cxn>
                <a:cxn ang="0">
                  <a:pos x="T2" y="T3"/>
                </a:cxn>
                <a:cxn ang="0">
                  <a:pos x="T4" y="T5"/>
                </a:cxn>
                <a:cxn ang="0">
                  <a:pos x="T6" y="T7"/>
                </a:cxn>
                <a:cxn ang="0">
                  <a:pos x="T8" y="T9"/>
                </a:cxn>
                <a:cxn ang="0">
                  <a:pos x="T10" y="T11"/>
                </a:cxn>
              </a:cxnLst>
              <a:rect l="0" t="0" r="r" b="b"/>
              <a:pathLst>
                <a:path w="24" h="19">
                  <a:moveTo>
                    <a:pt x="12" y="6"/>
                  </a:moveTo>
                  <a:lnTo>
                    <a:pt x="12" y="0"/>
                  </a:lnTo>
                  <a:lnTo>
                    <a:pt x="23" y="13"/>
                  </a:lnTo>
                  <a:lnTo>
                    <a:pt x="12" y="18"/>
                  </a:lnTo>
                  <a:lnTo>
                    <a:pt x="0" y="6"/>
                  </a:lnTo>
                  <a:lnTo>
                    <a:pt x="12"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69"/>
            <p:cNvSpPr/>
            <p:nvPr/>
          </p:nvSpPr>
          <p:spPr bwMode="gray">
            <a:xfrm>
              <a:off x="2805" y="2702"/>
              <a:ext cx="126" cy="53"/>
            </a:xfrm>
            <a:custGeom>
              <a:gdLst>
                <a:gd name="T0" fmla="*/ 6 w 139"/>
                <a:gd name="T1" fmla="*/ 11 h 58"/>
                <a:gd name="T2" fmla="*/ 0 w 139"/>
                <a:gd name="T3" fmla="*/ 0 h 58"/>
                <a:gd name="T4" fmla="*/ 36 w 139"/>
                <a:gd name="T5" fmla="*/ 0 h 58"/>
                <a:gd name="T6" fmla="*/ 102 w 139"/>
                <a:gd name="T7" fmla="*/ 23 h 58"/>
                <a:gd name="T8" fmla="*/ 102 w 139"/>
                <a:gd name="T9" fmla="*/ 29 h 58"/>
                <a:gd name="T10" fmla="*/ 138 w 139"/>
                <a:gd name="T11" fmla="*/ 57 h 58"/>
                <a:gd name="T12" fmla="*/ 91 w 139"/>
                <a:gd name="T13" fmla="*/ 57 h 58"/>
                <a:gd name="T14" fmla="*/ 66 w 139"/>
                <a:gd name="T15" fmla="*/ 39 h 58"/>
                <a:gd name="T16" fmla="*/ 30 w 139"/>
                <a:gd name="T17" fmla="*/ 11 h 58"/>
                <a:gd name="T18" fmla="*/ 6 w 139"/>
                <a:gd name="T19" fmla="*/ 1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57">
                  <a:moveTo>
                    <a:pt x="6" y="11"/>
                  </a:moveTo>
                  <a:lnTo>
                    <a:pt x="0" y="0"/>
                  </a:lnTo>
                  <a:lnTo>
                    <a:pt x="36" y="0"/>
                  </a:lnTo>
                  <a:lnTo>
                    <a:pt x="102" y="23"/>
                  </a:lnTo>
                  <a:lnTo>
                    <a:pt x="102" y="29"/>
                  </a:lnTo>
                  <a:lnTo>
                    <a:pt x="138" y="57"/>
                  </a:lnTo>
                  <a:lnTo>
                    <a:pt x="91" y="57"/>
                  </a:lnTo>
                  <a:lnTo>
                    <a:pt x="66" y="39"/>
                  </a:lnTo>
                  <a:lnTo>
                    <a:pt x="30" y="11"/>
                  </a:lnTo>
                  <a:lnTo>
                    <a:pt x="6" y="1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70"/>
            <p:cNvSpPr/>
            <p:nvPr/>
          </p:nvSpPr>
          <p:spPr bwMode="gray">
            <a:xfrm>
              <a:off x="2782" y="2712"/>
              <a:ext cx="18" cy="12"/>
            </a:xfrm>
            <a:custGeom>
              <a:gdLst>
                <a:gd name="T0" fmla="*/ 19 w 20"/>
                <a:gd name="T1" fmla="*/ 6 h 13"/>
                <a:gd name="T2" fmla="*/ 19 w 20"/>
                <a:gd name="T3" fmla="*/ 6 h 13"/>
                <a:gd name="T4" fmla="*/ 14 w 20"/>
                <a:gd name="T5" fmla="*/ 0 h 13"/>
                <a:gd name="T6" fmla="*/ 0 w 20"/>
                <a:gd name="T7" fmla="*/ 6 h 13"/>
                <a:gd name="T8" fmla="*/ 14 w 20"/>
                <a:gd name="T9" fmla="*/ 12 h 13"/>
                <a:gd name="T10" fmla="*/ 19 w 20"/>
                <a:gd name="T11" fmla="*/ 6 h 13"/>
              </a:gdLst>
              <a:cxnLst>
                <a:cxn ang="0">
                  <a:pos x="T0" y="T1"/>
                </a:cxn>
                <a:cxn ang="0">
                  <a:pos x="T2" y="T3"/>
                </a:cxn>
                <a:cxn ang="0">
                  <a:pos x="T4" y="T5"/>
                </a:cxn>
                <a:cxn ang="0">
                  <a:pos x="T6" y="T7"/>
                </a:cxn>
                <a:cxn ang="0">
                  <a:pos x="T8" y="T9"/>
                </a:cxn>
                <a:cxn ang="0">
                  <a:pos x="T10" y="T11"/>
                </a:cxn>
              </a:cxnLst>
              <a:rect l="0" t="0" r="r" b="b"/>
              <a:pathLst>
                <a:path w="20" h="13">
                  <a:moveTo>
                    <a:pt x="19" y="6"/>
                  </a:moveTo>
                  <a:lnTo>
                    <a:pt x="19" y="6"/>
                  </a:lnTo>
                  <a:lnTo>
                    <a:pt x="14" y="0"/>
                  </a:lnTo>
                  <a:lnTo>
                    <a:pt x="0" y="6"/>
                  </a:lnTo>
                  <a:lnTo>
                    <a:pt x="14" y="12"/>
                  </a:lnTo>
                  <a:lnTo>
                    <a:pt x="19"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71"/>
            <p:cNvSpPr/>
            <p:nvPr/>
          </p:nvSpPr>
          <p:spPr bwMode="gray">
            <a:xfrm>
              <a:off x="2822" y="1978"/>
              <a:ext cx="44" cy="51"/>
            </a:xfrm>
            <a:custGeom>
              <a:gdLst>
                <a:gd name="T0" fmla="*/ 24 w 48"/>
                <a:gd name="T1" fmla="*/ 6 h 56"/>
                <a:gd name="T2" fmla="*/ 17 w 48"/>
                <a:gd name="T3" fmla="*/ 0 h 56"/>
                <a:gd name="T4" fmla="*/ 11 w 48"/>
                <a:gd name="T5" fmla="*/ 6 h 56"/>
                <a:gd name="T6" fmla="*/ 0 w 48"/>
                <a:gd name="T7" fmla="*/ 43 h 56"/>
                <a:gd name="T8" fmla="*/ 11 w 48"/>
                <a:gd name="T9" fmla="*/ 55 h 56"/>
                <a:gd name="T10" fmla="*/ 24 w 48"/>
                <a:gd name="T11" fmla="*/ 36 h 56"/>
                <a:gd name="T12" fmla="*/ 42 w 48"/>
                <a:gd name="T13" fmla="*/ 36 h 56"/>
                <a:gd name="T14" fmla="*/ 47 w 48"/>
                <a:gd name="T15" fmla="*/ 31 h 56"/>
                <a:gd name="T16" fmla="*/ 36 w 48"/>
                <a:gd name="T17" fmla="*/ 25 h 56"/>
                <a:gd name="T18" fmla="*/ 24 w 48"/>
                <a:gd name="T19" fmla="*/ 6 h 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56">
                  <a:moveTo>
                    <a:pt x="24" y="6"/>
                  </a:moveTo>
                  <a:lnTo>
                    <a:pt x="17" y="0"/>
                  </a:lnTo>
                  <a:lnTo>
                    <a:pt x="11" y="6"/>
                  </a:lnTo>
                  <a:lnTo>
                    <a:pt x="0" y="43"/>
                  </a:lnTo>
                  <a:lnTo>
                    <a:pt x="11" y="55"/>
                  </a:lnTo>
                  <a:lnTo>
                    <a:pt x="24" y="36"/>
                  </a:lnTo>
                  <a:lnTo>
                    <a:pt x="42" y="36"/>
                  </a:lnTo>
                  <a:lnTo>
                    <a:pt x="47" y="31"/>
                  </a:lnTo>
                  <a:lnTo>
                    <a:pt x="36" y="25"/>
                  </a:lnTo>
                  <a:lnTo>
                    <a:pt x="24" y="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72"/>
            <p:cNvSpPr/>
            <p:nvPr/>
          </p:nvSpPr>
          <p:spPr bwMode="gray">
            <a:xfrm>
              <a:off x="2859" y="1799"/>
              <a:ext cx="227" cy="263"/>
            </a:xfrm>
            <a:custGeom>
              <a:gdLst>
                <a:gd name="T0" fmla="*/ 30 w 250"/>
                <a:gd name="T1" fmla="*/ 49 h 290"/>
                <a:gd name="T2" fmla="*/ 17 w 250"/>
                <a:gd name="T3" fmla="*/ 60 h 290"/>
                <a:gd name="T4" fmla="*/ 53 w 250"/>
                <a:gd name="T5" fmla="*/ 102 h 290"/>
                <a:gd name="T6" fmla="*/ 101 w 250"/>
                <a:gd name="T7" fmla="*/ 102 h 290"/>
                <a:gd name="T8" fmla="*/ 131 w 250"/>
                <a:gd name="T9" fmla="*/ 127 h 290"/>
                <a:gd name="T10" fmla="*/ 106 w 250"/>
                <a:gd name="T11" fmla="*/ 138 h 290"/>
                <a:gd name="T12" fmla="*/ 125 w 250"/>
                <a:gd name="T13" fmla="*/ 187 h 290"/>
                <a:gd name="T14" fmla="*/ 106 w 250"/>
                <a:gd name="T15" fmla="*/ 193 h 290"/>
                <a:gd name="T16" fmla="*/ 89 w 250"/>
                <a:gd name="T17" fmla="*/ 240 h 290"/>
                <a:gd name="T18" fmla="*/ 125 w 250"/>
                <a:gd name="T19" fmla="*/ 235 h 290"/>
                <a:gd name="T20" fmla="*/ 166 w 250"/>
                <a:gd name="T21" fmla="*/ 240 h 290"/>
                <a:gd name="T22" fmla="*/ 166 w 250"/>
                <a:gd name="T23" fmla="*/ 265 h 290"/>
                <a:gd name="T24" fmla="*/ 184 w 250"/>
                <a:gd name="T25" fmla="*/ 265 h 290"/>
                <a:gd name="T26" fmla="*/ 202 w 250"/>
                <a:gd name="T27" fmla="*/ 289 h 290"/>
                <a:gd name="T28" fmla="*/ 226 w 250"/>
                <a:gd name="T29" fmla="*/ 289 h 290"/>
                <a:gd name="T30" fmla="*/ 238 w 250"/>
                <a:gd name="T31" fmla="*/ 235 h 290"/>
                <a:gd name="T32" fmla="*/ 226 w 250"/>
                <a:gd name="T33" fmla="*/ 217 h 290"/>
                <a:gd name="T34" fmla="*/ 178 w 250"/>
                <a:gd name="T35" fmla="*/ 187 h 290"/>
                <a:gd name="T36" fmla="*/ 154 w 250"/>
                <a:gd name="T37" fmla="*/ 187 h 290"/>
                <a:gd name="T38" fmla="*/ 154 w 250"/>
                <a:gd name="T39" fmla="*/ 163 h 290"/>
                <a:gd name="T40" fmla="*/ 208 w 250"/>
                <a:gd name="T41" fmla="*/ 181 h 290"/>
                <a:gd name="T42" fmla="*/ 226 w 250"/>
                <a:gd name="T43" fmla="*/ 204 h 290"/>
                <a:gd name="T44" fmla="*/ 249 w 250"/>
                <a:gd name="T45" fmla="*/ 168 h 290"/>
                <a:gd name="T46" fmla="*/ 226 w 250"/>
                <a:gd name="T47" fmla="*/ 138 h 290"/>
                <a:gd name="T48" fmla="*/ 202 w 250"/>
                <a:gd name="T49" fmla="*/ 138 h 290"/>
                <a:gd name="T50" fmla="*/ 178 w 250"/>
                <a:gd name="T51" fmla="*/ 127 h 290"/>
                <a:gd name="T52" fmla="*/ 184 w 250"/>
                <a:gd name="T53" fmla="*/ 85 h 290"/>
                <a:gd name="T54" fmla="*/ 154 w 250"/>
                <a:gd name="T55" fmla="*/ 85 h 290"/>
                <a:gd name="T56" fmla="*/ 148 w 250"/>
                <a:gd name="T57" fmla="*/ 55 h 290"/>
                <a:gd name="T58" fmla="*/ 95 w 250"/>
                <a:gd name="T59" fmla="*/ 30 h 290"/>
                <a:gd name="T60" fmla="*/ 95 w 250"/>
                <a:gd name="T61" fmla="*/ 49 h 290"/>
                <a:gd name="T62" fmla="*/ 76 w 250"/>
                <a:gd name="T63" fmla="*/ 49 h 290"/>
                <a:gd name="T64" fmla="*/ 71 w 250"/>
                <a:gd name="T65" fmla="*/ 6 h 290"/>
                <a:gd name="T66" fmla="*/ 53 w 250"/>
                <a:gd name="T67" fmla="*/ 0 h 290"/>
                <a:gd name="T68" fmla="*/ 53 w 250"/>
                <a:gd name="T69" fmla="*/ 49 h 290"/>
                <a:gd name="T70" fmla="*/ 41 w 250"/>
                <a:gd name="T71" fmla="*/ 6 h 290"/>
                <a:gd name="T72" fmla="*/ 0 w 250"/>
                <a:gd name="T73" fmla="*/ 30 h 290"/>
                <a:gd name="T74" fmla="*/ 30 w 250"/>
                <a:gd name="T75" fmla="*/ 49 h 2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290">
                  <a:moveTo>
                    <a:pt x="30" y="49"/>
                  </a:moveTo>
                  <a:lnTo>
                    <a:pt x="17" y="60"/>
                  </a:lnTo>
                  <a:lnTo>
                    <a:pt x="53" y="102"/>
                  </a:lnTo>
                  <a:lnTo>
                    <a:pt x="101" y="102"/>
                  </a:lnTo>
                  <a:lnTo>
                    <a:pt x="131" y="127"/>
                  </a:lnTo>
                  <a:lnTo>
                    <a:pt x="106" y="138"/>
                  </a:lnTo>
                  <a:lnTo>
                    <a:pt x="125" y="187"/>
                  </a:lnTo>
                  <a:lnTo>
                    <a:pt x="106" y="193"/>
                  </a:lnTo>
                  <a:lnTo>
                    <a:pt x="89" y="240"/>
                  </a:lnTo>
                  <a:lnTo>
                    <a:pt x="125" y="235"/>
                  </a:lnTo>
                  <a:lnTo>
                    <a:pt x="166" y="240"/>
                  </a:lnTo>
                  <a:lnTo>
                    <a:pt x="166" y="265"/>
                  </a:lnTo>
                  <a:lnTo>
                    <a:pt x="184" y="265"/>
                  </a:lnTo>
                  <a:lnTo>
                    <a:pt x="202" y="289"/>
                  </a:lnTo>
                  <a:lnTo>
                    <a:pt x="226" y="289"/>
                  </a:lnTo>
                  <a:lnTo>
                    <a:pt x="238" y="235"/>
                  </a:lnTo>
                  <a:lnTo>
                    <a:pt x="226" y="217"/>
                  </a:lnTo>
                  <a:lnTo>
                    <a:pt x="178" y="187"/>
                  </a:lnTo>
                  <a:lnTo>
                    <a:pt x="154" y="187"/>
                  </a:lnTo>
                  <a:lnTo>
                    <a:pt x="154" y="163"/>
                  </a:lnTo>
                  <a:lnTo>
                    <a:pt x="208" y="181"/>
                  </a:lnTo>
                  <a:lnTo>
                    <a:pt x="226" y="204"/>
                  </a:lnTo>
                  <a:lnTo>
                    <a:pt x="249" y="168"/>
                  </a:lnTo>
                  <a:lnTo>
                    <a:pt x="226" y="138"/>
                  </a:lnTo>
                  <a:lnTo>
                    <a:pt x="202" y="138"/>
                  </a:lnTo>
                  <a:lnTo>
                    <a:pt x="178" y="127"/>
                  </a:lnTo>
                  <a:lnTo>
                    <a:pt x="184" y="85"/>
                  </a:lnTo>
                  <a:lnTo>
                    <a:pt x="154" y="85"/>
                  </a:lnTo>
                  <a:lnTo>
                    <a:pt x="148" y="55"/>
                  </a:lnTo>
                  <a:lnTo>
                    <a:pt x="95" y="30"/>
                  </a:lnTo>
                  <a:lnTo>
                    <a:pt x="95" y="49"/>
                  </a:lnTo>
                  <a:lnTo>
                    <a:pt x="76" y="49"/>
                  </a:lnTo>
                  <a:lnTo>
                    <a:pt x="71" y="6"/>
                  </a:lnTo>
                  <a:lnTo>
                    <a:pt x="53" y="0"/>
                  </a:lnTo>
                  <a:lnTo>
                    <a:pt x="53" y="49"/>
                  </a:lnTo>
                  <a:lnTo>
                    <a:pt x="41" y="6"/>
                  </a:lnTo>
                  <a:lnTo>
                    <a:pt x="0" y="30"/>
                  </a:lnTo>
                  <a:lnTo>
                    <a:pt x="30" y="49"/>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73"/>
            <p:cNvSpPr/>
            <p:nvPr/>
          </p:nvSpPr>
          <p:spPr bwMode="gray">
            <a:xfrm>
              <a:off x="3013" y="1739"/>
              <a:ext cx="65" cy="95"/>
            </a:xfrm>
            <a:custGeom>
              <a:gdLst>
                <a:gd name="T0" fmla="*/ 29 w 72"/>
                <a:gd name="T1" fmla="*/ 13 h 104"/>
                <a:gd name="T2" fmla="*/ 11 w 72"/>
                <a:gd name="T3" fmla="*/ 0 h 104"/>
                <a:gd name="T4" fmla="*/ 0 w 72"/>
                <a:gd name="T5" fmla="*/ 49 h 104"/>
                <a:gd name="T6" fmla="*/ 29 w 72"/>
                <a:gd name="T7" fmla="*/ 73 h 104"/>
                <a:gd name="T8" fmla="*/ 42 w 72"/>
                <a:gd name="T9" fmla="*/ 103 h 104"/>
                <a:gd name="T10" fmla="*/ 59 w 72"/>
                <a:gd name="T11" fmla="*/ 103 h 104"/>
                <a:gd name="T12" fmla="*/ 71 w 72"/>
                <a:gd name="T13" fmla="*/ 85 h 104"/>
                <a:gd name="T14" fmla="*/ 53 w 72"/>
                <a:gd name="T15" fmla="*/ 55 h 104"/>
                <a:gd name="T16" fmla="*/ 29 w 72"/>
                <a:gd name="T17" fmla="*/ 36 h 104"/>
                <a:gd name="T18" fmla="*/ 29 w 72"/>
                <a:gd name="T19" fmla="*/ 1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104">
                  <a:moveTo>
                    <a:pt x="29" y="13"/>
                  </a:moveTo>
                  <a:lnTo>
                    <a:pt x="11" y="0"/>
                  </a:lnTo>
                  <a:lnTo>
                    <a:pt x="0" y="49"/>
                  </a:lnTo>
                  <a:lnTo>
                    <a:pt x="29" y="73"/>
                  </a:lnTo>
                  <a:lnTo>
                    <a:pt x="42" y="103"/>
                  </a:lnTo>
                  <a:lnTo>
                    <a:pt x="59" y="103"/>
                  </a:lnTo>
                  <a:lnTo>
                    <a:pt x="71" y="85"/>
                  </a:lnTo>
                  <a:lnTo>
                    <a:pt x="53" y="55"/>
                  </a:lnTo>
                  <a:lnTo>
                    <a:pt x="29" y="36"/>
                  </a:lnTo>
                  <a:lnTo>
                    <a:pt x="29" y="13"/>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74"/>
            <p:cNvSpPr/>
            <p:nvPr/>
          </p:nvSpPr>
          <p:spPr bwMode="gray">
            <a:xfrm>
              <a:off x="3050" y="1620"/>
              <a:ext cx="104" cy="164"/>
            </a:xfrm>
            <a:custGeom>
              <a:gdLst>
                <a:gd name="T0" fmla="*/ 24 w 115"/>
                <a:gd name="T1" fmla="*/ 24 h 181"/>
                <a:gd name="T2" fmla="*/ 0 w 115"/>
                <a:gd name="T3" fmla="*/ 47 h 181"/>
                <a:gd name="T4" fmla="*/ 24 w 115"/>
                <a:gd name="T5" fmla="*/ 72 h 181"/>
                <a:gd name="T6" fmla="*/ 48 w 115"/>
                <a:gd name="T7" fmla="*/ 66 h 181"/>
                <a:gd name="T8" fmla="*/ 60 w 115"/>
                <a:gd name="T9" fmla="*/ 47 h 181"/>
                <a:gd name="T10" fmla="*/ 66 w 115"/>
                <a:gd name="T11" fmla="*/ 66 h 181"/>
                <a:gd name="T12" fmla="*/ 48 w 115"/>
                <a:gd name="T13" fmla="*/ 96 h 181"/>
                <a:gd name="T14" fmla="*/ 48 w 115"/>
                <a:gd name="T15" fmla="*/ 108 h 181"/>
                <a:gd name="T16" fmla="*/ 66 w 115"/>
                <a:gd name="T17" fmla="*/ 102 h 181"/>
                <a:gd name="T18" fmla="*/ 66 w 115"/>
                <a:gd name="T19" fmla="*/ 108 h 181"/>
                <a:gd name="T20" fmla="*/ 60 w 115"/>
                <a:gd name="T21" fmla="*/ 125 h 181"/>
                <a:gd name="T22" fmla="*/ 73 w 115"/>
                <a:gd name="T23" fmla="*/ 144 h 181"/>
                <a:gd name="T24" fmla="*/ 48 w 115"/>
                <a:gd name="T25" fmla="*/ 155 h 181"/>
                <a:gd name="T26" fmla="*/ 48 w 115"/>
                <a:gd name="T27" fmla="*/ 180 h 181"/>
                <a:gd name="T28" fmla="*/ 78 w 115"/>
                <a:gd name="T29" fmla="*/ 161 h 181"/>
                <a:gd name="T30" fmla="*/ 96 w 115"/>
                <a:gd name="T31" fmla="*/ 180 h 181"/>
                <a:gd name="T32" fmla="*/ 114 w 115"/>
                <a:gd name="T33" fmla="*/ 155 h 181"/>
                <a:gd name="T34" fmla="*/ 96 w 115"/>
                <a:gd name="T35" fmla="*/ 144 h 181"/>
                <a:gd name="T36" fmla="*/ 114 w 115"/>
                <a:gd name="T37" fmla="*/ 102 h 181"/>
                <a:gd name="T38" fmla="*/ 114 w 115"/>
                <a:gd name="T39" fmla="*/ 83 h 181"/>
                <a:gd name="T40" fmla="*/ 90 w 115"/>
                <a:gd name="T41" fmla="*/ 102 h 181"/>
                <a:gd name="T42" fmla="*/ 90 w 115"/>
                <a:gd name="T43" fmla="*/ 66 h 181"/>
                <a:gd name="T44" fmla="*/ 103 w 115"/>
                <a:gd name="T45" fmla="*/ 42 h 181"/>
                <a:gd name="T46" fmla="*/ 103 w 115"/>
                <a:gd name="T47" fmla="*/ 6 h 181"/>
                <a:gd name="T48" fmla="*/ 90 w 115"/>
                <a:gd name="T49" fmla="*/ 0 h 181"/>
                <a:gd name="T50" fmla="*/ 24 w 115"/>
                <a:gd name="T51" fmla="*/ 24 h 1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5" h="181">
                  <a:moveTo>
                    <a:pt x="24" y="24"/>
                  </a:moveTo>
                  <a:lnTo>
                    <a:pt x="0" y="47"/>
                  </a:lnTo>
                  <a:lnTo>
                    <a:pt x="24" y="72"/>
                  </a:lnTo>
                  <a:lnTo>
                    <a:pt x="48" y="66"/>
                  </a:lnTo>
                  <a:lnTo>
                    <a:pt x="60" y="47"/>
                  </a:lnTo>
                  <a:lnTo>
                    <a:pt x="66" y="66"/>
                  </a:lnTo>
                  <a:lnTo>
                    <a:pt x="48" y="96"/>
                  </a:lnTo>
                  <a:lnTo>
                    <a:pt x="48" y="108"/>
                  </a:lnTo>
                  <a:lnTo>
                    <a:pt x="66" y="102"/>
                  </a:lnTo>
                  <a:lnTo>
                    <a:pt x="66" y="108"/>
                  </a:lnTo>
                  <a:lnTo>
                    <a:pt x="60" y="125"/>
                  </a:lnTo>
                  <a:lnTo>
                    <a:pt x="73" y="144"/>
                  </a:lnTo>
                  <a:lnTo>
                    <a:pt x="48" y="155"/>
                  </a:lnTo>
                  <a:lnTo>
                    <a:pt x="48" y="180"/>
                  </a:lnTo>
                  <a:lnTo>
                    <a:pt x="78" y="161"/>
                  </a:lnTo>
                  <a:lnTo>
                    <a:pt x="96" y="180"/>
                  </a:lnTo>
                  <a:lnTo>
                    <a:pt x="114" y="155"/>
                  </a:lnTo>
                  <a:lnTo>
                    <a:pt x="96" y="144"/>
                  </a:lnTo>
                  <a:lnTo>
                    <a:pt x="114" y="102"/>
                  </a:lnTo>
                  <a:lnTo>
                    <a:pt x="114" y="83"/>
                  </a:lnTo>
                  <a:lnTo>
                    <a:pt x="90" y="102"/>
                  </a:lnTo>
                  <a:lnTo>
                    <a:pt x="90" y="66"/>
                  </a:lnTo>
                  <a:lnTo>
                    <a:pt x="103" y="42"/>
                  </a:lnTo>
                  <a:lnTo>
                    <a:pt x="103" y="6"/>
                  </a:lnTo>
                  <a:lnTo>
                    <a:pt x="90" y="0"/>
                  </a:lnTo>
                  <a:lnTo>
                    <a:pt x="24" y="24"/>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75"/>
            <p:cNvSpPr/>
            <p:nvPr/>
          </p:nvSpPr>
          <p:spPr bwMode="gray">
            <a:xfrm>
              <a:off x="2702" y="1789"/>
              <a:ext cx="93" cy="89"/>
            </a:xfrm>
            <a:custGeom>
              <a:gdLst>
                <a:gd name="T0" fmla="*/ 36 w 102"/>
                <a:gd name="T1" fmla="*/ 42 h 98"/>
                <a:gd name="T2" fmla="*/ 0 w 102"/>
                <a:gd name="T3" fmla="*/ 60 h 98"/>
                <a:gd name="T4" fmla="*/ 36 w 102"/>
                <a:gd name="T5" fmla="*/ 91 h 98"/>
                <a:gd name="T6" fmla="*/ 65 w 102"/>
                <a:gd name="T7" fmla="*/ 78 h 98"/>
                <a:gd name="T8" fmla="*/ 71 w 102"/>
                <a:gd name="T9" fmla="*/ 97 h 98"/>
                <a:gd name="T10" fmla="*/ 89 w 102"/>
                <a:gd name="T11" fmla="*/ 97 h 98"/>
                <a:gd name="T12" fmla="*/ 89 w 102"/>
                <a:gd name="T13" fmla="*/ 91 h 98"/>
                <a:gd name="T14" fmla="*/ 101 w 102"/>
                <a:gd name="T15" fmla="*/ 72 h 98"/>
                <a:gd name="T16" fmla="*/ 83 w 102"/>
                <a:gd name="T17" fmla="*/ 11 h 98"/>
                <a:gd name="T18" fmla="*/ 65 w 102"/>
                <a:gd name="T19" fmla="*/ 18 h 98"/>
                <a:gd name="T20" fmla="*/ 36 w 102"/>
                <a:gd name="T21" fmla="*/ 0 h 98"/>
                <a:gd name="T22" fmla="*/ 11 w 102"/>
                <a:gd name="T23" fmla="*/ 35 h 98"/>
                <a:gd name="T24" fmla="*/ 36 w 102"/>
                <a:gd name="T25" fmla="*/ 42 h 9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98">
                  <a:moveTo>
                    <a:pt x="36" y="42"/>
                  </a:moveTo>
                  <a:lnTo>
                    <a:pt x="0" y="60"/>
                  </a:lnTo>
                  <a:lnTo>
                    <a:pt x="36" y="91"/>
                  </a:lnTo>
                  <a:lnTo>
                    <a:pt x="65" y="78"/>
                  </a:lnTo>
                  <a:lnTo>
                    <a:pt x="71" y="97"/>
                  </a:lnTo>
                  <a:lnTo>
                    <a:pt x="89" y="97"/>
                  </a:lnTo>
                  <a:lnTo>
                    <a:pt x="89" y="91"/>
                  </a:lnTo>
                  <a:lnTo>
                    <a:pt x="101" y="72"/>
                  </a:lnTo>
                  <a:lnTo>
                    <a:pt x="83" y="11"/>
                  </a:lnTo>
                  <a:lnTo>
                    <a:pt x="65" y="18"/>
                  </a:lnTo>
                  <a:lnTo>
                    <a:pt x="36" y="0"/>
                  </a:lnTo>
                  <a:lnTo>
                    <a:pt x="11" y="35"/>
                  </a:lnTo>
                  <a:lnTo>
                    <a:pt x="36" y="4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76"/>
            <p:cNvSpPr/>
            <p:nvPr/>
          </p:nvSpPr>
          <p:spPr bwMode="gray">
            <a:xfrm>
              <a:off x="2659" y="1739"/>
              <a:ext cx="72" cy="68"/>
            </a:xfrm>
            <a:custGeom>
              <a:gdLst>
                <a:gd name="T0" fmla="*/ 42 w 79"/>
                <a:gd name="T1" fmla="*/ 37 h 74"/>
                <a:gd name="T2" fmla="*/ 53 w 79"/>
                <a:gd name="T3" fmla="*/ 37 h 74"/>
                <a:gd name="T4" fmla="*/ 78 w 79"/>
                <a:gd name="T5" fmla="*/ 43 h 74"/>
                <a:gd name="T6" fmla="*/ 66 w 79"/>
                <a:gd name="T7" fmla="*/ 13 h 74"/>
                <a:gd name="T8" fmla="*/ 30 w 79"/>
                <a:gd name="T9" fmla="*/ 0 h 74"/>
                <a:gd name="T10" fmla="*/ 0 w 79"/>
                <a:gd name="T11" fmla="*/ 67 h 74"/>
                <a:gd name="T12" fmla="*/ 24 w 79"/>
                <a:gd name="T13" fmla="*/ 73 h 74"/>
                <a:gd name="T14" fmla="*/ 30 w 79"/>
                <a:gd name="T15" fmla="*/ 60 h 74"/>
                <a:gd name="T16" fmla="*/ 42 w 79"/>
                <a:gd name="T17" fmla="*/ 55 h 74"/>
                <a:gd name="T18" fmla="*/ 42 w 79"/>
                <a:gd name="T19" fmla="*/ 37 h 7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4">
                  <a:moveTo>
                    <a:pt x="42" y="37"/>
                  </a:moveTo>
                  <a:lnTo>
                    <a:pt x="53" y="37"/>
                  </a:lnTo>
                  <a:lnTo>
                    <a:pt x="78" y="43"/>
                  </a:lnTo>
                  <a:lnTo>
                    <a:pt x="66" y="13"/>
                  </a:lnTo>
                  <a:lnTo>
                    <a:pt x="30" y="0"/>
                  </a:lnTo>
                  <a:lnTo>
                    <a:pt x="0" y="67"/>
                  </a:lnTo>
                  <a:lnTo>
                    <a:pt x="24" y="73"/>
                  </a:lnTo>
                  <a:lnTo>
                    <a:pt x="30" y="60"/>
                  </a:lnTo>
                  <a:lnTo>
                    <a:pt x="42" y="55"/>
                  </a:lnTo>
                  <a:lnTo>
                    <a:pt x="42" y="3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77"/>
            <p:cNvSpPr/>
            <p:nvPr/>
          </p:nvSpPr>
          <p:spPr bwMode="gray">
            <a:xfrm>
              <a:off x="2940" y="1806"/>
              <a:ext cx="18" cy="12"/>
            </a:xfrm>
            <a:custGeom>
              <a:gdLst>
                <a:gd name="T0" fmla="*/ 19 w 20"/>
                <a:gd name="T1" fmla="*/ 0 h 14"/>
                <a:gd name="T2" fmla="*/ 14 w 20"/>
                <a:gd name="T3" fmla="*/ 0 h 14"/>
                <a:gd name="T4" fmla="*/ 0 w 20"/>
                <a:gd name="T5" fmla="*/ 7 h 14"/>
                <a:gd name="T6" fmla="*/ 14 w 20"/>
                <a:gd name="T7" fmla="*/ 13 h 14"/>
                <a:gd name="T8" fmla="*/ 19 w 20"/>
                <a:gd name="T9" fmla="*/ 0 h 14"/>
              </a:gdLst>
              <a:cxnLst>
                <a:cxn ang="0">
                  <a:pos x="T0" y="T1"/>
                </a:cxn>
                <a:cxn ang="0">
                  <a:pos x="T2" y="T3"/>
                </a:cxn>
                <a:cxn ang="0">
                  <a:pos x="T4" y="T5"/>
                </a:cxn>
                <a:cxn ang="0">
                  <a:pos x="T6" y="T7"/>
                </a:cxn>
                <a:cxn ang="0">
                  <a:pos x="T8" y="T9"/>
                </a:cxn>
              </a:cxnLst>
              <a:rect l="0" t="0" r="r" b="b"/>
              <a:pathLst>
                <a:path w="20" h="14">
                  <a:moveTo>
                    <a:pt x="19" y="0"/>
                  </a:moveTo>
                  <a:lnTo>
                    <a:pt x="14" y="0"/>
                  </a:lnTo>
                  <a:lnTo>
                    <a:pt x="0" y="7"/>
                  </a:lnTo>
                  <a:lnTo>
                    <a:pt x="14" y="13"/>
                  </a:lnTo>
                  <a:lnTo>
                    <a:pt x="19"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78"/>
            <p:cNvSpPr/>
            <p:nvPr/>
          </p:nvSpPr>
          <p:spPr bwMode="gray">
            <a:xfrm>
              <a:off x="2859" y="1758"/>
              <a:ext cx="28" cy="32"/>
            </a:xfrm>
            <a:custGeom>
              <a:gdLst>
                <a:gd name="T0" fmla="*/ 24 w 31"/>
                <a:gd name="T1" fmla="*/ 5 h 36"/>
                <a:gd name="T2" fmla="*/ 5 w 31"/>
                <a:gd name="T3" fmla="*/ 0 h 36"/>
                <a:gd name="T4" fmla="*/ 0 w 31"/>
                <a:gd name="T5" fmla="*/ 17 h 36"/>
                <a:gd name="T6" fmla="*/ 18 w 31"/>
                <a:gd name="T7" fmla="*/ 35 h 36"/>
                <a:gd name="T8" fmla="*/ 30 w 31"/>
                <a:gd name="T9" fmla="*/ 29 h 36"/>
                <a:gd name="T10" fmla="*/ 24 w 31"/>
                <a:gd name="T11" fmla="*/ 17 h 36"/>
                <a:gd name="T12" fmla="*/ 24 w 31"/>
                <a:gd name="T13" fmla="*/ 5 h 36"/>
              </a:gdLst>
              <a:cxnLst>
                <a:cxn ang="0">
                  <a:pos x="T0" y="T1"/>
                </a:cxn>
                <a:cxn ang="0">
                  <a:pos x="T2" y="T3"/>
                </a:cxn>
                <a:cxn ang="0">
                  <a:pos x="T4" y="T5"/>
                </a:cxn>
                <a:cxn ang="0">
                  <a:pos x="T6" y="T7"/>
                </a:cxn>
                <a:cxn ang="0">
                  <a:pos x="T8" y="T9"/>
                </a:cxn>
                <a:cxn ang="0">
                  <a:pos x="T10" y="T11"/>
                </a:cxn>
                <a:cxn ang="0">
                  <a:pos x="T12" y="T13"/>
                </a:cxn>
              </a:cxnLst>
              <a:rect l="0" t="0" r="r" b="b"/>
              <a:pathLst>
                <a:path w="31" h="36">
                  <a:moveTo>
                    <a:pt x="24" y="5"/>
                  </a:moveTo>
                  <a:lnTo>
                    <a:pt x="5" y="0"/>
                  </a:lnTo>
                  <a:lnTo>
                    <a:pt x="0" y="17"/>
                  </a:lnTo>
                  <a:lnTo>
                    <a:pt x="18" y="35"/>
                  </a:lnTo>
                  <a:lnTo>
                    <a:pt x="30" y="29"/>
                  </a:lnTo>
                  <a:lnTo>
                    <a:pt x="24" y="17"/>
                  </a:lnTo>
                  <a:lnTo>
                    <a:pt x="24" y="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79"/>
            <p:cNvSpPr/>
            <p:nvPr/>
          </p:nvSpPr>
          <p:spPr bwMode="gray">
            <a:xfrm>
              <a:off x="2829" y="1768"/>
              <a:ext cx="26" cy="50"/>
            </a:xfrm>
            <a:custGeom>
              <a:gdLst>
                <a:gd name="T0" fmla="*/ 11 w 29"/>
                <a:gd name="T1" fmla="*/ 0 h 56"/>
                <a:gd name="T2" fmla="*/ 28 w 29"/>
                <a:gd name="T3" fmla="*/ 25 h 56"/>
                <a:gd name="T4" fmla="*/ 28 w 29"/>
                <a:gd name="T5" fmla="*/ 30 h 56"/>
                <a:gd name="T6" fmla="*/ 16 w 29"/>
                <a:gd name="T7" fmla="*/ 55 h 56"/>
                <a:gd name="T8" fmla="*/ 0 w 29"/>
                <a:gd name="T9" fmla="*/ 36 h 56"/>
                <a:gd name="T10" fmla="*/ 0 w 29"/>
                <a:gd name="T11" fmla="*/ 0 h 56"/>
                <a:gd name="T12" fmla="*/ 11 w 29"/>
                <a:gd name="T13" fmla="*/ 0 h 56"/>
              </a:gdLst>
              <a:cxnLst>
                <a:cxn ang="0">
                  <a:pos x="T0" y="T1"/>
                </a:cxn>
                <a:cxn ang="0">
                  <a:pos x="T2" y="T3"/>
                </a:cxn>
                <a:cxn ang="0">
                  <a:pos x="T4" y="T5"/>
                </a:cxn>
                <a:cxn ang="0">
                  <a:pos x="T6" y="T7"/>
                </a:cxn>
                <a:cxn ang="0">
                  <a:pos x="T8" y="T9"/>
                </a:cxn>
                <a:cxn ang="0">
                  <a:pos x="T10" y="T11"/>
                </a:cxn>
                <a:cxn ang="0">
                  <a:pos x="T12" y="T13"/>
                </a:cxn>
              </a:cxnLst>
              <a:rect l="0" t="0" r="r" b="b"/>
              <a:pathLst>
                <a:path w="28" h="56">
                  <a:moveTo>
                    <a:pt x="11" y="0"/>
                  </a:moveTo>
                  <a:lnTo>
                    <a:pt x="28" y="25"/>
                  </a:lnTo>
                  <a:lnTo>
                    <a:pt x="28" y="30"/>
                  </a:lnTo>
                  <a:lnTo>
                    <a:pt x="16" y="55"/>
                  </a:lnTo>
                  <a:lnTo>
                    <a:pt x="0" y="36"/>
                  </a:lnTo>
                  <a:lnTo>
                    <a:pt x="0" y="0"/>
                  </a:lnTo>
                  <a:lnTo>
                    <a:pt x="11"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80"/>
            <p:cNvSpPr/>
            <p:nvPr/>
          </p:nvSpPr>
          <p:spPr bwMode="gray">
            <a:xfrm>
              <a:off x="2875" y="1691"/>
              <a:ext cx="71" cy="57"/>
            </a:xfrm>
            <a:custGeom>
              <a:gdLst>
                <a:gd name="T0" fmla="*/ 42 w 79"/>
                <a:gd name="T1" fmla="*/ 5 h 62"/>
                <a:gd name="T2" fmla="*/ 0 w 79"/>
                <a:gd name="T3" fmla="*/ 5 h 62"/>
                <a:gd name="T4" fmla="*/ 0 w 79"/>
                <a:gd name="T5" fmla="*/ 11 h 62"/>
                <a:gd name="T6" fmla="*/ 0 w 79"/>
                <a:gd name="T7" fmla="*/ 31 h 62"/>
                <a:gd name="T8" fmla="*/ 42 w 79"/>
                <a:gd name="T9" fmla="*/ 42 h 62"/>
                <a:gd name="T10" fmla="*/ 36 w 79"/>
                <a:gd name="T11" fmla="*/ 61 h 62"/>
                <a:gd name="T12" fmla="*/ 54 w 79"/>
                <a:gd name="T13" fmla="*/ 55 h 62"/>
                <a:gd name="T14" fmla="*/ 78 w 79"/>
                <a:gd name="T15" fmla="*/ 42 h 62"/>
                <a:gd name="T16" fmla="*/ 72 w 79"/>
                <a:gd name="T17" fmla="*/ 5 h 62"/>
                <a:gd name="T18" fmla="*/ 42 w 79"/>
                <a:gd name="T19" fmla="*/ 0 h 62"/>
                <a:gd name="T20" fmla="*/ 42 w 79"/>
                <a:gd name="T21" fmla="*/ 5 h 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62">
                  <a:moveTo>
                    <a:pt x="42" y="5"/>
                  </a:moveTo>
                  <a:lnTo>
                    <a:pt x="0" y="5"/>
                  </a:lnTo>
                  <a:lnTo>
                    <a:pt x="0" y="11"/>
                  </a:lnTo>
                  <a:lnTo>
                    <a:pt x="0" y="31"/>
                  </a:lnTo>
                  <a:lnTo>
                    <a:pt x="42" y="42"/>
                  </a:lnTo>
                  <a:lnTo>
                    <a:pt x="36" y="61"/>
                  </a:lnTo>
                  <a:lnTo>
                    <a:pt x="54" y="55"/>
                  </a:lnTo>
                  <a:lnTo>
                    <a:pt x="78" y="42"/>
                  </a:lnTo>
                  <a:lnTo>
                    <a:pt x="72" y="5"/>
                  </a:lnTo>
                  <a:lnTo>
                    <a:pt x="42" y="0"/>
                  </a:lnTo>
                  <a:lnTo>
                    <a:pt x="42" y="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Freeform 81"/>
            <p:cNvSpPr/>
            <p:nvPr/>
          </p:nvSpPr>
          <p:spPr bwMode="gray">
            <a:xfrm>
              <a:off x="2985" y="1729"/>
              <a:ext cx="16" cy="29"/>
            </a:xfrm>
            <a:custGeom>
              <a:gdLst>
                <a:gd name="T0" fmla="*/ 0 w 17"/>
                <a:gd name="T1" fmla="*/ 31 h 32"/>
                <a:gd name="T2" fmla="*/ 16 w 17"/>
                <a:gd name="T3" fmla="*/ 19 h 32"/>
                <a:gd name="T4" fmla="*/ 10 w 17"/>
                <a:gd name="T5" fmla="*/ 0 h 32"/>
                <a:gd name="T6" fmla="*/ 0 w 17"/>
                <a:gd name="T7" fmla="*/ 6 h 32"/>
                <a:gd name="T8" fmla="*/ 0 w 17"/>
                <a:gd name="T9" fmla="*/ 31 h 32"/>
              </a:gdLst>
              <a:cxnLst>
                <a:cxn ang="0">
                  <a:pos x="T0" y="T1"/>
                </a:cxn>
                <a:cxn ang="0">
                  <a:pos x="T2" y="T3"/>
                </a:cxn>
                <a:cxn ang="0">
                  <a:pos x="T4" y="T5"/>
                </a:cxn>
                <a:cxn ang="0">
                  <a:pos x="T6" y="T7"/>
                </a:cxn>
                <a:cxn ang="0">
                  <a:pos x="T8" y="T9"/>
                </a:cxn>
              </a:cxnLst>
              <a:rect l="0" t="0" r="r" b="b"/>
              <a:pathLst>
                <a:path w="17" h="32">
                  <a:moveTo>
                    <a:pt x="0" y="31"/>
                  </a:moveTo>
                  <a:lnTo>
                    <a:pt x="16" y="19"/>
                  </a:lnTo>
                  <a:lnTo>
                    <a:pt x="10" y="0"/>
                  </a:lnTo>
                  <a:lnTo>
                    <a:pt x="0" y="6"/>
                  </a:lnTo>
                  <a:lnTo>
                    <a:pt x="0" y="31"/>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82"/>
            <p:cNvSpPr/>
            <p:nvPr/>
          </p:nvSpPr>
          <p:spPr bwMode="gray">
            <a:xfrm>
              <a:off x="2865" y="1658"/>
              <a:ext cx="32" cy="24"/>
            </a:xfrm>
            <a:custGeom>
              <a:gdLst>
                <a:gd name="T0" fmla="*/ 34 w 35"/>
                <a:gd name="T1" fmla="*/ 19 h 27"/>
                <a:gd name="T2" fmla="*/ 34 w 35"/>
                <a:gd name="T3" fmla="*/ 12 h 27"/>
                <a:gd name="T4" fmla="*/ 29 w 35"/>
                <a:gd name="T5" fmla="*/ 0 h 27"/>
                <a:gd name="T6" fmla="*/ 0 w 35"/>
                <a:gd name="T7" fmla="*/ 12 h 27"/>
                <a:gd name="T8" fmla="*/ 0 w 35"/>
                <a:gd name="T9" fmla="*/ 26 h 27"/>
                <a:gd name="T10" fmla="*/ 23 w 35"/>
                <a:gd name="T11" fmla="*/ 12 h 27"/>
                <a:gd name="T12" fmla="*/ 23 w 35"/>
                <a:gd name="T13" fmla="*/ 26 h 27"/>
                <a:gd name="T14" fmla="*/ 34 w 35"/>
                <a:gd name="T15" fmla="*/ 19 h 27"/>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7">
                  <a:moveTo>
                    <a:pt x="34" y="19"/>
                  </a:moveTo>
                  <a:lnTo>
                    <a:pt x="34" y="12"/>
                  </a:lnTo>
                  <a:lnTo>
                    <a:pt x="29" y="0"/>
                  </a:lnTo>
                  <a:lnTo>
                    <a:pt x="0" y="12"/>
                  </a:lnTo>
                  <a:lnTo>
                    <a:pt x="0" y="26"/>
                  </a:lnTo>
                  <a:lnTo>
                    <a:pt x="23" y="12"/>
                  </a:lnTo>
                  <a:lnTo>
                    <a:pt x="23" y="26"/>
                  </a:lnTo>
                  <a:lnTo>
                    <a:pt x="34" y="19"/>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83"/>
            <p:cNvSpPr/>
            <p:nvPr/>
          </p:nvSpPr>
          <p:spPr bwMode="gray">
            <a:xfrm>
              <a:off x="2914" y="1658"/>
              <a:ext cx="12" cy="19"/>
            </a:xfrm>
            <a:custGeom>
              <a:gdLst>
                <a:gd name="T0" fmla="*/ 12 w 13"/>
                <a:gd name="T1" fmla="*/ 0 h 21"/>
                <a:gd name="T2" fmla="*/ 6 w 13"/>
                <a:gd name="T3" fmla="*/ 0 h 21"/>
                <a:gd name="T4" fmla="*/ 0 w 13"/>
                <a:gd name="T5" fmla="*/ 6 h 21"/>
                <a:gd name="T6" fmla="*/ 0 w 13"/>
                <a:gd name="T7" fmla="*/ 20 h 21"/>
                <a:gd name="T8" fmla="*/ 6 w 13"/>
                <a:gd name="T9" fmla="*/ 20 h 21"/>
                <a:gd name="T10" fmla="*/ 12 w 13"/>
                <a:gd name="T11" fmla="*/ 6 h 21"/>
                <a:gd name="T12" fmla="*/ 12 w 13"/>
                <a:gd name="T13" fmla="*/ 0 h 21"/>
              </a:gdLst>
              <a:cxnLst>
                <a:cxn ang="0">
                  <a:pos x="T0" y="T1"/>
                </a:cxn>
                <a:cxn ang="0">
                  <a:pos x="T2" y="T3"/>
                </a:cxn>
                <a:cxn ang="0">
                  <a:pos x="T4" y="T5"/>
                </a:cxn>
                <a:cxn ang="0">
                  <a:pos x="T6" y="T7"/>
                </a:cxn>
                <a:cxn ang="0">
                  <a:pos x="T8" y="T9"/>
                </a:cxn>
                <a:cxn ang="0">
                  <a:pos x="T10" y="T11"/>
                </a:cxn>
                <a:cxn ang="0">
                  <a:pos x="T12" y="T13"/>
                </a:cxn>
              </a:cxnLst>
              <a:rect l="0" t="0" r="r" b="b"/>
              <a:pathLst>
                <a:path w="13" h="21">
                  <a:moveTo>
                    <a:pt x="12" y="0"/>
                  </a:moveTo>
                  <a:lnTo>
                    <a:pt x="6" y="0"/>
                  </a:lnTo>
                  <a:lnTo>
                    <a:pt x="0" y="6"/>
                  </a:lnTo>
                  <a:lnTo>
                    <a:pt x="0" y="20"/>
                  </a:lnTo>
                  <a:lnTo>
                    <a:pt x="6" y="20"/>
                  </a:lnTo>
                  <a:lnTo>
                    <a:pt x="12" y="6"/>
                  </a:lnTo>
                  <a:lnTo>
                    <a:pt x="12"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84"/>
            <p:cNvSpPr/>
            <p:nvPr/>
          </p:nvSpPr>
          <p:spPr bwMode="gray">
            <a:xfrm>
              <a:off x="2935" y="1640"/>
              <a:ext cx="23" cy="37"/>
            </a:xfrm>
            <a:custGeom>
              <a:gdLst>
                <a:gd name="T0" fmla="*/ 13 w 26"/>
                <a:gd name="T1" fmla="*/ 7 h 40"/>
                <a:gd name="T2" fmla="*/ 0 w 26"/>
                <a:gd name="T3" fmla="*/ 0 h 40"/>
                <a:gd name="T4" fmla="*/ 13 w 26"/>
                <a:gd name="T5" fmla="*/ 32 h 40"/>
                <a:gd name="T6" fmla="*/ 7 w 26"/>
                <a:gd name="T7" fmla="*/ 39 h 40"/>
                <a:gd name="T8" fmla="*/ 25 w 26"/>
                <a:gd name="T9" fmla="*/ 39 h 40"/>
                <a:gd name="T10" fmla="*/ 25 w 26"/>
                <a:gd name="T11" fmla="*/ 26 h 40"/>
                <a:gd name="T12" fmla="*/ 13 w 26"/>
                <a:gd name="T13" fmla="*/ 7 h 40"/>
              </a:gdLst>
              <a:cxnLst>
                <a:cxn ang="0">
                  <a:pos x="T0" y="T1"/>
                </a:cxn>
                <a:cxn ang="0">
                  <a:pos x="T2" y="T3"/>
                </a:cxn>
                <a:cxn ang="0">
                  <a:pos x="T4" y="T5"/>
                </a:cxn>
                <a:cxn ang="0">
                  <a:pos x="T6" y="T7"/>
                </a:cxn>
                <a:cxn ang="0">
                  <a:pos x="T8" y="T9"/>
                </a:cxn>
                <a:cxn ang="0">
                  <a:pos x="T10" y="T11"/>
                </a:cxn>
                <a:cxn ang="0">
                  <a:pos x="T12" y="T13"/>
                </a:cxn>
              </a:cxnLst>
              <a:rect l="0" t="0" r="r" b="b"/>
              <a:pathLst>
                <a:path w="26" h="40">
                  <a:moveTo>
                    <a:pt x="13" y="7"/>
                  </a:moveTo>
                  <a:lnTo>
                    <a:pt x="0" y="0"/>
                  </a:lnTo>
                  <a:lnTo>
                    <a:pt x="13" y="32"/>
                  </a:lnTo>
                  <a:lnTo>
                    <a:pt x="7" y="39"/>
                  </a:lnTo>
                  <a:lnTo>
                    <a:pt x="25" y="39"/>
                  </a:lnTo>
                  <a:lnTo>
                    <a:pt x="25" y="26"/>
                  </a:lnTo>
                  <a:lnTo>
                    <a:pt x="13" y="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85"/>
            <p:cNvSpPr/>
            <p:nvPr/>
          </p:nvSpPr>
          <p:spPr bwMode="gray">
            <a:xfrm>
              <a:off x="3440" y="2548"/>
              <a:ext cx="836" cy="949"/>
            </a:xfrm>
            <a:custGeom>
              <a:gdLst>
                <a:gd name="T0" fmla="*/ 19 w 922"/>
                <a:gd name="T1" fmla="*/ 252 h 1046"/>
                <a:gd name="T2" fmla="*/ 0 w 922"/>
                <a:gd name="T3" fmla="*/ 324 h 1046"/>
                <a:gd name="T4" fmla="*/ 72 w 922"/>
                <a:gd name="T5" fmla="*/ 432 h 1046"/>
                <a:gd name="T6" fmla="*/ 102 w 922"/>
                <a:gd name="T7" fmla="*/ 456 h 1046"/>
                <a:gd name="T8" fmla="*/ 144 w 922"/>
                <a:gd name="T9" fmla="*/ 432 h 1046"/>
                <a:gd name="T10" fmla="*/ 186 w 922"/>
                <a:gd name="T11" fmla="*/ 468 h 1046"/>
                <a:gd name="T12" fmla="*/ 228 w 922"/>
                <a:gd name="T13" fmla="*/ 451 h 1046"/>
                <a:gd name="T14" fmla="*/ 251 w 922"/>
                <a:gd name="T15" fmla="*/ 426 h 1046"/>
                <a:gd name="T16" fmla="*/ 359 w 922"/>
                <a:gd name="T17" fmla="*/ 475 h 1046"/>
                <a:gd name="T18" fmla="*/ 353 w 922"/>
                <a:gd name="T19" fmla="*/ 534 h 1046"/>
                <a:gd name="T20" fmla="*/ 425 w 922"/>
                <a:gd name="T21" fmla="*/ 685 h 1046"/>
                <a:gd name="T22" fmla="*/ 412 w 922"/>
                <a:gd name="T23" fmla="*/ 727 h 1046"/>
                <a:gd name="T24" fmla="*/ 383 w 922"/>
                <a:gd name="T25" fmla="*/ 744 h 1046"/>
                <a:gd name="T26" fmla="*/ 395 w 922"/>
                <a:gd name="T27" fmla="*/ 810 h 1046"/>
                <a:gd name="T28" fmla="*/ 412 w 922"/>
                <a:gd name="T29" fmla="*/ 835 h 1046"/>
                <a:gd name="T30" fmla="*/ 431 w 922"/>
                <a:gd name="T31" fmla="*/ 931 h 1046"/>
                <a:gd name="T32" fmla="*/ 448 w 922"/>
                <a:gd name="T33" fmla="*/ 937 h 1046"/>
                <a:gd name="T34" fmla="*/ 448 w 922"/>
                <a:gd name="T35" fmla="*/ 967 h 1046"/>
                <a:gd name="T36" fmla="*/ 461 w 922"/>
                <a:gd name="T37" fmla="*/ 973 h 1046"/>
                <a:gd name="T38" fmla="*/ 467 w 922"/>
                <a:gd name="T39" fmla="*/ 1045 h 1046"/>
                <a:gd name="T40" fmla="*/ 562 w 922"/>
                <a:gd name="T41" fmla="*/ 1026 h 1046"/>
                <a:gd name="T42" fmla="*/ 640 w 922"/>
                <a:gd name="T43" fmla="*/ 961 h 1046"/>
                <a:gd name="T44" fmla="*/ 657 w 922"/>
                <a:gd name="T45" fmla="*/ 907 h 1046"/>
                <a:gd name="T46" fmla="*/ 687 w 922"/>
                <a:gd name="T47" fmla="*/ 888 h 1046"/>
                <a:gd name="T48" fmla="*/ 693 w 922"/>
                <a:gd name="T49" fmla="*/ 810 h 1046"/>
                <a:gd name="T50" fmla="*/ 771 w 922"/>
                <a:gd name="T51" fmla="*/ 763 h 1046"/>
                <a:gd name="T52" fmla="*/ 771 w 922"/>
                <a:gd name="T53" fmla="*/ 691 h 1046"/>
                <a:gd name="T54" fmla="*/ 748 w 922"/>
                <a:gd name="T55" fmla="*/ 678 h 1046"/>
                <a:gd name="T56" fmla="*/ 748 w 922"/>
                <a:gd name="T57" fmla="*/ 613 h 1046"/>
                <a:gd name="T58" fmla="*/ 784 w 922"/>
                <a:gd name="T59" fmla="*/ 553 h 1046"/>
                <a:gd name="T60" fmla="*/ 860 w 922"/>
                <a:gd name="T61" fmla="*/ 504 h 1046"/>
                <a:gd name="T62" fmla="*/ 921 w 922"/>
                <a:gd name="T63" fmla="*/ 403 h 1046"/>
                <a:gd name="T64" fmla="*/ 921 w 922"/>
                <a:gd name="T65" fmla="*/ 349 h 1046"/>
                <a:gd name="T66" fmla="*/ 891 w 922"/>
                <a:gd name="T67" fmla="*/ 349 h 1046"/>
                <a:gd name="T68" fmla="*/ 873 w 922"/>
                <a:gd name="T69" fmla="*/ 367 h 1046"/>
                <a:gd name="T70" fmla="*/ 807 w 922"/>
                <a:gd name="T71" fmla="*/ 373 h 1046"/>
                <a:gd name="T72" fmla="*/ 765 w 922"/>
                <a:gd name="T73" fmla="*/ 318 h 1046"/>
                <a:gd name="T74" fmla="*/ 718 w 922"/>
                <a:gd name="T75" fmla="*/ 288 h 1046"/>
                <a:gd name="T76" fmla="*/ 718 w 922"/>
                <a:gd name="T77" fmla="*/ 229 h 1046"/>
                <a:gd name="T78" fmla="*/ 706 w 922"/>
                <a:gd name="T79" fmla="*/ 193 h 1046"/>
                <a:gd name="T80" fmla="*/ 676 w 922"/>
                <a:gd name="T81" fmla="*/ 174 h 1046"/>
                <a:gd name="T82" fmla="*/ 657 w 922"/>
                <a:gd name="T83" fmla="*/ 114 h 1046"/>
                <a:gd name="T84" fmla="*/ 682 w 922"/>
                <a:gd name="T85" fmla="*/ 121 h 1046"/>
                <a:gd name="T86" fmla="*/ 676 w 922"/>
                <a:gd name="T87" fmla="*/ 72 h 1046"/>
                <a:gd name="T88" fmla="*/ 634 w 922"/>
                <a:gd name="T89" fmla="*/ 72 h 1046"/>
                <a:gd name="T90" fmla="*/ 615 w 922"/>
                <a:gd name="T91" fmla="*/ 91 h 1046"/>
                <a:gd name="T92" fmla="*/ 526 w 922"/>
                <a:gd name="T93" fmla="*/ 67 h 1046"/>
                <a:gd name="T94" fmla="*/ 503 w 922"/>
                <a:gd name="T95" fmla="*/ 72 h 1046"/>
                <a:gd name="T96" fmla="*/ 490 w 922"/>
                <a:gd name="T97" fmla="*/ 103 h 1046"/>
                <a:gd name="T98" fmla="*/ 454 w 922"/>
                <a:gd name="T99" fmla="*/ 67 h 1046"/>
                <a:gd name="T100" fmla="*/ 401 w 922"/>
                <a:gd name="T101" fmla="*/ 48 h 1046"/>
                <a:gd name="T102" fmla="*/ 425 w 922"/>
                <a:gd name="T103" fmla="*/ 12 h 1046"/>
                <a:gd name="T104" fmla="*/ 395 w 922"/>
                <a:gd name="T105" fmla="*/ 0 h 1046"/>
                <a:gd name="T106" fmla="*/ 251 w 922"/>
                <a:gd name="T107" fmla="*/ 0 h 1046"/>
                <a:gd name="T108" fmla="*/ 245 w 922"/>
                <a:gd name="T109" fmla="*/ 12 h 1046"/>
                <a:gd name="T110" fmla="*/ 203 w 922"/>
                <a:gd name="T111" fmla="*/ 0 h 1046"/>
                <a:gd name="T112" fmla="*/ 179 w 922"/>
                <a:gd name="T113" fmla="*/ 12 h 1046"/>
                <a:gd name="T114" fmla="*/ 179 w 922"/>
                <a:gd name="T115" fmla="*/ 36 h 1046"/>
                <a:gd name="T116" fmla="*/ 144 w 922"/>
                <a:gd name="T117" fmla="*/ 48 h 1046"/>
                <a:gd name="T118" fmla="*/ 102 w 922"/>
                <a:gd name="T119" fmla="*/ 121 h 1046"/>
                <a:gd name="T120" fmla="*/ 54 w 922"/>
                <a:gd name="T121" fmla="*/ 139 h 1046"/>
                <a:gd name="T122" fmla="*/ 12 w 922"/>
                <a:gd name="T123" fmla="*/ 193 h 1046"/>
                <a:gd name="T124" fmla="*/ 19 w 922"/>
                <a:gd name="T125" fmla="*/ 252 h 10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2" h="1046">
                  <a:moveTo>
                    <a:pt x="19" y="252"/>
                  </a:moveTo>
                  <a:lnTo>
                    <a:pt x="0" y="324"/>
                  </a:lnTo>
                  <a:lnTo>
                    <a:pt x="72" y="432"/>
                  </a:lnTo>
                  <a:lnTo>
                    <a:pt x="102" y="456"/>
                  </a:lnTo>
                  <a:lnTo>
                    <a:pt x="144" y="432"/>
                  </a:lnTo>
                  <a:lnTo>
                    <a:pt x="186" y="468"/>
                  </a:lnTo>
                  <a:lnTo>
                    <a:pt x="228" y="451"/>
                  </a:lnTo>
                  <a:lnTo>
                    <a:pt x="251" y="426"/>
                  </a:lnTo>
                  <a:lnTo>
                    <a:pt x="359" y="475"/>
                  </a:lnTo>
                  <a:lnTo>
                    <a:pt x="353" y="534"/>
                  </a:lnTo>
                  <a:lnTo>
                    <a:pt x="425" y="685"/>
                  </a:lnTo>
                  <a:lnTo>
                    <a:pt x="412" y="727"/>
                  </a:lnTo>
                  <a:lnTo>
                    <a:pt x="383" y="744"/>
                  </a:lnTo>
                  <a:lnTo>
                    <a:pt x="395" y="810"/>
                  </a:lnTo>
                  <a:lnTo>
                    <a:pt x="412" y="835"/>
                  </a:lnTo>
                  <a:lnTo>
                    <a:pt x="431" y="931"/>
                  </a:lnTo>
                  <a:lnTo>
                    <a:pt x="448" y="937"/>
                  </a:lnTo>
                  <a:lnTo>
                    <a:pt x="448" y="967"/>
                  </a:lnTo>
                  <a:lnTo>
                    <a:pt x="461" y="973"/>
                  </a:lnTo>
                  <a:lnTo>
                    <a:pt x="467" y="1045"/>
                  </a:lnTo>
                  <a:lnTo>
                    <a:pt x="562" y="1026"/>
                  </a:lnTo>
                  <a:lnTo>
                    <a:pt x="640" y="961"/>
                  </a:lnTo>
                  <a:lnTo>
                    <a:pt x="657" y="907"/>
                  </a:lnTo>
                  <a:lnTo>
                    <a:pt x="687" y="888"/>
                  </a:lnTo>
                  <a:lnTo>
                    <a:pt x="693" y="810"/>
                  </a:lnTo>
                  <a:lnTo>
                    <a:pt x="771" y="763"/>
                  </a:lnTo>
                  <a:lnTo>
                    <a:pt x="771" y="691"/>
                  </a:lnTo>
                  <a:lnTo>
                    <a:pt x="748" y="678"/>
                  </a:lnTo>
                  <a:lnTo>
                    <a:pt x="748" y="613"/>
                  </a:lnTo>
                  <a:lnTo>
                    <a:pt x="784" y="553"/>
                  </a:lnTo>
                  <a:lnTo>
                    <a:pt x="860" y="504"/>
                  </a:lnTo>
                  <a:lnTo>
                    <a:pt x="921" y="403"/>
                  </a:lnTo>
                  <a:lnTo>
                    <a:pt x="921" y="349"/>
                  </a:lnTo>
                  <a:lnTo>
                    <a:pt x="891" y="349"/>
                  </a:lnTo>
                  <a:lnTo>
                    <a:pt x="873" y="367"/>
                  </a:lnTo>
                  <a:lnTo>
                    <a:pt x="807" y="373"/>
                  </a:lnTo>
                  <a:lnTo>
                    <a:pt x="765" y="318"/>
                  </a:lnTo>
                  <a:lnTo>
                    <a:pt x="718" y="288"/>
                  </a:lnTo>
                  <a:lnTo>
                    <a:pt x="718" y="229"/>
                  </a:lnTo>
                  <a:lnTo>
                    <a:pt x="706" y="193"/>
                  </a:lnTo>
                  <a:lnTo>
                    <a:pt x="676" y="174"/>
                  </a:lnTo>
                  <a:lnTo>
                    <a:pt x="657" y="114"/>
                  </a:lnTo>
                  <a:lnTo>
                    <a:pt x="682" y="121"/>
                  </a:lnTo>
                  <a:lnTo>
                    <a:pt x="676" y="72"/>
                  </a:lnTo>
                  <a:lnTo>
                    <a:pt x="634" y="72"/>
                  </a:lnTo>
                  <a:lnTo>
                    <a:pt x="615" y="91"/>
                  </a:lnTo>
                  <a:lnTo>
                    <a:pt x="526" y="67"/>
                  </a:lnTo>
                  <a:lnTo>
                    <a:pt x="503" y="72"/>
                  </a:lnTo>
                  <a:lnTo>
                    <a:pt x="490" y="103"/>
                  </a:lnTo>
                  <a:lnTo>
                    <a:pt x="454" y="67"/>
                  </a:lnTo>
                  <a:lnTo>
                    <a:pt x="401" y="48"/>
                  </a:lnTo>
                  <a:lnTo>
                    <a:pt x="425" y="12"/>
                  </a:lnTo>
                  <a:lnTo>
                    <a:pt x="395" y="0"/>
                  </a:lnTo>
                  <a:lnTo>
                    <a:pt x="251" y="0"/>
                  </a:lnTo>
                  <a:lnTo>
                    <a:pt x="245" y="12"/>
                  </a:lnTo>
                  <a:lnTo>
                    <a:pt x="203" y="0"/>
                  </a:lnTo>
                  <a:lnTo>
                    <a:pt x="179" y="12"/>
                  </a:lnTo>
                  <a:lnTo>
                    <a:pt x="179" y="36"/>
                  </a:lnTo>
                  <a:lnTo>
                    <a:pt x="144" y="48"/>
                  </a:lnTo>
                  <a:lnTo>
                    <a:pt x="102" y="121"/>
                  </a:lnTo>
                  <a:lnTo>
                    <a:pt x="54" y="139"/>
                  </a:lnTo>
                  <a:lnTo>
                    <a:pt x="12" y="193"/>
                  </a:lnTo>
                  <a:lnTo>
                    <a:pt x="19" y="25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86"/>
            <p:cNvSpPr/>
            <p:nvPr/>
          </p:nvSpPr>
          <p:spPr bwMode="gray">
            <a:xfrm>
              <a:off x="4729" y="2967"/>
              <a:ext cx="105" cy="127"/>
            </a:xfrm>
            <a:custGeom>
              <a:gdLst>
                <a:gd name="T0" fmla="*/ 19 w 116"/>
                <a:gd name="T1" fmla="*/ 0 h 140"/>
                <a:gd name="T2" fmla="*/ 0 w 116"/>
                <a:gd name="T3" fmla="*/ 6 h 140"/>
                <a:gd name="T4" fmla="*/ 49 w 116"/>
                <a:gd name="T5" fmla="*/ 66 h 140"/>
                <a:gd name="T6" fmla="*/ 49 w 116"/>
                <a:gd name="T7" fmla="*/ 91 h 140"/>
                <a:gd name="T8" fmla="*/ 109 w 116"/>
                <a:gd name="T9" fmla="*/ 139 h 140"/>
                <a:gd name="T10" fmla="*/ 115 w 116"/>
                <a:gd name="T11" fmla="*/ 139 h 140"/>
                <a:gd name="T12" fmla="*/ 103 w 116"/>
                <a:gd name="T13" fmla="*/ 91 h 140"/>
                <a:gd name="T14" fmla="*/ 49 w 116"/>
                <a:gd name="T15" fmla="*/ 36 h 140"/>
                <a:gd name="T16" fmla="*/ 49 w 116"/>
                <a:gd name="T17" fmla="*/ 25 h 140"/>
                <a:gd name="T18" fmla="*/ 19 w 116"/>
                <a:gd name="T19" fmla="*/ 0 h 14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40">
                  <a:moveTo>
                    <a:pt x="19" y="0"/>
                  </a:moveTo>
                  <a:lnTo>
                    <a:pt x="0" y="6"/>
                  </a:lnTo>
                  <a:lnTo>
                    <a:pt x="49" y="66"/>
                  </a:lnTo>
                  <a:lnTo>
                    <a:pt x="49" y="91"/>
                  </a:lnTo>
                  <a:lnTo>
                    <a:pt x="109" y="139"/>
                  </a:lnTo>
                  <a:lnTo>
                    <a:pt x="115" y="139"/>
                  </a:lnTo>
                  <a:lnTo>
                    <a:pt x="103" y="91"/>
                  </a:lnTo>
                  <a:lnTo>
                    <a:pt x="49" y="36"/>
                  </a:lnTo>
                  <a:lnTo>
                    <a:pt x="49" y="25"/>
                  </a:lnTo>
                  <a:lnTo>
                    <a:pt x="19"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87"/>
            <p:cNvSpPr/>
            <p:nvPr/>
          </p:nvSpPr>
          <p:spPr bwMode="gray">
            <a:xfrm>
              <a:off x="5386" y="3654"/>
              <a:ext cx="114" cy="95"/>
            </a:xfrm>
            <a:custGeom>
              <a:gdLst>
                <a:gd name="T0" fmla="*/ 125 w 126"/>
                <a:gd name="T1" fmla="*/ 18 h 105"/>
                <a:gd name="T2" fmla="*/ 119 w 126"/>
                <a:gd name="T3" fmla="*/ 0 h 105"/>
                <a:gd name="T4" fmla="*/ 71 w 126"/>
                <a:gd name="T5" fmla="*/ 37 h 105"/>
                <a:gd name="T6" fmla="*/ 54 w 126"/>
                <a:gd name="T7" fmla="*/ 24 h 105"/>
                <a:gd name="T8" fmla="*/ 42 w 126"/>
                <a:gd name="T9" fmla="*/ 48 h 105"/>
                <a:gd name="T10" fmla="*/ 0 w 126"/>
                <a:gd name="T11" fmla="*/ 74 h 105"/>
                <a:gd name="T12" fmla="*/ 25 w 126"/>
                <a:gd name="T13" fmla="*/ 104 h 105"/>
                <a:gd name="T14" fmla="*/ 48 w 126"/>
                <a:gd name="T15" fmla="*/ 98 h 105"/>
                <a:gd name="T16" fmla="*/ 66 w 126"/>
                <a:gd name="T17" fmla="*/ 104 h 105"/>
                <a:gd name="T18" fmla="*/ 89 w 126"/>
                <a:gd name="T19" fmla="*/ 48 h 105"/>
                <a:gd name="T20" fmla="*/ 102 w 126"/>
                <a:gd name="T21" fmla="*/ 48 h 105"/>
                <a:gd name="T22" fmla="*/ 125 w 126"/>
                <a:gd name="T23" fmla="*/ 18 h 10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105">
                  <a:moveTo>
                    <a:pt x="125" y="18"/>
                  </a:moveTo>
                  <a:lnTo>
                    <a:pt x="119" y="0"/>
                  </a:lnTo>
                  <a:lnTo>
                    <a:pt x="71" y="37"/>
                  </a:lnTo>
                  <a:lnTo>
                    <a:pt x="54" y="24"/>
                  </a:lnTo>
                  <a:lnTo>
                    <a:pt x="42" y="48"/>
                  </a:lnTo>
                  <a:lnTo>
                    <a:pt x="0" y="74"/>
                  </a:lnTo>
                  <a:lnTo>
                    <a:pt x="25" y="104"/>
                  </a:lnTo>
                  <a:lnTo>
                    <a:pt x="48" y="98"/>
                  </a:lnTo>
                  <a:lnTo>
                    <a:pt x="66" y="104"/>
                  </a:lnTo>
                  <a:lnTo>
                    <a:pt x="89" y="48"/>
                  </a:lnTo>
                  <a:lnTo>
                    <a:pt x="102" y="48"/>
                  </a:lnTo>
                  <a:lnTo>
                    <a:pt x="125" y="18"/>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88"/>
            <p:cNvSpPr/>
            <p:nvPr/>
          </p:nvSpPr>
          <p:spPr bwMode="gray">
            <a:xfrm>
              <a:off x="5507" y="3590"/>
              <a:ext cx="53" cy="70"/>
            </a:xfrm>
            <a:custGeom>
              <a:gdLst>
                <a:gd name="T0" fmla="*/ 23 w 59"/>
                <a:gd name="T1" fmla="*/ 0 h 78"/>
                <a:gd name="T2" fmla="*/ 17 w 59"/>
                <a:gd name="T3" fmla="*/ 0 h 78"/>
                <a:gd name="T4" fmla="*/ 11 w 59"/>
                <a:gd name="T5" fmla="*/ 42 h 78"/>
                <a:gd name="T6" fmla="*/ 6 w 59"/>
                <a:gd name="T7" fmla="*/ 46 h 78"/>
                <a:gd name="T8" fmla="*/ 0 w 59"/>
                <a:gd name="T9" fmla="*/ 65 h 78"/>
                <a:gd name="T10" fmla="*/ 11 w 59"/>
                <a:gd name="T11" fmla="*/ 77 h 78"/>
                <a:gd name="T12" fmla="*/ 35 w 59"/>
                <a:gd name="T13" fmla="*/ 77 h 78"/>
                <a:gd name="T14" fmla="*/ 58 w 59"/>
                <a:gd name="T15" fmla="*/ 46 h 78"/>
                <a:gd name="T16" fmla="*/ 52 w 59"/>
                <a:gd name="T17" fmla="*/ 29 h 78"/>
                <a:gd name="T18" fmla="*/ 41 w 59"/>
                <a:gd name="T19" fmla="*/ 29 h 78"/>
                <a:gd name="T20" fmla="*/ 23 w 59"/>
                <a:gd name="T21" fmla="*/ 0 h 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8">
                  <a:moveTo>
                    <a:pt x="23" y="0"/>
                  </a:moveTo>
                  <a:lnTo>
                    <a:pt x="17" y="0"/>
                  </a:lnTo>
                  <a:lnTo>
                    <a:pt x="11" y="42"/>
                  </a:lnTo>
                  <a:lnTo>
                    <a:pt x="6" y="46"/>
                  </a:lnTo>
                  <a:lnTo>
                    <a:pt x="0" y="65"/>
                  </a:lnTo>
                  <a:lnTo>
                    <a:pt x="11" y="77"/>
                  </a:lnTo>
                  <a:lnTo>
                    <a:pt x="35" y="77"/>
                  </a:lnTo>
                  <a:lnTo>
                    <a:pt x="58" y="46"/>
                  </a:lnTo>
                  <a:lnTo>
                    <a:pt x="52" y="29"/>
                  </a:lnTo>
                  <a:lnTo>
                    <a:pt x="41" y="29"/>
                  </a:lnTo>
                  <a:lnTo>
                    <a:pt x="23"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89"/>
            <p:cNvSpPr/>
            <p:nvPr/>
          </p:nvSpPr>
          <p:spPr bwMode="gray">
            <a:xfrm>
              <a:off x="3596" y="2200"/>
              <a:ext cx="41" cy="56"/>
            </a:xfrm>
            <a:custGeom>
              <a:gdLst>
                <a:gd name="T0" fmla="*/ 31 w 45"/>
                <a:gd name="T1" fmla="*/ 12 h 61"/>
                <a:gd name="T2" fmla="*/ 6 w 45"/>
                <a:gd name="T3" fmla="*/ 0 h 61"/>
                <a:gd name="T4" fmla="*/ 0 w 45"/>
                <a:gd name="T5" fmla="*/ 48 h 61"/>
                <a:gd name="T6" fmla="*/ 26 w 45"/>
                <a:gd name="T7" fmla="*/ 60 h 61"/>
                <a:gd name="T8" fmla="*/ 44 w 45"/>
                <a:gd name="T9" fmla="*/ 60 h 61"/>
                <a:gd name="T10" fmla="*/ 44 w 45"/>
                <a:gd name="T11" fmla="*/ 36 h 61"/>
                <a:gd name="T12" fmla="*/ 44 w 45"/>
                <a:gd name="T13" fmla="*/ 18 h 61"/>
                <a:gd name="T14" fmla="*/ 31 w 45"/>
                <a:gd name="T15" fmla="*/ 12 h 61"/>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61">
                  <a:moveTo>
                    <a:pt x="31" y="12"/>
                  </a:moveTo>
                  <a:lnTo>
                    <a:pt x="6" y="0"/>
                  </a:lnTo>
                  <a:lnTo>
                    <a:pt x="0" y="48"/>
                  </a:lnTo>
                  <a:lnTo>
                    <a:pt x="26" y="60"/>
                  </a:lnTo>
                  <a:lnTo>
                    <a:pt x="44" y="60"/>
                  </a:lnTo>
                  <a:lnTo>
                    <a:pt x="44" y="36"/>
                  </a:lnTo>
                  <a:lnTo>
                    <a:pt x="44" y="18"/>
                  </a:lnTo>
                  <a:lnTo>
                    <a:pt x="31" y="12"/>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90"/>
            <p:cNvSpPr/>
            <p:nvPr/>
          </p:nvSpPr>
          <p:spPr bwMode="gray">
            <a:xfrm>
              <a:off x="3624" y="2169"/>
              <a:ext cx="72" cy="136"/>
            </a:xfrm>
            <a:custGeom>
              <a:gdLst>
                <a:gd name="T0" fmla="*/ 54 w 79"/>
                <a:gd name="T1" fmla="*/ 0 h 150"/>
                <a:gd name="T2" fmla="*/ 30 w 79"/>
                <a:gd name="T3" fmla="*/ 6 h 150"/>
                <a:gd name="T4" fmla="*/ 25 w 79"/>
                <a:gd name="T5" fmla="*/ 25 h 150"/>
                <a:gd name="T6" fmla="*/ 25 w 79"/>
                <a:gd name="T7" fmla="*/ 48 h 150"/>
                <a:gd name="T8" fmla="*/ 42 w 79"/>
                <a:gd name="T9" fmla="*/ 71 h 150"/>
                <a:gd name="T10" fmla="*/ 42 w 79"/>
                <a:gd name="T11" fmla="*/ 78 h 150"/>
                <a:gd name="T12" fmla="*/ 30 w 79"/>
                <a:gd name="T13" fmla="*/ 78 h 150"/>
                <a:gd name="T14" fmla="*/ 30 w 79"/>
                <a:gd name="T15" fmla="*/ 96 h 150"/>
                <a:gd name="T16" fmla="*/ 0 w 79"/>
                <a:gd name="T17" fmla="*/ 126 h 150"/>
                <a:gd name="T18" fmla="*/ 12 w 79"/>
                <a:gd name="T19" fmla="*/ 132 h 150"/>
                <a:gd name="T20" fmla="*/ 30 w 79"/>
                <a:gd name="T21" fmla="*/ 132 h 150"/>
                <a:gd name="T22" fmla="*/ 54 w 79"/>
                <a:gd name="T23" fmla="*/ 149 h 150"/>
                <a:gd name="T24" fmla="*/ 72 w 79"/>
                <a:gd name="T25" fmla="*/ 137 h 150"/>
                <a:gd name="T26" fmla="*/ 66 w 79"/>
                <a:gd name="T27" fmla="*/ 113 h 150"/>
                <a:gd name="T28" fmla="*/ 78 w 79"/>
                <a:gd name="T29" fmla="*/ 113 h 150"/>
                <a:gd name="T30" fmla="*/ 78 w 79"/>
                <a:gd name="T31" fmla="*/ 101 h 150"/>
                <a:gd name="T32" fmla="*/ 72 w 79"/>
                <a:gd name="T33" fmla="*/ 96 h 150"/>
                <a:gd name="T34" fmla="*/ 66 w 79"/>
                <a:gd name="T35" fmla="*/ 71 h 150"/>
                <a:gd name="T36" fmla="*/ 66 w 79"/>
                <a:gd name="T37" fmla="*/ 54 h 150"/>
                <a:gd name="T38" fmla="*/ 54 w 79"/>
                <a:gd name="T39" fmla="*/ 36 h 150"/>
                <a:gd name="T40" fmla="*/ 54 w 79"/>
                <a:gd name="T41" fmla="*/ 0 h 15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150">
                  <a:moveTo>
                    <a:pt x="54" y="0"/>
                  </a:moveTo>
                  <a:lnTo>
                    <a:pt x="30" y="6"/>
                  </a:lnTo>
                  <a:lnTo>
                    <a:pt x="25" y="25"/>
                  </a:lnTo>
                  <a:lnTo>
                    <a:pt x="25" y="48"/>
                  </a:lnTo>
                  <a:lnTo>
                    <a:pt x="42" y="71"/>
                  </a:lnTo>
                  <a:lnTo>
                    <a:pt x="42" y="78"/>
                  </a:lnTo>
                  <a:lnTo>
                    <a:pt x="30" y="78"/>
                  </a:lnTo>
                  <a:lnTo>
                    <a:pt x="30" y="96"/>
                  </a:lnTo>
                  <a:lnTo>
                    <a:pt x="0" y="126"/>
                  </a:lnTo>
                  <a:lnTo>
                    <a:pt x="12" y="132"/>
                  </a:lnTo>
                  <a:lnTo>
                    <a:pt x="30" y="132"/>
                  </a:lnTo>
                  <a:lnTo>
                    <a:pt x="54" y="149"/>
                  </a:lnTo>
                  <a:lnTo>
                    <a:pt x="72" y="137"/>
                  </a:lnTo>
                  <a:lnTo>
                    <a:pt x="66" y="113"/>
                  </a:lnTo>
                  <a:lnTo>
                    <a:pt x="78" y="113"/>
                  </a:lnTo>
                  <a:lnTo>
                    <a:pt x="78" y="101"/>
                  </a:lnTo>
                  <a:lnTo>
                    <a:pt x="72" y="96"/>
                  </a:lnTo>
                  <a:lnTo>
                    <a:pt x="66" y="71"/>
                  </a:lnTo>
                  <a:lnTo>
                    <a:pt x="66" y="54"/>
                  </a:lnTo>
                  <a:lnTo>
                    <a:pt x="54" y="36"/>
                  </a:lnTo>
                  <a:lnTo>
                    <a:pt x="54"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91"/>
            <p:cNvSpPr/>
            <p:nvPr/>
          </p:nvSpPr>
          <p:spPr bwMode="gray">
            <a:xfrm>
              <a:off x="3877" y="1726"/>
              <a:ext cx="42" cy="36"/>
            </a:xfrm>
            <a:custGeom>
              <a:gdLst>
                <a:gd name="T0" fmla="*/ 26 w 46"/>
                <a:gd name="T1" fmla="*/ 0 h 40"/>
                <a:gd name="T2" fmla="*/ 0 w 46"/>
                <a:gd name="T3" fmla="*/ 5 h 40"/>
                <a:gd name="T4" fmla="*/ 13 w 46"/>
                <a:gd name="T5" fmla="*/ 39 h 40"/>
                <a:gd name="T6" fmla="*/ 26 w 46"/>
                <a:gd name="T7" fmla="*/ 34 h 40"/>
                <a:gd name="T8" fmla="*/ 26 w 46"/>
                <a:gd name="T9" fmla="*/ 28 h 40"/>
                <a:gd name="T10" fmla="*/ 45 w 46"/>
                <a:gd name="T11" fmla="*/ 22 h 40"/>
                <a:gd name="T12" fmla="*/ 45 w 46"/>
                <a:gd name="T13" fmla="*/ 5 h 40"/>
                <a:gd name="T14" fmla="*/ 26 w 46"/>
                <a:gd name="T15" fmla="*/ 0 h 4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26" y="0"/>
                  </a:moveTo>
                  <a:lnTo>
                    <a:pt x="0" y="5"/>
                  </a:lnTo>
                  <a:lnTo>
                    <a:pt x="13" y="39"/>
                  </a:lnTo>
                  <a:lnTo>
                    <a:pt x="26" y="34"/>
                  </a:lnTo>
                  <a:lnTo>
                    <a:pt x="26" y="28"/>
                  </a:lnTo>
                  <a:lnTo>
                    <a:pt x="45" y="22"/>
                  </a:lnTo>
                  <a:lnTo>
                    <a:pt x="45" y="5"/>
                  </a:lnTo>
                  <a:lnTo>
                    <a:pt x="26"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92"/>
            <p:cNvSpPr/>
            <p:nvPr/>
          </p:nvSpPr>
          <p:spPr bwMode="gray">
            <a:xfrm>
              <a:off x="3803" y="1729"/>
              <a:ext cx="69" cy="109"/>
            </a:xfrm>
            <a:custGeom>
              <a:gdLst>
                <a:gd name="T0" fmla="*/ 36 w 77"/>
                <a:gd name="T1" fmla="*/ 0 h 120"/>
                <a:gd name="T2" fmla="*/ 23 w 77"/>
                <a:gd name="T3" fmla="*/ 0 h 120"/>
                <a:gd name="T4" fmla="*/ 17 w 77"/>
                <a:gd name="T5" fmla="*/ 6 h 120"/>
                <a:gd name="T6" fmla="*/ 0 w 77"/>
                <a:gd name="T7" fmla="*/ 0 h 120"/>
                <a:gd name="T8" fmla="*/ 0 w 77"/>
                <a:gd name="T9" fmla="*/ 31 h 120"/>
                <a:gd name="T10" fmla="*/ 17 w 77"/>
                <a:gd name="T11" fmla="*/ 54 h 120"/>
                <a:gd name="T12" fmla="*/ 47 w 77"/>
                <a:gd name="T13" fmla="*/ 42 h 120"/>
                <a:gd name="T14" fmla="*/ 53 w 77"/>
                <a:gd name="T15" fmla="*/ 54 h 120"/>
                <a:gd name="T16" fmla="*/ 36 w 77"/>
                <a:gd name="T17" fmla="*/ 66 h 120"/>
                <a:gd name="T18" fmla="*/ 40 w 77"/>
                <a:gd name="T19" fmla="*/ 66 h 120"/>
                <a:gd name="T20" fmla="*/ 36 w 77"/>
                <a:gd name="T21" fmla="*/ 83 h 120"/>
                <a:gd name="T22" fmla="*/ 53 w 77"/>
                <a:gd name="T23" fmla="*/ 119 h 120"/>
                <a:gd name="T24" fmla="*/ 76 w 77"/>
                <a:gd name="T25" fmla="*/ 36 h 120"/>
                <a:gd name="T26" fmla="*/ 53 w 77"/>
                <a:gd name="T27" fmla="*/ 12 h 120"/>
                <a:gd name="T28" fmla="*/ 29 w 77"/>
                <a:gd name="T29" fmla="*/ 25 h 120"/>
                <a:gd name="T30" fmla="*/ 36 w 77"/>
                <a:gd name="T31" fmla="*/ 0 h 1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20">
                  <a:moveTo>
                    <a:pt x="36" y="0"/>
                  </a:moveTo>
                  <a:lnTo>
                    <a:pt x="23" y="0"/>
                  </a:lnTo>
                  <a:lnTo>
                    <a:pt x="17" y="6"/>
                  </a:lnTo>
                  <a:lnTo>
                    <a:pt x="0" y="0"/>
                  </a:lnTo>
                  <a:lnTo>
                    <a:pt x="0" y="31"/>
                  </a:lnTo>
                  <a:lnTo>
                    <a:pt x="17" y="54"/>
                  </a:lnTo>
                  <a:lnTo>
                    <a:pt x="47" y="42"/>
                  </a:lnTo>
                  <a:lnTo>
                    <a:pt x="53" y="54"/>
                  </a:lnTo>
                  <a:lnTo>
                    <a:pt x="36" y="66"/>
                  </a:lnTo>
                  <a:lnTo>
                    <a:pt x="40" y="66"/>
                  </a:lnTo>
                  <a:lnTo>
                    <a:pt x="36" y="83"/>
                  </a:lnTo>
                  <a:lnTo>
                    <a:pt x="53" y="119"/>
                  </a:lnTo>
                  <a:lnTo>
                    <a:pt x="76" y="36"/>
                  </a:lnTo>
                  <a:lnTo>
                    <a:pt x="53" y="12"/>
                  </a:lnTo>
                  <a:lnTo>
                    <a:pt x="29" y="25"/>
                  </a:lnTo>
                  <a:lnTo>
                    <a:pt x="36"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93"/>
            <p:cNvSpPr/>
            <p:nvPr/>
          </p:nvSpPr>
          <p:spPr bwMode="gray">
            <a:xfrm>
              <a:off x="3877" y="1789"/>
              <a:ext cx="19" cy="29"/>
            </a:xfrm>
            <a:custGeom>
              <a:gdLst>
                <a:gd name="T0" fmla="*/ 13 w 21"/>
                <a:gd name="T1" fmla="*/ 0 h 32"/>
                <a:gd name="T2" fmla="*/ 7 w 21"/>
                <a:gd name="T3" fmla="*/ 0 h 32"/>
                <a:gd name="T4" fmla="*/ 0 w 21"/>
                <a:gd name="T5" fmla="*/ 12 h 32"/>
                <a:gd name="T6" fmla="*/ 7 w 21"/>
                <a:gd name="T7" fmla="*/ 31 h 32"/>
                <a:gd name="T8" fmla="*/ 20 w 21"/>
                <a:gd name="T9" fmla="*/ 18 h 32"/>
                <a:gd name="T10" fmla="*/ 13 w 21"/>
                <a:gd name="T11" fmla="*/ 12 h 32"/>
                <a:gd name="T12" fmla="*/ 13 w 21"/>
                <a:gd name="T13" fmla="*/ 0 h 32"/>
              </a:gdLst>
              <a:cxnLst>
                <a:cxn ang="0">
                  <a:pos x="T0" y="T1"/>
                </a:cxn>
                <a:cxn ang="0">
                  <a:pos x="T2" y="T3"/>
                </a:cxn>
                <a:cxn ang="0">
                  <a:pos x="T4" y="T5"/>
                </a:cxn>
                <a:cxn ang="0">
                  <a:pos x="T6" y="T7"/>
                </a:cxn>
                <a:cxn ang="0">
                  <a:pos x="T8" y="T9"/>
                </a:cxn>
                <a:cxn ang="0">
                  <a:pos x="T10" y="T11"/>
                </a:cxn>
                <a:cxn ang="0">
                  <a:pos x="T12" y="T13"/>
                </a:cxn>
              </a:cxnLst>
              <a:rect l="0" t="0" r="r" b="b"/>
              <a:pathLst>
                <a:path w="21" h="32">
                  <a:moveTo>
                    <a:pt x="13" y="0"/>
                  </a:moveTo>
                  <a:lnTo>
                    <a:pt x="7" y="0"/>
                  </a:lnTo>
                  <a:lnTo>
                    <a:pt x="0" y="12"/>
                  </a:lnTo>
                  <a:lnTo>
                    <a:pt x="7" y="31"/>
                  </a:lnTo>
                  <a:lnTo>
                    <a:pt x="20" y="18"/>
                  </a:lnTo>
                  <a:lnTo>
                    <a:pt x="13" y="12"/>
                  </a:lnTo>
                  <a:lnTo>
                    <a:pt x="13"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94"/>
            <p:cNvSpPr/>
            <p:nvPr/>
          </p:nvSpPr>
          <p:spPr bwMode="gray">
            <a:xfrm>
              <a:off x="4156" y="1778"/>
              <a:ext cx="97" cy="116"/>
            </a:xfrm>
            <a:custGeom>
              <a:gdLst>
                <a:gd name="T0" fmla="*/ 5 w 107"/>
                <a:gd name="T1" fmla="*/ 126 h 127"/>
                <a:gd name="T2" fmla="*/ 30 w 107"/>
                <a:gd name="T3" fmla="*/ 126 h 127"/>
                <a:gd name="T4" fmla="*/ 70 w 107"/>
                <a:gd name="T5" fmla="*/ 47 h 127"/>
                <a:gd name="T6" fmla="*/ 83 w 107"/>
                <a:gd name="T7" fmla="*/ 47 h 127"/>
                <a:gd name="T8" fmla="*/ 106 w 107"/>
                <a:gd name="T9" fmla="*/ 30 h 127"/>
                <a:gd name="T10" fmla="*/ 83 w 107"/>
                <a:gd name="T11" fmla="*/ 0 h 127"/>
                <a:gd name="T12" fmla="*/ 76 w 107"/>
                <a:gd name="T13" fmla="*/ 6 h 127"/>
                <a:gd name="T14" fmla="*/ 65 w 107"/>
                <a:gd name="T15" fmla="*/ 0 h 127"/>
                <a:gd name="T16" fmla="*/ 47 w 107"/>
                <a:gd name="T17" fmla="*/ 30 h 127"/>
                <a:gd name="T18" fmla="*/ 30 w 107"/>
                <a:gd name="T19" fmla="*/ 30 h 127"/>
                <a:gd name="T20" fmla="*/ 23 w 107"/>
                <a:gd name="T21" fmla="*/ 72 h 127"/>
                <a:gd name="T22" fmla="*/ 5 w 107"/>
                <a:gd name="T23" fmla="*/ 79 h 127"/>
                <a:gd name="T24" fmla="*/ 0 w 107"/>
                <a:gd name="T25" fmla="*/ 90 h 127"/>
                <a:gd name="T26" fmla="*/ 17 w 107"/>
                <a:gd name="T27" fmla="*/ 109 h 127"/>
                <a:gd name="T28" fmla="*/ 5 w 107"/>
                <a:gd name="T29" fmla="*/ 126 h 12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 h="127">
                  <a:moveTo>
                    <a:pt x="5" y="126"/>
                  </a:moveTo>
                  <a:lnTo>
                    <a:pt x="30" y="126"/>
                  </a:lnTo>
                  <a:lnTo>
                    <a:pt x="70" y="47"/>
                  </a:lnTo>
                  <a:lnTo>
                    <a:pt x="83" y="47"/>
                  </a:lnTo>
                  <a:lnTo>
                    <a:pt x="106" y="30"/>
                  </a:lnTo>
                  <a:lnTo>
                    <a:pt x="83" y="0"/>
                  </a:lnTo>
                  <a:lnTo>
                    <a:pt x="76" y="6"/>
                  </a:lnTo>
                  <a:lnTo>
                    <a:pt x="65" y="0"/>
                  </a:lnTo>
                  <a:lnTo>
                    <a:pt x="47" y="30"/>
                  </a:lnTo>
                  <a:lnTo>
                    <a:pt x="30" y="30"/>
                  </a:lnTo>
                  <a:lnTo>
                    <a:pt x="23" y="72"/>
                  </a:lnTo>
                  <a:lnTo>
                    <a:pt x="5" y="79"/>
                  </a:lnTo>
                  <a:lnTo>
                    <a:pt x="0" y="90"/>
                  </a:lnTo>
                  <a:lnTo>
                    <a:pt x="17" y="109"/>
                  </a:lnTo>
                  <a:lnTo>
                    <a:pt x="5" y="12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Freeform 95"/>
            <p:cNvSpPr/>
            <p:nvPr/>
          </p:nvSpPr>
          <p:spPr bwMode="gray">
            <a:xfrm>
              <a:off x="4438" y="1648"/>
              <a:ext cx="54" cy="50"/>
            </a:xfrm>
            <a:custGeom>
              <a:gdLst>
                <a:gd name="T0" fmla="*/ 11 w 59"/>
                <a:gd name="T1" fmla="*/ 0 h 55"/>
                <a:gd name="T2" fmla="*/ 0 w 59"/>
                <a:gd name="T3" fmla="*/ 0 h 55"/>
                <a:gd name="T4" fmla="*/ 11 w 59"/>
                <a:gd name="T5" fmla="*/ 24 h 55"/>
                <a:gd name="T6" fmla="*/ 11 w 59"/>
                <a:gd name="T7" fmla="*/ 36 h 55"/>
                <a:gd name="T8" fmla="*/ 23 w 59"/>
                <a:gd name="T9" fmla="*/ 54 h 55"/>
                <a:gd name="T10" fmla="*/ 35 w 59"/>
                <a:gd name="T11" fmla="*/ 43 h 55"/>
                <a:gd name="T12" fmla="*/ 58 w 59"/>
                <a:gd name="T13" fmla="*/ 43 h 55"/>
                <a:gd name="T14" fmla="*/ 52 w 59"/>
                <a:gd name="T15" fmla="*/ 24 h 55"/>
                <a:gd name="T16" fmla="*/ 29 w 59"/>
                <a:gd name="T17" fmla="*/ 18 h 55"/>
                <a:gd name="T18" fmla="*/ 11 w 59"/>
                <a:gd name="T19" fmla="*/ 0 h 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5">
                  <a:moveTo>
                    <a:pt x="11" y="0"/>
                  </a:moveTo>
                  <a:lnTo>
                    <a:pt x="0" y="0"/>
                  </a:lnTo>
                  <a:lnTo>
                    <a:pt x="11" y="24"/>
                  </a:lnTo>
                  <a:lnTo>
                    <a:pt x="11" y="36"/>
                  </a:lnTo>
                  <a:lnTo>
                    <a:pt x="23" y="54"/>
                  </a:lnTo>
                  <a:lnTo>
                    <a:pt x="35" y="43"/>
                  </a:lnTo>
                  <a:lnTo>
                    <a:pt x="58" y="43"/>
                  </a:lnTo>
                  <a:lnTo>
                    <a:pt x="52" y="24"/>
                  </a:lnTo>
                  <a:lnTo>
                    <a:pt x="29" y="18"/>
                  </a:lnTo>
                  <a:lnTo>
                    <a:pt x="11"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96"/>
            <p:cNvSpPr/>
            <p:nvPr/>
          </p:nvSpPr>
          <p:spPr bwMode="gray">
            <a:xfrm>
              <a:off x="4384" y="1626"/>
              <a:ext cx="43" cy="44"/>
            </a:xfrm>
            <a:custGeom>
              <a:gdLst>
                <a:gd name="T0" fmla="*/ 34 w 47"/>
                <a:gd name="T1" fmla="*/ 36 h 48"/>
                <a:gd name="T2" fmla="*/ 24 w 47"/>
                <a:gd name="T3" fmla="*/ 0 h 48"/>
                <a:gd name="T4" fmla="*/ 0 w 47"/>
                <a:gd name="T5" fmla="*/ 11 h 48"/>
                <a:gd name="T6" fmla="*/ 12 w 47"/>
                <a:gd name="T7" fmla="*/ 41 h 48"/>
                <a:gd name="T8" fmla="*/ 46 w 47"/>
                <a:gd name="T9" fmla="*/ 47 h 48"/>
                <a:gd name="T10" fmla="*/ 46 w 47"/>
                <a:gd name="T11" fmla="*/ 41 h 48"/>
                <a:gd name="T12" fmla="*/ 34 w 47"/>
                <a:gd name="T13" fmla="*/ 36 h 48"/>
              </a:gdLst>
              <a:cxnLst>
                <a:cxn ang="0">
                  <a:pos x="T0" y="T1"/>
                </a:cxn>
                <a:cxn ang="0">
                  <a:pos x="T2" y="T3"/>
                </a:cxn>
                <a:cxn ang="0">
                  <a:pos x="T4" y="T5"/>
                </a:cxn>
                <a:cxn ang="0">
                  <a:pos x="T6" y="T7"/>
                </a:cxn>
                <a:cxn ang="0">
                  <a:pos x="T8" y="T9"/>
                </a:cxn>
                <a:cxn ang="0">
                  <a:pos x="T10" y="T11"/>
                </a:cxn>
                <a:cxn ang="0">
                  <a:pos x="T12" y="T13"/>
                </a:cxn>
              </a:cxnLst>
              <a:rect l="0" t="0" r="r" b="b"/>
              <a:pathLst>
                <a:path w="47" h="48">
                  <a:moveTo>
                    <a:pt x="34" y="36"/>
                  </a:moveTo>
                  <a:lnTo>
                    <a:pt x="24" y="0"/>
                  </a:lnTo>
                  <a:lnTo>
                    <a:pt x="0" y="11"/>
                  </a:lnTo>
                  <a:lnTo>
                    <a:pt x="12" y="41"/>
                  </a:lnTo>
                  <a:lnTo>
                    <a:pt x="46" y="47"/>
                  </a:lnTo>
                  <a:lnTo>
                    <a:pt x="46" y="41"/>
                  </a:lnTo>
                  <a:lnTo>
                    <a:pt x="34" y="36"/>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97"/>
            <p:cNvSpPr/>
            <p:nvPr/>
          </p:nvSpPr>
          <p:spPr bwMode="gray">
            <a:xfrm>
              <a:off x="4340" y="1588"/>
              <a:ext cx="38" cy="33"/>
            </a:xfrm>
            <a:custGeom>
              <a:gdLst>
                <a:gd name="T0" fmla="*/ 30 w 42"/>
                <a:gd name="T1" fmla="*/ 0 h 36"/>
                <a:gd name="T2" fmla="*/ 41 w 42"/>
                <a:gd name="T3" fmla="*/ 17 h 36"/>
                <a:gd name="T4" fmla="*/ 41 w 42"/>
                <a:gd name="T5" fmla="*/ 29 h 36"/>
                <a:gd name="T6" fmla="*/ 24 w 42"/>
                <a:gd name="T7" fmla="*/ 35 h 36"/>
                <a:gd name="T8" fmla="*/ 0 w 42"/>
                <a:gd name="T9" fmla="*/ 17 h 36"/>
                <a:gd name="T10" fmla="*/ 5 w 42"/>
                <a:gd name="T11" fmla="*/ 6 h 36"/>
                <a:gd name="T12" fmla="*/ 30 w 42"/>
                <a:gd name="T13" fmla="*/ 0 h 36"/>
              </a:gdLst>
              <a:cxnLst>
                <a:cxn ang="0">
                  <a:pos x="T0" y="T1"/>
                </a:cxn>
                <a:cxn ang="0">
                  <a:pos x="T2" y="T3"/>
                </a:cxn>
                <a:cxn ang="0">
                  <a:pos x="T4" y="T5"/>
                </a:cxn>
                <a:cxn ang="0">
                  <a:pos x="T6" y="T7"/>
                </a:cxn>
                <a:cxn ang="0">
                  <a:pos x="T8" y="T9"/>
                </a:cxn>
                <a:cxn ang="0">
                  <a:pos x="T10" y="T11"/>
                </a:cxn>
                <a:cxn ang="0">
                  <a:pos x="T12" y="T13"/>
                </a:cxn>
              </a:cxnLst>
              <a:rect l="0" t="0" r="r" b="b"/>
              <a:pathLst>
                <a:path w="42" h="36">
                  <a:moveTo>
                    <a:pt x="30" y="0"/>
                  </a:moveTo>
                  <a:lnTo>
                    <a:pt x="41" y="17"/>
                  </a:lnTo>
                  <a:lnTo>
                    <a:pt x="41" y="29"/>
                  </a:lnTo>
                  <a:lnTo>
                    <a:pt x="24" y="35"/>
                  </a:lnTo>
                  <a:lnTo>
                    <a:pt x="0" y="17"/>
                  </a:lnTo>
                  <a:lnTo>
                    <a:pt x="5" y="6"/>
                  </a:lnTo>
                  <a:lnTo>
                    <a:pt x="30"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 name="Freeform 98"/>
            <p:cNvSpPr/>
            <p:nvPr/>
          </p:nvSpPr>
          <p:spPr bwMode="gray">
            <a:xfrm>
              <a:off x="4773" y="1658"/>
              <a:ext cx="61" cy="57"/>
            </a:xfrm>
            <a:custGeom>
              <a:gdLst>
                <a:gd name="T0" fmla="*/ 12 w 67"/>
                <a:gd name="T1" fmla="*/ 0 h 63"/>
                <a:gd name="T2" fmla="*/ 0 w 67"/>
                <a:gd name="T3" fmla="*/ 12 h 63"/>
                <a:gd name="T4" fmla="*/ 6 w 67"/>
                <a:gd name="T5" fmla="*/ 62 h 63"/>
                <a:gd name="T6" fmla="*/ 30 w 67"/>
                <a:gd name="T7" fmla="*/ 56 h 63"/>
                <a:gd name="T8" fmla="*/ 36 w 67"/>
                <a:gd name="T9" fmla="*/ 56 h 63"/>
                <a:gd name="T10" fmla="*/ 54 w 67"/>
                <a:gd name="T11" fmla="*/ 25 h 63"/>
                <a:gd name="T12" fmla="*/ 66 w 67"/>
                <a:gd name="T13" fmla="*/ 25 h 63"/>
                <a:gd name="T14" fmla="*/ 60 w 67"/>
                <a:gd name="T15" fmla="*/ 0 h 63"/>
                <a:gd name="T16" fmla="*/ 12 w 67"/>
                <a:gd name="T17" fmla="*/ 0 h 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62">
                  <a:moveTo>
                    <a:pt x="12" y="0"/>
                  </a:moveTo>
                  <a:lnTo>
                    <a:pt x="0" y="12"/>
                  </a:lnTo>
                  <a:lnTo>
                    <a:pt x="6" y="62"/>
                  </a:lnTo>
                  <a:lnTo>
                    <a:pt x="30" y="56"/>
                  </a:lnTo>
                  <a:lnTo>
                    <a:pt x="36" y="56"/>
                  </a:lnTo>
                  <a:lnTo>
                    <a:pt x="54" y="25"/>
                  </a:lnTo>
                  <a:lnTo>
                    <a:pt x="66" y="25"/>
                  </a:lnTo>
                  <a:lnTo>
                    <a:pt x="60" y="0"/>
                  </a:lnTo>
                  <a:lnTo>
                    <a:pt x="12" y="0"/>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1" name="Freeform 99"/>
            <p:cNvSpPr/>
            <p:nvPr/>
          </p:nvSpPr>
          <p:spPr bwMode="gray">
            <a:xfrm>
              <a:off x="3579" y="1709"/>
              <a:ext cx="1840" cy="1301"/>
            </a:xfrm>
            <a:custGeom>
              <a:gdLst>
                <a:gd name="T0" fmla="*/ 574 w 2028"/>
                <a:gd name="T1" fmla="*/ 1140 h 1434"/>
                <a:gd name="T2" fmla="*/ 813 w 2028"/>
                <a:gd name="T3" fmla="*/ 1170 h 1434"/>
                <a:gd name="T4" fmla="*/ 700 w 2028"/>
                <a:gd name="T5" fmla="*/ 1068 h 1434"/>
                <a:gd name="T6" fmla="*/ 933 w 2028"/>
                <a:gd name="T7" fmla="*/ 1151 h 1434"/>
                <a:gd name="T8" fmla="*/ 999 w 2028"/>
                <a:gd name="T9" fmla="*/ 1242 h 1434"/>
                <a:gd name="T10" fmla="*/ 1106 w 2028"/>
                <a:gd name="T11" fmla="*/ 1217 h 1434"/>
                <a:gd name="T12" fmla="*/ 1232 w 2028"/>
                <a:gd name="T13" fmla="*/ 1200 h 1434"/>
                <a:gd name="T14" fmla="*/ 1303 w 2028"/>
                <a:gd name="T15" fmla="*/ 1295 h 1434"/>
                <a:gd name="T16" fmla="*/ 1352 w 2028"/>
                <a:gd name="T17" fmla="*/ 1380 h 1434"/>
                <a:gd name="T18" fmla="*/ 1352 w 2028"/>
                <a:gd name="T19" fmla="*/ 1320 h 1434"/>
                <a:gd name="T20" fmla="*/ 1411 w 2028"/>
                <a:gd name="T21" fmla="*/ 1212 h 1434"/>
                <a:gd name="T22" fmla="*/ 1502 w 2028"/>
                <a:gd name="T23" fmla="*/ 1145 h 1434"/>
                <a:gd name="T24" fmla="*/ 1531 w 2028"/>
                <a:gd name="T25" fmla="*/ 983 h 1434"/>
                <a:gd name="T26" fmla="*/ 1502 w 2028"/>
                <a:gd name="T27" fmla="*/ 894 h 1434"/>
                <a:gd name="T28" fmla="*/ 1567 w 2028"/>
                <a:gd name="T29" fmla="*/ 918 h 1434"/>
                <a:gd name="T30" fmla="*/ 1639 w 2028"/>
                <a:gd name="T31" fmla="*/ 947 h 1434"/>
                <a:gd name="T32" fmla="*/ 1692 w 2028"/>
                <a:gd name="T33" fmla="*/ 738 h 1434"/>
                <a:gd name="T34" fmla="*/ 1644 w 2028"/>
                <a:gd name="T35" fmla="*/ 450 h 1434"/>
                <a:gd name="T36" fmla="*/ 1842 w 2028"/>
                <a:gd name="T37" fmla="*/ 366 h 1434"/>
                <a:gd name="T38" fmla="*/ 1860 w 2028"/>
                <a:gd name="T39" fmla="*/ 587 h 1434"/>
                <a:gd name="T40" fmla="*/ 1872 w 2028"/>
                <a:gd name="T41" fmla="*/ 486 h 1434"/>
                <a:gd name="T42" fmla="*/ 1968 w 2028"/>
                <a:gd name="T43" fmla="*/ 276 h 1434"/>
                <a:gd name="T44" fmla="*/ 1997 w 2028"/>
                <a:gd name="T45" fmla="*/ 144 h 1434"/>
                <a:gd name="T46" fmla="*/ 1866 w 2028"/>
                <a:gd name="T47" fmla="*/ 48 h 1434"/>
                <a:gd name="T48" fmla="*/ 1788 w 2028"/>
                <a:gd name="T49" fmla="*/ 102 h 1434"/>
                <a:gd name="T50" fmla="*/ 1453 w 2028"/>
                <a:gd name="T51" fmla="*/ 66 h 1434"/>
                <a:gd name="T52" fmla="*/ 1280 w 2028"/>
                <a:gd name="T53" fmla="*/ 96 h 1434"/>
                <a:gd name="T54" fmla="*/ 1100 w 2028"/>
                <a:gd name="T55" fmla="*/ 102 h 1434"/>
                <a:gd name="T56" fmla="*/ 1035 w 2028"/>
                <a:gd name="T57" fmla="*/ 42 h 1434"/>
                <a:gd name="T58" fmla="*/ 903 w 2028"/>
                <a:gd name="T59" fmla="*/ 144 h 1434"/>
                <a:gd name="T60" fmla="*/ 914 w 2028"/>
                <a:gd name="T61" fmla="*/ 269 h 1434"/>
                <a:gd name="T62" fmla="*/ 873 w 2028"/>
                <a:gd name="T63" fmla="*/ 330 h 1434"/>
                <a:gd name="T64" fmla="*/ 795 w 2028"/>
                <a:gd name="T65" fmla="*/ 216 h 1434"/>
                <a:gd name="T66" fmla="*/ 736 w 2028"/>
                <a:gd name="T67" fmla="*/ 301 h 1434"/>
                <a:gd name="T68" fmla="*/ 508 w 2028"/>
                <a:gd name="T69" fmla="*/ 450 h 1434"/>
                <a:gd name="T70" fmla="*/ 449 w 2028"/>
                <a:gd name="T71" fmla="*/ 330 h 1434"/>
                <a:gd name="T72" fmla="*/ 185 w 2028"/>
                <a:gd name="T73" fmla="*/ 498 h 1434"/>
                <a:gd name="T74" fmla="*/ 209 w 2028"/>
                <a:gd name="T75" fmla="*/ 582 h 1434"/>
                <a:gd name="T76" fmla="*/ 286 w 2028"/>
                <a:gd name="T77" fmla="*/ 587 h 1434"/>
                <a:gd name="T78" fmla="*/ 328 w 2028"/>
                <a:gd name="T79" fmla="*/ 498 h 1434"/>
                <a:gd name="T80" fmla="*/ 353 w 2028"/>
                <a:gd name="T81" fmla="*/ 504 h 1434"/>
                <a:gd name="T82" fmla="*/ 347 w 2028"/>
                <a:gd name="T83" fmla="*/ 612 h 1434"/>
                <a:gd name="T84" fmla="*/ 233 w 2028"/>
                <a:gd name="T85" fmla="*/ 606 h 1434"/>
                <a:gd name="T86" fmla="*/ 138 w 2028"/>
                <a:gd name="T87" fmla="*/ 725 h 1434"/>
                <a:gd name="T88" fmla="*/ 83 w 2028"/>
                <a:gd name="T89" fmla="*/ 816 h 1434"/>
                <a:gd name="T90" fmla="*/ 24 w 2028"/>
                <a:gd name="T91" fmla="*/ 918 h 1434"/>
                <a:gd name="T92" fmla="*/ 281 w 2028"/>
                <a:gd name="T93" fmla="*/ 875 h 1434"/>
                <a:gd name="T94" fmla="*/ 317 w 2028"/>
                <a:gd name="T95" fmla="*/ 875 h 1434"/>
                <a:gd name="T96" fmla="*/ 292 w 2028"/>
                <a:gd name="T97" fmla="*/ 833 h 1434"/>
                <a:gd name="T98" fmla="*/ 353 w 2028"/>
                <a:gd name="T99" fmla="*/ 918 h 1434"/>
                <a:gd name="T100" fmla="*/ 419 w 2028"/>
                <a:gd name="T101" fmla="*/ 888 h 1434"/>
                <a:gd name="T102" fmla="*/ 538 w 2028"/>
                <a:gd name="T103" fmla="*/ 941 h 143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28" h="1434">
                  <a:moveTo>
                    <a:pt x="508" y="1007"/>
                  </a:moveTo>
                  <a:lnTo>
                    <a:pt x="514" y="1049"/>
                  </a:lnTo>
                  <a:lnTo>
                    <a:pt x="567" y="1115"/>
                  </a:lnTo>
                  <a:lnTo>
                    <a:pt x="574" y="1140"/>
                  </a:lnTo>
                  <a:lnTo>
                    <a:pt x="646" y="1229"/>
                  </a:lnTo>
                  <a:lnTo>
                    <a:pt x="717" y="1229"/>
                  </a:lnTo>
                  <a:lnTo>
                    <a:pt x="813" y="1187"/>
                  </a:lnTo>
                  <a:lnTo>
                    <a:pt x="813" y="1170"/>
                  </a:lnTo>
                  <a:lnTo>
                    <a:pt x="825" y="1145"/>
                  </a:lnTo>
                  <a:lnTo>
                    <a:pt x="772" y="1109"/>
                  </a:lnTo>
                  <a:lnTo>
                    <a:pt x="747" y="1115"/>
                  </a:lnTo>
                  <a:lnTo>
                    <a:pt x="700" y="1068"/>
                  </a:lnTo>
                  <a:lnTo>
                    <a:pt x="694" y="1026"/>
                  </a:lnTo>
                  <a:lnTo>
                    <a:pt x="789" y="1098"/>
                  </a:lnTo>
                  <a:lnTo>
                    <a:pt x="945" y="1121"/>
                  </a:lnTo>
                  <a:lnTo>
                    <a:pt x="933" y="1151"/>
                  </a:lnTo>
                  <a:lnTo>
                    <a:pt x="957" y="1164"/>
                  </a:lnTo>
                  <a:lnTo>
                    <a:pt x="981" y="1151"/>
                  </a:lnTo>
                  <a:lnTo>
                    <a:pt x="975" y="1187"/>
                  </a:lnTo>
                  <a:lnTo>
                    <a:pt x="999" y="1242"/>
                  </a:lnTo>
                  <a:lnTo>
                    <a:pt x="999" y="1253"/>
                  </a:lnTo>
                  <a:lnTo>
                    <a:pt x="1035" y="1325"/>
                  </a:lnTo>
                  <a:lnTo>
                    <a:pt x="1070" y="1301"/>
                  </a:lnTo>
                  <a:lnTo>
                    <a:pt x="1106" y="1217"/>
                  </a:lnTo>
                  <a:lnTo>
                    <a:pt x="1166" y="1193"/>
                  </a:lnTo>
                  <a:lnTo>
                    <a:pt x="1202" y="1140"/>
                  </a:lnTo>
                  <a:lnTo>
                    <a:pt x="1220" y="1187"/>
                  </a:lnTo>
                  <a:lnTo>
                    <a:pt x="1232" y="1200"/>
                  </a:lnTo>
                  <a:lnTo>
                    <a:pt x="1238" y="1229"/>
                  </a:lnTo>
                  <a:lnTo>
                    <a:pt x="1256" y="1242"/>
                  </a:lnTo>
                  <a:lnTo>
                    <a:pt x="1274" y="1217"/>
                  </a:lnTo>
                  <a:lnTo>
                    <a:pt x="1303" y="1295"/>
                  </a:lnTo>
                  <a:lnTo>
                    <a:pt x="1303" y="1350"/>
                  </a:lnTo>
                  <a:lnTo>
                    <a:pt x="1333" y="1409"/>
                  </a:lnTo>
                  <a:lnTo>
                    <a:pt x="1364" y="1433"/>
                  </a:lnTo>
                  <a:lnTo>
                    <a:pt x="1352" y="1380"/>
                  </a:lnTo>
                  <a:lnTo>
                    <a:pt x="1322" y="1344"/>
                  </a:lnTo>
                  <a:lnTo>
                    <a:pt x="1322" y="1278"/>
                  </a:lnTo>
                  <a:lnTo>
                    <a:pt x="1346" y="1289"/>
                  </a:lnTo>
                  <a:lnTo>
                    <a:pt x="1352" y="1320"/>
                  </a:lnTo>
                  <a:lnTo>
                    <a:pt x="1381" y="1350"/>
                  </a:lnTo>
                  <a:lnTo>
                    <a:pt x="1435" y="1289"/>
                  </a:lnTo>
                  <a:lnTo>
                    <a:pt x="1435" y="1248"/>
                  </a:lnTo>
                  <a:lnTo>
                    <a:pt x="1411" y="1212"/>
                  </a:lnTo>
                  <a:lnTo>
                    <a:pt x="1381" y="1200"/>
                  </a:lnTo>
                  <a:lnTo>
                    <a:pt x="1411" y="1164"/>
                  </a:lnTo>
                  <a:lnTo>
                    <a:pt x="1424" y="1170"/>
                  </a:lnTo>
                  <a:lnTo>
                    <a:pt x="1502" y="1145"/>
                  </a:lnTo>
                  <a:lnTo>
                    <a:pt x="1555" y="1092"/>
                  </a:lnTo>
                  <a:lnTo>
                    <a:pt x="1567" y="1043"/>
                  </a:lnTo>
                  <a:lnTo>
                    <a:pt x="1555" y="1038"/>
                  </a:lnTo>
                  <a:lnTo>
                    <a:pt x="1531" y="983"/>
                  </a:lnTo>
                  <a:lnTo>
                    <a:pt x="1538" y="918"/>
                  </a:lnTo>
                  <a:lnTo>
                    <a:pt x="1513" y="941"/>
                  </a:lnTo>
                  <a:lnTo>
                    <a:pt x="1502" y="924"/>
                  </a:lnTo>
                  <a:lnTo>
                    <a:pt x="1502" y="894"/>
                  </a:lnTo>
                  <a:lnTo>
                    <a:pt x="1531" y="863"/>
                  </a:lnTo>
                  <a:lnTo>
                    <a:pt x="1543" y="875"/>
                  </a:lnTo>
                  <a:lnTo>
                    <a:pt x="1567" y="863"/>
                  </a:lnTo>
                  <a:lnTo>
                    <a:pt x="1567" y="918"/>
                  </a:lnTo>
                  <a:lnTo>
                    <a:pt x="1597" y="935"/>
                  </a:lnTo>
                  <a:lnTo>
                    <a:pt x="1597" y="960"/>
                  </a:lnTo>
                  <a:lnTo>
                    <a:pt x="1614" y="990"/>
                  </a:lnTo>
                  <a:lnTo>
                    <a:pt x="1639" y="947"/>
                  </a:lnTo>
                  <a:lnTo>
                    <a:pt x="1597" y="882"/>
                  </a:lnTo>
                  <a:lnTo>
                    <a:pt x="1633" y="810"/>
                  </a:lnTo>
                  <a:lnTo>
                    <a:pt x="1644" y="833"/>
                  </a:lnTo>
                  <a:lnTo>
                    <a:pt x="1692" y="738"/>
                  </a:lnTo>
                  <a:lnTo>
                    <a:pt x="1686" y="612"/>
                  </a:lnTo>
                  <a:lnTo>
                    <a:pt x="1663" y="564"/>
                  </a:lnTo>
                  <a:lnTo>
                    <a:pt x="1633" y="551"/>
                  </a:lnTo>
                  <a:lnTo>
                    <a:pt x="1644" y="450"/>
                  </a:lnTo>
                  <a:lnTo>
                    <a:pt x="1716" y="420"/>
                  </a:lnTo>
                  <a:lnTo>
                    <a:pt x="1741" y="443"/>
                  </a:lnTo>
                  <a:lnTo>
                    <a:pt x="1842" y="318"/>
                  </a:lnTo>
                  <a:lnTo>
                    <a:pt x="1842" y="366"/>
                  </a:lnTo>
                  <a:lnTo>
                    <a:pt x="1806" y="450"/>
                  </a:lnTo>
                  <a:lnTo>
                    <a:pt x="1806" y="498"/>
                  </a:lnTo>
                  <a:lnTo>
                    <a:pt x="1836" y="582"/>
                  </a:lnTo>
                  <a:lnTo>
                    <a:pt x="1860" y="587"/>
                  </a:lnTo>
                  <a:lnTo>
                    <a:pt x="1872" y="642"/>
                  </a:lnTo>
                  <a:lnTo>
                    <a:pt x="1889" y="540"/>
                  </a:lnTo>
                  <a:lnTo>
                    <a:pt x="1902" y="534"/>
                  </a:lnTo>
                  <a:lnTo>
                    <a:pt x="1872" y="486"/>
                  </a:lnTo>
                  <a:lnTo>
                    <a:pt x="1860" y="402"/>
                  </a:lnTo>
                  <a:lnTo>
                    <a:pt x="1914" y="366"/>
                  </a:lnTo>
                  <a:lnTo>
                    <a:pt x="1944" y="282"/>
                  </a:lnTo>
                  <a:lnTo>
                    <a:pt x="1968" y="276"/>
                  </a:lnTo>
                  <a:lnTo>
                    <a:pt x="1920" y="210"/>
                  </a:lnTo>
                  <a:lnTo>
                    <a:pt x="2003" y="192"/>
                  </a:lnTo>
                  <a:lnTo>
                    <a:pt x="2027" y="161"/>
                  </a:lnTo>
                  <a:lnTo>
                    <a:pt x="1997" y="144"/>
                  </a:lnTo>
                  <a:lnTo>
                    <a:pt x="2022" y="132"/>
                  </a:lnTo>
                  <a:lnTo>
                    <a:pt x="1991" y="102"/>
                  </a:lnTo>
                  <a:lnTo>
                    <a:pt x="1968" y="120"/>
                  </a:lnTo>
                  <a:lnTo>
                    <a:pt x="1866" y="48"/>
                  </a:lnTo>
                  <a:lnTo>
                    <a:pt x="1836" y="60"/>
                  </a:lnTo>
                  <a:lnTo>
                    <a:pt x="1771" y="42"/>
                  </a:lnTo>
                  <a:lnTo>
                    <a:pt x="1741" y="66"/>
                  </a:lnTo>
                  <a:lnTo>
                    <a:pt x="1788" y="102"/>
                  </a:lnTo>
                  <a:lnTo>
                    <a:pt x="1705" y="96"/>
                  </a:lnTo>
                  <a:lnTo>
                    <a:pt x="1633" y="120"/>
                  </a:lnTo>
                  <a:lnTo>
                    <a:pt x="1477" y="91"/>
                  </a:lnTo>
                  <a:lnTo>
                    <a:pt x="1453" y="66"/>
                  </a:lnTo>
                  <a:lnTo>
                    <a:pt x="1424" y="96"/>
                  </a:lnTo>
                  <a:lnTo>
                    <a:pt x="1435" y="125"/>
                  </a:lnTo>
                  <a:lnTo>
                    <a:pt x="1375" y="161"/>
                  </a:lnTo>
                  <a:lnTo>
                    <a:pt x="1280" y="96"/>
                  </a:lnTo>
                  <a:lnTo>
                    <a:pt x="1238" y="114"/>
                  </a:lnTo>
                  <a:lnTo>
                    <a:pt x="1184" y="102"/>
                  </a:lnTo>
                  <a:lnTo>
                    <a:pt x="1106" y="150"/>
                  </a:lnTo>
                  <a:lnTo>
                    <a:pt x="1100" y="102"/>
                  </a:lnTo>
                  <a:lnTo>
                    <a:pt x="1130" y="72"/>
                  </a:lnTo>
                  <a:lnTo>
                    <a:pt x="1124" y="19"/>
                  </a:lnTo>
                  <a:lnTo>
                    <a:pt x="1058" y="19"/>
                  </a:lnTo>
                  <a:lnTo>
                    <a:pt x="1035" y="42"/>
                  </a:lnTo>
                  <a:lnTo>
                    <a:pt x="1017" y="0"/>
                  </a:lnTo>
                  <a:lnTo>
                    <a:pt x="981" y="12"/>
                  </a:lnTo>
                  <a:lnTo>
                    <a:pt x="969" y="72"/>
                  </a:lnTo>
                  <a:lnTo>
                    <a:pt x="903" y="144"/>
                  </a:lnTo>
                  <a:lnTo>
                    <a:pt x="933" y="161"/>
                  </a:lnTo>
                  <a:lnTo>
                    <a:pt x="873" y="180"/>
                  </a:lnTo>
                  <a:lnTo>
                    <a:pt x="933" y="233"/>
                  </a:lnTo>
                  <a:lnTo>
                    <a:pt x="914" y="269"/>
                  </a:lnTo>
                  <a:lnTo>
                    <a:pt x="843" y="228"/>
                  </a:lnTo>
                  <a:lnTo>
                    <a:pt x="849" y="276"/>
                  </a:lnTo>
                  <a:lnTo>
                    <a:pt x="914" y="330"/>
                  </a:lnTo>
                  <a:lnTo>
                    <a:pt x="873" y="330"/>
                  </a:lnTo>
                  <a:lnTo>
                    <a:pt x="825" y="384"/>
                  </a:lnTo>
                  <a:lnTo>
                    <a:pt x="843" y="324"/>
                  </a:lnTo>
                  <a:lnTo>
                    <a:pt x="813" y="204"/>
                  </a:lnTo>
                  <a:lnTo>
                    <a:pt x="795" y="216"/>
                  </a:lnTo>
                  <a:lnTo>
                    <a:pt x="795" y="276"/>
                  </a:lnTo>
                  <a:lnTo>
                    <a:pt x="813" y="330"/>
                  </a:lnTo>
                  <a:lnTo>
                    <a:pt x="760" y="301"/>
                  </a:lnTo>
                  <a:lnTo>
                    <a:pt x="736" y="301"/>
                  </a:lnTo>
                  <a:lnTo>
                    <a:pt x="741" y="330"/>
                  </a:lnTo>
                  <a:lnTo>
                    <a:pt x="592" y="360"/>
                  </a:lnTo>
                  <a:lnTo>
                    <a:pt x="567" y="402"/>
                  </a:lnTo>
                  <a:lnTo>
                    <a:pt x="508" y="450"/>
                  </a:lnTo>
                  <a:lnTo>
                    <a:pt x="484" y="390"/>
                  </a:lnTo>
                  <a:lnTo>
                    <a:pt x="527" y="390"/>
                  </a:lnTo>
                  <a:lnTo>
                    <a:pt x="532" y="348"/>
                  </a:lnTo>
                  <a:lnTo>
                    <a:pt x="449" y="330"/>
                  </a:lnTo>
                  <a:lnTo>
                    <a:pt x="425" y="305"/>
                  </a:lnTo>
                  <a:lnTo>
                    <a:pt x="305" y="341"/>
                  </a:lnTo>
                  <a:lnTo>
                    <a:pt x="292" y="377"/>
                  </a:lnTo>
                  <a:lnTo>
                    <a:pt x="185" y="498"/>
                  </a:lnTo>
                  <a:lnTo>
                    <a:pt x="191" y="515"/>
                  </a:lnTo>
                  <a:lnTo>
                    <a:pt x="180" y="534"/>
                  </a:lnTo>
                  <a:lnTo>
                    <a:pt x="185" y="587"/>
                  </a:lnTo>
                  <a:lnTo>
                    <a:pt x="209" y="582"/>
                  </a:lnTo>
                  <a:lnTo>
                    <a:pt x="227" y="558"/>
                  </a:lnTo>
                  <a:lnTo>
                    <a:pt x="275" y="630"/>
                  </a:lnTo>
                  <a:lnTo>
                    <a:pt x="286" y="623"/>
                  </a:lnTo>
                  <a:lnTo>
                    <a:pt x="286" y="587"/>
                  </a:lnTo>
                  <a:lnTo>
                    <a:pt x="317" y="564"/>
                  </a:lnTo>
                  <a:lnTo>
                    <a:pt x="292" y="522"/>
                  </a:lnTo>
                  <a:lnTo>
                    <a:pt x="305" y="498"/>
                  </a:lnTo>
                  <a:lnTo>
                    <a:pt x="328" y="498"/>
                  </a:lnTo>
                  <a:lnTo>
                    <a:pt x="341" y="432"/>
                  </a:lnTo>
                  <a:lnTo>
                    <a:pt x="364" y="426"/>
                  </a:lnTo>
                  <a:lnTo>
                    <a:pt x="389" y="456"/>
                  </a:lnTo>
                  <a:lnTo>
                    <a:pt x="353" y="504"/>
                  </a:lnTo>
                  <a:lnTo>
                    <a:pt x="358" y="540"/>
                  </a:lnTo>
                  <a:lnTo>
                    <a:pt x="425" y="522"/>
                  </a:lnTo>
                  <a:lnTo>
                    <a:pt x="442" y="551"/>
                  </a:lnTo>
                  <a:lnTo>
                    <a:pt x="347" y="612"/>
                  </a:lnTo>
                  <a:lnTo>
                    <a:pt x="341" y="636"/>
                  </a:lnTo>
                  <a:lnTo>
                    <a:pt x="275" y="659"/>
                  </a:lnTo>
                  <a:lnTo>
                    <a:pt x="227" y="659"/>
                  </a:lnTo>
                  <a:lnTo>
                    <a:pt x="233" y="606"/>
                  </a:lnTo>
                  <a:lnTo>
                    <a:pt x="203" y="630"/>
                  </a:lnTo>
                  <a:lnTo>
                    <a:pt x="203" y="653"/>
                  </a:lnTo>
                  <a:lnTo>
                    <a:pt x="173" y="659"/>
                  </a:lnTo>
                  <a:lnTo>
                    <a:pt x="138" y="725"/>
                  </a:lnTo>
                  <a:lnTo>
                    <a:pt x="72" y="738"/>
                  </a:lnTo>
                  <a:lnTo>
                    <a:pt x="72" y="750"/>
                  </a:lnTo>
                  <a:lnTo>
                    <a:pt x="95" y="756"/>
                  </a:lnTo>
                  <a:lnTo>
                    <a:pt x="83" y="816"/>
                  </a:lnTo>
                  <a:lnTo>
                    <a:pt x="53" y="822"/>
                  </a:lnTo>
                  <a:lnTo>
                    <a:pt x="6" y="816"/>
                  </a:lnTo>
                  <a:lnTo>
                    <a:pt x="0" y="888"/>
                  </a:lnTo>
                  <a:lnTo>
                    <a:pt x="24" y="918"/>
                  </a:lnTo>
                  <a:lnTo>
                    <a:pt x="83" y="918"/>
                  </a:lnTo>
                  <a:lnTo>
                    <a:pt x="113" y="858"/>
                  </a:lnTo>
                  <a:lnTo>
                    <a:pt x="197" y="816"/>
                  </a:lnTo>
                  <a:lnTo>
                    <a:pt x="281" y="875"/>
                  </a:lnTo>
                  <a:lnTo>
                    <a:pt x="281" y="924"/>
                  </a:lnTo>
                  <a:lnTo>
                    <a:pt x="299" y="888"/>
                  </a:lnTo>
                  <a:lnTo>
                    <a:pt x="311" y="888"/>
                  </a:lnTo>
                  <a:lnTo>
                    <a:pt x="317" y="875"/>
                  </a:lnTo>
                  <a:lnTo>
                    <a:pt x="239" y="822"/>
                  </a:lnTo>
                  <a:lnTo>
                    <a:pt x="256" y="810"/>
                  </a:lnTo>
                  <a:lnTo>
                    <a:pt x="292" y="816"/>
                  </a:lnTo>
                  <a:lnTo>
                    <a:pt x="292" y="833"/>
                  </a:lnTo>
                  <a:lnTo>
                    <a:pt x="335" y="863"/>
                  </a:lnTo>
                  <a:lnTo>
                    <a:pt x="335" y="894"/>
                  </a:lnTo>
                  <a:lnTo>
                    <a:pt x="358" y="894"/>
                  </a:lnTo>
                  <a:lnTo>
                    <a:pt x="353" y="918"/>
                  </a:lnTo>
                  <a:lnTo>
                    <a:pt x="377" y="924"/>
                  </a:lnTo>
                  <a:lnTo>
                    <a:pt x="383" y="911"/>
                  </a:lnTo>
                  <a:lnTo>
                    <a:pt x="377" y="882"/>
                  </a:lnTo>
                  <a:lnTo>
                    <a:pt x="419" y="888"/>
                  </a:lnTo>
                  <a:lnTo>
                    <a:pt x="430" y="924"/>
                  </a:lnTo>
                  <a:lnTo>
                    <a:pt x="491" y="960"/>
                  </a:lnTo>
                  <a:lnTo>
                    <a:pt x="520" y="935"/>
                  </a:lnTo>
                  <a:lnTo>
                    <a:pt x="538" y="941"/>
                  </a:lnTo>
                  <a:lnTo>
                    <a:pt x="508" y="1007"/>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42" name="Group 100"/>
            <p:cNvGrpSpPr/>
            <p:nvPr/>
          </p:nvGrpSpPr>
          <p:grpSpPr>
            <a:xfrm>
              <a:off x="2734" y="2260"/>
              <a:ext cx="197" cy="132"/>
              <a:chOff x="2734" y="2260"/>
              <a:chExt cx="197" cy="132"/>
            </a:xfrm>
            <a:grpFill/>
          </p:grpSpPr>
          <p:sp>
            <p:nvSpPr>
              <p:cNvPr id="43" name="Freeform 101"/>
              <p:cNvSpPr/>
              <p:nvPr/>
            </p:nvSpPr>
            <p:spPr bwMode="gray">
              <a:xfrm>
                <a:off x="2734" y="2260"/>
                <a:ext cx="142" cy="128"/>
              </a:xfrm>
              <a:custGeom>
                <a:gdLst>
                  <a:gd name="T0" fmla="*/ 102 w 156"/>
                  <a:gd name="T1" fmla="*/ 55 h 141"/>
                  <a:gd name="T2" fmla="*/ 89 w 156"/>
                  <a:gd name="T3" fmla="*/ 49 h 141"/>
                  <a:gd name="T4" fmla="*/ 89 w 156"/>
                  <a:gd name="T5" fmla="*/ 31 h 141"/>
                  <a:gd name="T6" fmla="*/ 53 w 156"/>
                  <a:gd name="T7" fmla="*/ 0 h 141"/>
                  <a:gd name="T8" fmla="*/ 36 w 156"/>
                  <a:gd name="T9" fmla="*/ 0 h 141"/>
                  <a:gd name="T10" fmla="*/ 0 w 156"/>
                  <a:gd name="T11" fmla="*/ 31 h 141"/>
                  <a:gd name="T12" fmla="*/ 66 w 156"/>
                  <a:gd name="T13" fmla="*/ 36 h 141"/>
                  <a:gd name="T14" fmla="*/ 77 w 156"/>
                  <a:gd name="T15" fmla="*/ 49 h 141"/>
                  <a:gd name="T16" fmla="*/ 36 w 156"/>
                  <a:gd name="T17" fmla="*/ 79 h 141"/>
                  <a:gd name="T18" fmla="*/ 36 w 156"/>
                  <a:gd name="T19" fmla="*/ 98 h 141"/>
                  <a:gd name="T20" fmla="*/ 47 w 156"/>
                  <a:gd name="T21" fmla="*/ 98 h 141"/>
                  <a:gd name="T22" fmla="*/ 47 w 156"/>
                  <a:gd name="T23" fmla="*/ 128 h 141"/>
                  <a:gd name="T24" fmla="*/ 53 w 156"/>
                  <a:gd name="T25" fmla="*/ 140 h 141"/>
                  <a:gd name="T26" fmla="*/ 66 w 156"/>
                  <a:gd name="T27" fmla="*/ 134 h 141"/>
                  <a:gd name="T28" fmla="*/ 77 w 156"/>
                  <a:gd name="T29" fmla="*/ 98 h 141"/>
                  <a:gd name="T30" fmla="*/ 102 w 156"/>
                  <a:gd name="T31" fmla="*/ 79 h 141"/>
                  <a:gd name="T32" fmla="*/ 102 w 156"/>
                  <a:gd name="T33" fmla="*/ 98 h 141"/>
                  <a:gd name="T34" fmla="*/ 113 w 156"/>
                  <a:gd name="T35" fmla="*/ 98 h 141"/>
                  <a:gd name="T36" fmla="*/ 113 w 156"/>
                  <a:gd name="T37" fmla="*/ 115 h 141"/>
                  <a:gd name="T38" fmla="*/ 113 w 156"/>
                  <a:gd name="T39" fmla="*/ 128 h 141"/>
                  <a:gd name="T40" fmla="*/ 138 w 156"/>
                  <a:gd name="T41" fmla="*/ 115 h 141"/>
                  <a:gd name="T42" fmla="*/ 143 w 156"/>
                  <a:gd name="T43" fmla="*/ 98 h 141"/>
                  <a:gd name="T44" fmla="*/ 155 w 156"/>
                  <a:gd name="T45" fmla="*/ 98 h 141"/>
                  <a:gd name="T46" fmla="*/ 155 w 156"/>
                  <a:gd name="T47" fmla="*/ 79 h 141"/>
                  <a:gd name="T48" fmla="*/ 138 w 156"/>
                  <a:gd name="T49" fmla="*/ 79 h 141"/>
                  <a:gd name="T50" fmla="*/ 131 w 156"/>
                  <a:gd name="T51" fmla="*/ 61 h 141"/>
                  <a:gd name="T52" fmla="*/ 102 w 156"/>
                  <a:gd name="T53" fmla="*/ 55 h 1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41">
                    <a:moveTo>
                      <a:pt x="102" y="55"/>
                    </a:moveTo>
                    <a:lnTo>
                      <a:pt x="89" y="49"/>
                    </a:lnTo>
                    <a:lnTo>
                      <a:pt x="89" y="31"/>
                    </a:lnTo>
                    <a:lnTo>
                      <a:pt x="53" y="0"/>
                    </a:lnTo>
                    <a:lnTo>
                      <a:pt x="36" y="0"/>
                    </a:lnTo>
                    <a:lnTo>
                      <a:pt x="0" y="31"/>
                    </a:lnTo>
                    <a:lnTo>
                      <a:pt x="66" y="36"/>
                    </a:lnTo>
                    <a:lnTo>
                      <a:pt x="77" y="49"/>
                    </a:lnTo>
                    <a:lnTo>
                      <a:pt x="36" y="79"/>
                    </a:lnTo>
                    <a:lnTo>
                      <a:pt x="36" y="98"/>
                    </a:lnTo>
                    <a:lnTo>
                      <a:pt x="47" y="98"/>
                    </a:lnTo>
                    <a:lnTo>
                      <a:pt x="47" y="128"/>
                    </a:lnTo>
                    <a:lnTo>
                      <a:pt x="53" y="140"/>
                    </a:lnTo>
                    <a:lnTo>
                      <a:pt x="66" y="134"/>
                    </a:lnTo>
                    <a:lnTo>
                      <a:pt x="77" y="98"/>
                    </a:lnTo>
                    <a:lnTo>
                      <a:pt x="102" y="79"/>
                    </a:lnTo>
                    <a:lnTo>
                      <a:pt x="102" y="98"/>
                    </a:lnTo>
                    <a:lnTo>
                      <a:pt x="113" y="98"/>
                    </a:lnTo>
                    <a:lnTo>
                      <a:pt x="113" y="115"/>
                    </a:lnTo>
                    <a:lnTo>
                      <a:pt x="113" y="128"/>
                    </a:lnTo>
                    <a:lnTo>
                      <a:pt x="138" y="115"/>
                    </a:lnTo>
                    <a:lnTo>
                      <a:pt x="143" y="98"/>
                    </a:lnTo>
                    <a:lnTo>
                      <a:pt x="155" y="98"/>
                    </a:lnTo>
                    <a:lnTo>
                      <a:pt x="155" y="79"/>
                    </a:lnTo>
                    <a:lnTo>
                      <a:pt x="138" y="79"/>
                    </a:lnTo>
                    <a:lnTo>
                      <a:pt x="131" y="61"/>
                    </a:lnTo>
                    <a:lnTo>
                      <a:pt x="102" y="55"/>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102"/>
              <p:cNvSpPr/>
              <p:nvPr/>
            </p:nvSpPr>
            <p:spPr bwMode="gray">
              <a:xfrm>
                <a:off x="2831" y="2343"/>
                <a:ext cx="100" cy="49"/>
              </a:xfrm>
              <a:custGeom>
                <a:gdLst>
                  <a:gd name="T0" fmla="*/ 31 w 110"/>
                  <a:gd name="T1" fmla="*/ 23 h 54"/>
                  <a:gd name="T2" fmla="*/ 6 w 110"/>
                  <a:gd name="T3" fmla="*/ 36 h 54"/>
                  <a:gd name="T4" fmla="*/ 0 w 110"/>
                  <a:gd name="T5" fmla="*/ 48 h 54"/>
                  <a:gd name="T6" fmla="*/ 36 w 110"/>
                  <a:gd name="T7" fmla="*/ 53 h 54"/>
                  <a:gd name="T8" fmla="*/ 61 w 110"/>
                  <a:gd name="T9" fmla="*/ 36 h 54"/>
                  <a:gd name="T10" fmla="*/ 109 w 110"/>
                  <a:gd name="T11" fmla="*/ 12 h 54"/>
                  <a:gd name="T12" fmla="*/ 91 w 110"/>
                  <a:gd name="T13" fmla="*/ 0 h 54"/>
                  <a:gd name="T14" fmla="*/ 68 w 110"/>
                  <a:gd name="T15" fmla="*/ 6 h 54"/>
                  <a:gd name="T16" fmla="*/ 43 w 110"/>
                  <a:gd name="T17" fmla="*/ 30 h 54"/>
                  <a:gd name="T18" fmla="*/ 31 w 110"/>
                  <a:gd name="T19" fmla="*/ 23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54">
                    <a:moveTo>
                      <a:pt x="31" y="23"/>
                    </a:moveTo>
                    <a:lnTo>
                      <a:pt x="6" y="36"/>
                    </a:lnTo>
                    <a:lnTo>
                      <a:pt x="0" y="48"/>
                    </a:lnTo>
                    <a:lnTo>
                      <a:pt x="36" y="53"/>
                    </a:lnTo>
                    <a:lnTo>
                      <a:pt x="61" y="36"/>
                    </a:lnTo>
                    <a:lnTo>
                      <a:pt x="109" y="12"/>
                    </a:lnTo>
                    <a:lnTo>
                      <a:pt x="91" y="0"/>
                    </a:lnTo>
                    <a:lnTo>
                      <a:pt x="68" y="6"/>
                    </a:lnTo>
                    <a:lnTo>
                      <a:pt x="43" y="30"/>
                    </a:lnTo>
                    <a:lnTo>
                      <a:pt x="31" y="23"/>
                    </a:lnTo>
                  </a:path>
                </a:pathLst>
              </a:custGeom>
              <a:grpFill/>
              <a:ln w="6350" cap="rnd" cmpd="sng">
                <a:solidFill>
                  <a:schemeClr val="bg1"/>
                </a:solidFill>
                <a:prstDash val="solid"/>
                <a:round/>
                <a:headEnd type="none" w="med" len="med"/>
                <a:tailEnd type="none" w="med" len="med"/>
              </a:ln>
              <a:effectLst>
                <a:prstShdw prst="shdw17" dist="17961" dir="2700000">
                  <a:schemeClr val="folHlink"/>
                </a:prst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nvGrpSpPr>
          <p:cNvPr id="115" name="Group 3"/>
          <p:cNvGrpSpPr/>
          <p:nvPr/>
        </p:nvGrpSpPr>
        <p:grpSpPr>
          <a:xfrm>
            <a:off x="2743831" y="1852071"/>
            <a:ext cx="3658288" cy="3658286"/>
            <a:chOff x="914" y="194"/>
            <a:chExt cx="3934" cy="3934"/>
          </a:xfrm>
          <a:solidFill>
            <a:schemeClr val="accent2"/>
          </a:solidFill>
        </p:grpSpPr>
        <p:sp>
          <p:nvSpPr>
            <p:cNvPr id="116" name="Freeform 4"/>
            <p:cNvSpPr/>
            <p:nvPr/>
          </p:nvSpPr>
          <p:spPr bwMode="gray">
            <a:xfrm>
              <a:off x="914" y="194"/>
              <a:ext cx="2143" cy="1949"/>
            </a:xfrm>
            <a:custGeom>
              <a:gdLst>
                <a:gd name="T0" fmla="*/ 3976 w 1070"/>
                <a:gd name="T1" fmla="*/ 0 h 973"/>
                <a:gd name="T2" fmla="*/ 3940 w 1070"/>
                <a:gd name="T3" fmla="*/ 0 h 973"/>
                <a:gd name="T4" fmla="*/ 3932 w 1070"/>
                <a:gd name="T5" fmla="*/ 0 h 973"/>
                <a:gd name="T6" fmla="*/ 0 w 1070"/>
                <a:gd name="T7" fmla="*/ 3904 h 973"/>
                <a:gd name="T8" fmla="*/ 967 w 1070"/>
                <a:gd name="T9" fmla="*/ 3584 h 973"/>
                <a:gd name="T10" fmla="*/ 1933 w 1070"/>
                <a:gd name="T11" fmla="*/ 3904 h 973"/>
                <a:gd name="T12" fmla="*/ 3932 w 1070"/>
                <a:gd name="T13" fmla="*/ 1933 h 973"/>
                <a:gd name="T14" fmla="*/ 3940 w 1070"/>
                <a:gd name="T15" fmla="*/ 1933 h 973"/>
                <a:gd name="T16" fmla="*/ 3968 w 1070"/>
                <a:gd name="T17" fmla="*/ 1933 h 973"/>
                <a:gd name="T18" fmla="*/ 4292 w 1070"/>
                <a:gd name="T19" fmla="*/ 955 h 973"/>
                <a:gd name="T20" fmla="*/ 3976 w 1070"/>
                <a:gd name="T21" fmla="*/ 0 h 9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70" h="973">
                  <a:moveTo>
                    <a:pt x="991" y="0"/>
                  </a:moveTo>
                  <a:cubicBezTo>
                    <a:pt x="988" y="0"/>
                    <a:pt x="985" y="0"/>
                    <a:pt x="982" y="0"/>
                  </a:cubicBezTo>
                  <a:cubicBezTo>
                    <a:pt x="981" y="0"/>
                    <a:pt x="981" y="0"/>
                    <a:pt x="980" y="0"/>
                  </a:cubicBezTo>
                  <a:cubicBezTo>
                    <a:pt x="441" y="1"/>
                    <a:pt x="5" y="435"/>
                    <a:pt x="0" y="973"/>
                  </a:cubicBezTo>
                  <a:cubicBezTo>
                    <a:pt x="241" y="893"/>
                    <a:pt x="241" y="893"/>
                    <a:pt x="241" y="893"/>
                  </a:cubicBezTo>
                  <a:cubicBezTo>
                    <a:pt x="482" y="973"/>
                    <a:pt x="482" y="973"/>
                    <a:pt x="482" y="973"/>
                  </a:cubicBezTo>
                  <a:cubicBezTo>
                    <a:pt x="487" y="702"/>
                    <a:pt x="708" y="483"/>
                    <a:pt x="980" y="482"/>
                  </a:cubicBezTo>
                  <a:cubicBezTo>
                    <a:pt x="981" y="482"/>
                    <a:pt x="981" y="482"/>
                    <a:pt x="982" y="482"/>
                  </a:cubicBezTo>
                  <a:cubicBezTo>
                    <a:pt x="984" y="482"/>
                    <a:pt x="987" y="482"/>
                    <a:pt x="989" y="482"/>
                  </a:cubicBezTo>
                  <a:cubicBezTo>
                    <a:pt x="1070" y="238"/>
                    <a:pt x="1070" y="238"/>
                    <a:pt x="1070" y="238"/>
                  </a:cubicBezTo>
                  <a:lnTo>
                    <a:pt x="991" y="0"/>
                  </a:lnTo>
                  <a:close/>
                </a:path>
              </a:pathLst>
            </a:custGeom>
            <a:grpFill/>
            <a:ln w="28575" cap="flat" cmpd="sng">
              <a:solidFill>
                <a:schemeClr val="bg1"/>
              </a:solidFill>
              <a:prstDash val="solid"/>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7" name="Freeform 5"/>
            <p:cNvSpPr/>
            <p:nvPr/>
          </p:nvSpPr>
          <p:spPr bwMode="gray">
            <a:xfrm>
              <a:off x="914" y="1983"/>
              <a:ext cx="1949" cy="2145"/>
            </a:xfrm>
            <a:custGeom>
              <a:gdLst>
                <a:gd name="T0" fmla="*/ 3904 w 973"/>
                <a:gd name="T1" fmla="*/ 2363 h 1071"/>
                <a:gd name="T2" fmla="*/ 1933 w 973"/>
                <a:gd name="T3" fmla="*/ 361 h 1071"/>
                <a:gd name="T4" fmla="*/ 1933 w 973"/>
                <a:gd name="T5" fmla="*/ 356 h 1071"/>
                <a:gd name="T6" fmla="*/ 1933 w 973"/>
                <a:gd name="T7" fmla="*/ 320 h 1071"/>
                <a:gd name="T8" fmla="*/ 967 w 973"/>
                <a:gd name="T9" fmla="*/ 0 h 1071"/>
                <a:gd name="T10" fmla="*/ 0 w 973"/>
                <a:gd name="T11" fmla="*/ 320 h 1071"/>
                <a:gd name="T12" fmla="*/ 0 w 973"/>
                <a:gd name="T13" fmla="*/ 356 h 1071"/>
                <a:gd name="T14" fmla="*/ 0 w 973"/>
                <a:gd name="T15" fmla="*/ 361 h 1071"/>
                <a:gd name="T16" fmla="*/ 3896 w 973"/>
                <a:gd name="T17" fmla="*/ 4296 h 1071"/>
                <a:gd name="T18" fmla="*/ 3580 w 973"/>
                <a:gd name="T19" fmla="*/ 3341 h 1071"/>
                <a:gd name="T20" fmla="*/ 3904 w 973"/>
                <a:gd name="T21" fmla="*/ 2363 h 10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3" h="1071">
                  <a:moveTo>
                    <a:pt x="973" y="589"/>
                  </a:moveTo>
                  <a:cubicBezTo>
                    <a:pt x="701" y="584"/>
                    <a:pt x="482" y="363"/>
                    <a:pt x="482" y="90"/>
                  </a:cubicBezTo>
                  <a:cubicBezTo>
                    <a:pt x="482" y="90"/>
                    <a:pt x="482" y="89"/>
                    <a:pt x="482" y="89"/>
                  </a:cubicBezTo>
                  <a:cubicBezTo>
                    <a:pt x="482" y="86"/>
                    <a:pt x="482" y="83"/>
                    <a:pt x="482" y="80"/>
                  </a:cubicBezTo>
                  <a:cubicBezTo>
                    <a:pt x="241" y="0"/>
                    <a:pt x="241" y="0"/>
                    <a:pt x="241" y="0"/>
                  </a:cubicBezTo>
                  <a:cubicBezTo>
                    <a:pt x="0" y="80"/>
                    <a:pt x="0" y="80"/>
                    <a:pt x="0" y="80"/>
                  </a:cubicBezTo>
                  <a:cubicBezTo>
                    <a:pt x="0" y="83"/>
                    <a:pt x="0" y="86"/>
                    <a:pt x="0" y="89"/>
                  </a:cubicBezTo>
                  <a:cubicBezTo>
                    <a:pt x="0" y="89"/>
                    <a:pt x="0" y="90"/>
                    <a:pt x="0" y="90"/>
                  </a:cubicBezTo>
                  <a:cubicBezTo>
                    <a:pt x="0" y="628"/>
                    <a:pt x="434" y="1065"/>
                    <a:pt x="971" y="1071"/>
                  </a:cubicBezTo>
                  <a:cubicBezTo>
                    <a:pt x="892" y="833"/>
                    <a:pt x="892" y="833"/>
                    <a:pt x="892" y="833"/>
                  </a:cubicBezTo>
                  <a:lnTo>
                    <a:pt x="973" y="589"/>
                  </a:lnTo>
                  <a:close/>
                </a:path>
              </a:pathLst>
            </a:custGeom>
            <a:grpFill/>
            <a:ln w="28575" cap="flat" cmpd="sng">
              <a:solidFill>
                <a:schemeClr val="bg1"/>
              </a:solidFill>
              <a:prstDash val="solid"/>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8" name="Freeform 6"/>
            <p:cNvSpPr/>
            <p:nvPr/>
          </p:nvSpPr>
          <p:spPr bwMode="gray">
            <a:xfrm>
              <a:off x="2701" y="2175"/>
              <a:ext cx="2147" cy="1953"/>
            </a:xfrm>
            <a:custGeom>
              <a:gdLst>
                <a:gd name="T0" fmla="*/ 3309 w 1072"/>
                <a:gd name="T1" fmla="*/ 329 h 975"/>
                <a:gd name="T2" fmla="*/ 2367 w 1072"/>
                <a:gd name="T3" fmla="*/ 16 h 975"/>
                <a:gd name="T4" fmla="*/ 361 w 1072"/>
                <a:gd name="T5" fmla="*/ 1979 h 975"/>
                <a:gd name="T6" fmla="*/ 361 w 1072"/>
                <a:gd name="T7" fmla="*/ 1979 h 975"/>
                <a:gd name="T8" fmla="*/ 324 w 1072"/>
                <a:gd name="T9" fmla="*/ 1979 h 975"/>
                <a:gd name="T10" fmla="*/ 0 w 1072"/>
                <a:gd name="T11" fmla="*/ 2957 h 975"/>
                <a:gd name="T12" fmla="*/ 316 w 1072"/>
                <a:gd name="T13" fmla="*/ 3912 h 975"/>
                <a:gd name="T14" fmla="*/ 361 w 1072"/>
                <a:gd name="T15" fmla="*/ 3912 h 975"/>
                <a:gd name="T16" fmla="*/ 361 w 1072"/>
                <a:gd name="T17" fmla="*/ 3912 h 975"/>
                <a:gd name="T18" fmla="*/ 4300 w 1072"/>
                <a:gd name="T19" fmla="*/ 0 h 975"/>
                <a:gd name="T20" fmla="*/ 3309 w 1072"/>
                <a:gd name="T21" fmla="*/ 329 h 97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72" h="975">
                  <a:moveTo>
                    <a:pt x="825" y="82"/>
                  </a:moveTo>
                  <a:cubicBezTo>
                    <a:pt x="590" y="4"/>
                    <a:pt x="590" y="4"/>
                    <a:pt x="590" y="4"/>
                  </a:cubicBezTo>
                  <a:cubicBezTo>
                    <a:pt x="584" y="275"/>
                    <a:pt x="362" y="493"/>
                    <a:pt x="90" y="493"/>
                  </a:cubicBezTo>
                  <a:cubicBezTo>
                    <a:pt x="90" y="493"/>
                    <a:pt x="90" y="493"/>
                    <a:pt x="90" y="493"/>
                  </a:cubicBezTo>
                  <a:cubicBezTo>
                    <a:pt x="87" y="493"/>
                    <a:pt x="84" y="493"/>
                    <a:pt x="81" y="493"/>
                  </a:cubicBezTo>
                  <a:cubicBezTo>
                    <a:pt x="0" y="737"/>
                    <a:pt x="0" y="737"/>
                    <a:pt x="0" y="737"/>
                  </a:cubicBezTo>
                  <a:cubicBezTo>
                    <a:pt x="79" y="975"/>
                    <a:pt x="79" y="975"/>
                    <a:pt x="79" y="975"/>
                  </a:cubicBezTo>
                  <a:cubicBezTo>
                    <a:pt x="83" y="975"/>
                    <a:pt x="86" y="975"/>
                    <a:pt x="90" y="975"/>
                  </a:cubicBezTo>
                  <a:cubicBezTo>
                    <a:pt x="90" y="975"/>
                    <a:pt x="90" y="975"/>
                    <a:pt x="90" y="975"/>
                  </a:cubicBezTo>
                  <a:cubicBezTo>
                    <a:pt x="630" y="975"/>
                    <a:pt x="1068" y="539"/>
                    <a:pt x="1072" y="0"/>
                  </a:cubicBezTo>
                  <a:lnTo>
                    <a:pt x="825" y="82"/>
                  </a:lnTo>
                  <a:close/>
                </a:path>
              </a:pathLst>
            </a:custGeom>
            <a:grpFill/>
            <a:ln w="28575" cap="flat" cmpd="sng">
              <a:solidFill>
                <a:schemeClr val="bg1"/>
              </a:solidFill>
              <a:prstDash val="solid"/>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9" name="Freeform 7"/>
            <p:cNvSpPr/>
            <p:nvPr/>
          </p:nvSpPr>
          <p:spPr bwMode="gray">
            <a:xfrm>
              <a:off x="2895" y="194"/>
              <a:ext cx="1953" cy="2145"/>
            </a:xfrm>
            <a:custGeom>
              <a:gdLst>
                <a:gd name="T0" fmla="*/ 3912 w 975"/>
                <a:gd name="T1" fmla="*/ 3936 h 1071"/>
                <a:gd name="T2" fmla="*/ 8 w 975"/>
                <a:gd name="T3" fmla="*/ 0 h 1071"/>
                <a:gd name="T4" fmla="*/ 324 w 975"/>
                <a:gd name="T5" fmla="*/ 955 h 1071"/>
                <a:gd name="T6" fmla="*/ 0 w 975"/>
                <a:gd name="T7" fmla="*/ 1933 h 1071"/>
                <a:gd name="T8" fmla="*/ 1979 w 975"/>
                <a:gd name="T9" fmla="*/ 3936 h 1071"/>
                <a:gd name="T10" fmla="*/ 1979 w 975"/>
                <a:gd name="T11" fmla="*/ 3940 h 1071"/>
                <a:gd name="T12" fmla="*/ 1979 w 975"/>
                <a:gd name="T13" fmla="*/ 3984 h 1071"/>
                <a:gd name="T14" fmla="*/ 2920 w 975"/>
                <a:gd name="T15" fmla="*/ 4296 h 1071"/>
                <a:gd name="T16" fmla="*/ 3912 w 975"/>
                <a:gd name="T17" fmla="*/ 3968 h 1071"/>
                <a:gd name="T18" fmla="*/ 3912 w 975"/>
                <a:gd name="T19" fmla="*/ 3940 h 1071"/>
                <a:gd name="T20" fmla="*/ 3912 w 975"/>
                <a:gd name="T21" fmla="*/ 3936 h 10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5" h="1071">
                  <a:moveTo>
                    <a:pt x="975" y="981"/>
                  </a:moveTo>
                  <a:cubicBezTo>
                    <a:pt x="974" y="442"/>
                    <a:pt x="540" y="5"/>
                    <a:pt x="2" y="0"/>
                  </a:cubicBezTo>
                  <a:cubicBezTo>
                    <a:pt x="81" y="238"/>
                    <a:pt x="81" y="238"/>
                    <a:pt x="81" y="238"/>
                  </a:cubicBezTo>
                  <a:cubicBezTo>
                    <a:pt x="0" y="482"/>
                    <a:pt x="0" y="482"/>
                    <a:pt x="0" y="482"/>
                  </a:cubicBezTo>
                  <a:cubicBezTo>
                    <a:pt x="272" y="486"/>
                    <a:pt x="492" y="708"/>
                    <a:pt x="493" y="981"/>
                  </a:cubicBezTo>
                  <a:cubicBezTo>
                    <a:pt x="493" y="981"/>
                    <a:pt x="493" y="982"/>
                    <a:pt x="493" y="982"/>
                  </a:cubicBezTo>
                  <a:cubicBezTo>
                    <a:pt x="493" y="986"/>
                    <a:pt x="493" y="989"/>
                    <a:pt x="493" y="993"/>
                  </a:cubicBezTo>
                  <a:cubicBezTo>
                    <a:pt x="728" y="1071"/>
                    <a:pt x="728" y="1071"/>
                    <a:pt x="728" y="1071"/>
                  </a:cubicBezTo>
                  <a:cubicBezTo>
                    <a:pt x="975" y="989"/>
                    <a:pt x="975" y="989"/>
                    <a:pt x="975" y="989"/>
                  </a:cubicBezTo>
                  <a:cubicBezTo>
                    <a:pt x="975" y="987"/>
                    <a:pt x="975" y="984"/>
                    <a:pt x="975" y="982"/>
                  </a:cubicBezTo>
                  <a:cubicBezTo>
                    <a:pt x="975" y="982"/>
                    <a:pt x="975" y="981"/>
                    <a:pt x="975" y="981"/>
                  </a:cubicBezTo>
                  <a:close/>
                </a:path>
              </a:pathLst>
            </a:custGeom>
            <a:grpFill/>
            <a:ln w="28575" cap="flat" cmpd="sng">
              <a:solidFill>
                <a:schemeClr val="bg1"/>
              </a:solidFill>
              <a:prstDash val="solid"/>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4" name="Title 3"/>
          <p:cNvSpPr>
            <a:spLocks noGrp="1"/>
          </p:cNvSpPr>
          <p:nvPr>
            <p:ph type="title"/>
          </p:nvPr>
        </p:nvSpPr>
        <p:spPr bwMode="gray">
          <a:xfrm>
            <a:off x="0" y="0"/>
            <a:ext cx="6784976" cy="1350498"/>
          </a:xfrm>
        </p:spPr>
        <p:txBody>
          <a:bodyPr/>
          <a:lstStyle/>
          <a:p>
            <a:pPr>
              <a:lnSpc>
                <a:spcPct val="100000"/>
              </a:lnSpc>
            </a:pPr>
            <a:r>
              <a:rPr lang="zh-CN" altLang="en-US" smtClean="0"/>
              <a:t>绩效管理机制 </a:t>
            </a:r>
            <a:r>
              <a:rPr lang="en-US" altLang="zh-CN" smtClean="0"/>
              <a:t>— </a:t>
            </a:r>
            <a:r>
              <a:rPr lang="zh-CN" altLang="en-US" smtClean="0"/>
              <a:t>包括绩效计划、绩效辅导、绩效考核、绩效结果应用四个环节，且持续循环</a:t>
            </a:r>
            <a:endParaRPr lang="en-US"/>
          </a:p>
        </p:txBody>
      </p:sp>
      <p:sp>
        <p:nvSpPr>
          <p:cNvPr id="106" name="TextBox 105"/>
          <p:cNvSpPr txBox="1"/>
          <p:nvPr/>
        </p:nvSpPr>
        <p:spPr bwMode="gray">
          <a:xfrm>
            <a:off x="4102171" y="1447452"/>
            <a:ext cx="1005403"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u="sng" smtClean="0">
                <a:latin typeface="华康黑体W5(P)" panose="020b0500000000000000" pitchFamily="34" charset="-122"/>
                <a:ea typeface="华康黑体W5(P)" panose="020b0500000000000000" pitchFamily="34" charset="-122"/>
              </a:rPr>
              <a:t>公司战略</a:t>
            </a:r>
            <a:endParaRPr lang="en-US" sz="1600" b="1" u="sng">
              <a:latin typeface="华康黑体W5(P)" panose="020b0500000000000000" pitchFamily="34" charset="-122"/>
              <a:ea typeface="华康黑体W5(P)" panose="020b0500000000000000" pitchFamily="34" charset="-122"/>
            </a:endParaRPr>
          </a:p>
        </p:txBody>
      </p:sp>
      <p:sp>
        <p:nvSpPr>
          <p:cNvPr id="107" name="Text Box 4"/>
          <p:cNvSpPr txBox="1">
            <a:spLocks noChangeArrowheads="1"/>
          </p:cNvSpPr>
          <p:nvPr/>
        </p:nvSpPr>
        <p:spPr bwMode="gray">
          <a:xfrm>
            <a:off x="874843" y="1911873"/>
            <a:ext cx="1560668" cy="1709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72000" tIns="36000" rIns="72000" bIns="3600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0" indent="0">
              <a:lnSpc>
                <a:spcPct val="100000"/>
              </a:lnSpc>
              <a:spcBef>
                <a:spcPts val="600"/>
              </a:spcBef>
              <a:buClrTx/>
              <a:buNone/>
            </a:pPr>
            <a:r>
              <a:rPr kumimoji="0" lang="zh-CN" altLang="en-US" sz="1600" b="1" u="sng" smtClean="0">
                <a:solidFill>
                  <a:schemeClr val="tx1"/>
                </a:solidFill>
                <a:latin typeface="Audi Type" pitchFamily="34" charset="0"/>
                <a:ea typeface="华康黑体W5(P)" panose="020b0500000000000000" pitchFamily="34" charset="-122"/>
                <a:cs typeface="Arial Unicode MS" panose="020b0604020202020204" pitchFamily="34" charset="-122"/>
              </a:rPr>
              <a:t>绩效结果应用</a:t>
            </a:r>
            <a:endParaRPr kumimoji="0" lang="en-US" altLang="zh-CN" sz="1600" b="1" u="sng"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薪</a:t>
            </a: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酬福利</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岗位调整</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绩效改进计划</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培训发展</a:t>
            </a:r>
            <a:endPar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08" name="Text Box 4"/>
          <p:cNvSpPr txBox="1">
            <a:spLocks noChangeArrowheads="1"/>
          </p:cNvSpPr>
          <p:nvPr/>
        </p:nvSpPr>
        <p:spPr bwMode="gray">
          <a:xfrm>
            <a:off x="874843" y="3929835"/>
            <a:ext cx="1560668" cy="1709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72000" tIns="36000" rIns="72000" bIns="3600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0" indent="0">
              <a:lnSpc>
                <a:spcPct val="100000"/>
              </a:lnSpc>
              <a:spcBef>
                <a:spcPts val="600"/>
              </a:spcBef>
              <a:buClrTx/>
              <a:buNone/>
            </a:pPr>
            <a:r>
              <a:rPr kumimoji="0" lang="zh-CN" altLang="en-US" sz="1600" b="1" u="sng" smtClean="0">
                <a:solidFill>
                  <a:schemeClr val="tx1"/>
                </a:solidFill>
                <a:latin typeface="Audi Type" pitchFamily="34" charset="0"/>
                <a:ea typeface="华康黑体W5(P)" panose="020b0500000000000000" pitchFamily="34" charset="-122"/>
                <a:cs typeface="Arial Unicode MS" panose="020b0604020202020204" pitchFamily="34" charset="-122"/>
              </a:rPr>
              <a:t>绩效</a:t>
            </a:r>
            <a:r>
              <a:rPr kumimoji="0" lang="zh-CN" altLang="en-US" sz="1600" b="1" u="sng">
                <a:solidFill>
                  <a:schemeClr val="tx1"/>
                </a:solidFill>
                <a:latin typeface="Audi Type" pitchFamily="34" charset="0"/>
                <a:ea typeface="华康黑体W5(P)" panose="020b0500000000000000" pitchFamily="34" charset="-122"/>
                <a:cs typeface="Arial Unicode MS" panose="020b0604020202020204" pitchFamily="34" charset="-122"/>
              </a:rPr>
              <a:t>考核</a:t>
            </a:r>
            <a:endParaRPr kumimoji="0" lang="en-US" altLang="zh-CN" sz="1600" b="1" u="sng"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个人绩效考核</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部门绩效考核</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组织绩效考核</a:t>
            </a:r>
            <a:endPar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09" name="Text Box 4"/>
          <p:cNvSpPr txBox="1">
            <a:spLocks noChangeArrowheads="1"/>
          </p:cNvSpPr>
          <p:nvPr/>
        </p:nvSpPr>
        <p:spPr bwMode="gray">
          <a:xfrm>
            <a:off x="7043068" y="1911873"/>
            <a:ext cx="1713531" cy="1709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72000" tIns="36000" rIns="72000" bIns="3600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0" indent="0">
              <a:lnSpc>
                <a:spcPct val="100000"/>
              </a:lnSpc>
              <a:spcBef>
                <a:spcPts val="600"/>
              </a:spcBef>
              <a:buClrTx/>
              <a:buNone/>
            </a:pPr>
            <a:r>
              <a:rPr kumimoji="0" lang="zh-CN" altLang="en-US" sz="1600" b="1" u="sng" smtClean="0">
                <a:solidFill>
                  <a:schemeClr val="tx1"/>
                </a:solidFill>
                <a:latin typeface="Audi Type" pitchFamily="34" charset="0"/>
                <a:ea typeface="华康黑体W5(P)" panose="020b0500000000000000" pitchFamily="34" charset="-122"/>
                <a:cs typeface="Arial Unicode MS" panose="020b0604020202020204" pitchFamily="34" charset="-122"/>
              </a:rPr>
              <a:t>绩效计划</a:t>
            </a:r>
            <a:endParaRPr kumimoji="0" lang="en-US" altLang="zh-CN" sz="1600" b="1" u="sng"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制定组织、部门及个人的绩效目标</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更新岗位职责</a:t>
            </a:r>
            <a:endPar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10" name="Text Box 4"/>
          <p:cNvSpPr txBox="1">
            <a:spLocks noChangeArrowheads="1"/>
          </p:cNvSpPr>
          <p:nvPr/>
        </p:nvSpPr>
        <p:spPr bwMode="gray">
          <a:xfrm>
            <a:off x="7043069" y="3929835"/>
            <a:ext cx="1560668" cy="1709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72000" tIns="36000" rIns="72000" bIns="36000">
            <a:noAutofit/>
          </a:bodyPr>
          <a:lstStyle>
            <a:defPPr>
              <a:defRPr lang="zh-CN"/>
            </a:defPPr>
            <a:lvl1pPr marL="100013" indent="-1000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0" indent="0">
              <a:lnSpc>
                <a:spcPct val="100000"/>
              </a:lnSpc>
              <a:spcBef>
                <a:spcPts val="600"/>
              </a:spcBef>
              <a:buClrTx/>
              <a:buNone/>
            </a:pPr>
            <a:r>
              <a:rPr kumimoji="0" lang="zh-CN" altLang="en-US" sz="1600" b="1" u="sng" smtClean="0">
                <a:solidFill>
                  <a:schemeClr val="tx1"/>
                </a:solidFill>
                <a:latin typeface="Audi Type" pitchFamily="34" charset="0"/>
                <a:ea typeface="华康黑体W5(P)" panose="020b0500000000000000" pitchFamily="34" charset="-122"/>
                <a:cs typeface="Arial Unicode MS" panose="020b0604020202020204" pitchFamily="34" charset="-122"/>
              </a:rPr>
              <a:t>绩效辅导</a:t>
            </a:r>
            <a:endParaRPr kumimoji="0" lang="en-US" altLang="zh-CN" sz="1600" b="1" u="sng"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观察与记录</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年中绩效回顾</a:t>
            </a:r>
            <a:endParaRPr kumimoji="0" lang="en-US" altLang="zh-CN" sz="1400" smtClean="0">
              <a:solidFill>
                <a:schemeClr val="tx1"/>
              </a:solidFill>
              <a:latin typeface="Audi Type" pitchFamily="34" charset="0"/>
              <a:ea typeface="华康黑体W5(P)" panose="020b0500000000000000" pitchFamily="34" charset="-122"/>
              <a:cs typeface="Arial Unicode MS" panose="020b0604020202020204" pitchFamily="34" charset="-122"/>
            </a:endParaRPr>
          </a:p>
          <a:p>
            <a:pPr marL="133350" indent="-133350">
              <a:lnSpc>
                <a:spcPct val="100000"/>
              </a:lnSpc>
              <a:spcBef>
                <a:spcPts val="600"/>
              </a:spcBef>
              <a:buClrTx/>
              <a:buFont typeface="Arial" pitchFamily="34" charset="0"/>
              <a:buChar char="•"/>
            </a:pPr>
            <a:r>
              <a:rPr kumimoji="0"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指导与反馈</a:t>
            </a:r>
            <a:endPar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20" name="TextBox 119"/>
          <p:cNvSpPr txBox="1"/>
          <p:nvPr/>
        </p:nvSpPr>
        <p:spPr bwMode="gray">
          <a:xfrm rot="19002204">
            <a:off x="2759868" y="2538787"/>
            <a:ext cx="175260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ln w="12700">
                  <a:noFill/>
                  <a:prstDash val="solid"/>
                </a:ln>
                <a:solidFill>
                  <a:schemeClr val="bg1"/>
                </a:solidFill>
                <a:latin typeface="Audi Type" pitchFamily="34" charset="0"/>
                <a:ea typeface="华文楷体" panose="02010600040101010101" pitchFamily="2" charset="-122"/>
                <a:cs typeface="Arial" pitchFamily="34" charset="0"/>
              </a:rPr>
              <a:t>Reward &amp; Recognize </a:t>
            </a:r>
            <a:r>
              <a:rPr lang="en-US" sz="1200" b="1" smtClean="0">
                <a:ln w="12700">
                  <a:noFill/>
                  <a:prstDash val="solid"/>
                </a:ln>
                <a:solidFill>
                  <a:schemeClr val="bg1"/>
                </a:solidFill>
                <a:latin typeface="Audi Type" pitchFamily="34" charset="0"/>
                <a:ea typeface="华文楷体" panose="02010600040101010101" pitchFamily="2" charset="-122"/>
                <a:cs typeface="Arial" pitchFamily="34" charset="0"/>
              </a:rPr>
              <a:t>Performance</a:t>
            </a:r>
            <a:endParaRPr lang="en-US" sz="1200"/>
          </a:p>
        </p:txBody>
      </p:sp>
      <p:sp>
        <p:nvSpPr>
          <p:cNvPr id="122" name="TextBox 121"/>
          <p:cNvSpPr txBox="1"/>
          <p:nvPr/>
        </p:nvSpPr>
        <p:spPr bwMode="gray">
          <a:xfrm rot="2777914">
            <a:off x="2979621" y="4320089"/>
            <a:ext cx="119295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smtClean="0">
                <a:ln w="12700">
                  <a:noFill/>
                  <a:prstDash val="solid"/>
                </a:ln>
                <a:solidFill>
                  <a:schemeClr val="bg1"/>
                </a:solidFill>
                <a:latin typeface="Audi Type" pitchFamily="34" charset="0"/>
                <a:ea typeface="华文楷体" panose="02010600040101010101" pitchFamily="2" charset="-122"/>
                <a:cs typeface="Arial" pitchFamily="34" charset="0"/>
              </a:rPr>
              <a:t>Review Performance</a:t>
            </a:r>
            <a:endParaRPr lang="en-US" sz="1200">
              <a:ln w="12700">
                <a:noFill/>
                <a:prstDash val="solid"/>
              </a:ln>
              <a:solidFill>
                <a:schemeClr val="bg1"/>
              </a:solidFill>
              <a:latin typeface="Audi Type" pitchFamily="34" charset="0"/>
              <a:ea typeface="华文楷体" panose="02010600040101010101" pitchFamily="2" charset="-122"/>
              <a:cs typeface="Arial" pitchFamily="34" charset="0"/>
            </a:endParaRPr>
          </a:p>
        </p:txBody>
      </p:sp>
      <p:sp>
        <p:nvSpPr>
          <p:cNvPr id="123" name="TextBox 122"/>
          <p:cNvSpPr txBox="1"/>
          <p:nvPr/>
        </p:nvSpPr>
        <p:spPr bwMode="gray">
          <a:xfrm rot="18575167">
            <a:off x="4906908" y="4406469"/>
            <a:ext cx="115539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a:ln w="12700">
                  <a:noFill/>
                  <a:prstDash val="solid"/>
                </a:ln>
                <a:solidFill>
                  <a:schemeClr val="bg1"/>
                </a:solidFill>
                <a:latin typeface="Audi Type" pitchFamily="34" charset="0"/>
                <a:ea typeface="华文楷体" panose="02010600040101010101" pitchFamily="2" charset="-122"/>
                <a:cs typeface="Arial" pitchFamily="34" charset="0"/>
              </a:rPr>
              <a:t>F</a:t>
            </a:r>
            <a:r>
              <a:rPr lang="en-US" altLang="zh-CN" sz="1200">
                <a:ln w="12700">
                  <a:noFill/>
                  <a:prstDash val="solid"/>
                </a:ln>
                <a:solidFill>
                  <a:schemeClr val="bg1"/>
                </a:solidFill>
                <a:latin typeface="Audi Type" pitchFamily="34" charset="0"/>
                <a:ea typeface="华文楷体" panose="02010600040101010101" pitchFamily="2" charset="-122"/>
                <a:cs typeface="Arial" pitchFamily="34" charset="0"/>
              </a:rPr>
              <a:t>acilitate Performance</a:t>
            </a:r>
            <a:endParaRPr lang="en-US" sz="1200">
              <a:ln w="12700">
                <a:noFill/>
                <a:prstDash val="solid"/>
              </a:ln>
              <a:solidFill>
                <a:schemeClr val="bg1"/>
              </a:solidFill>
              <a:latin typeface="Audi Type" pitchFamily="34" charset="0"/>
              <a:ea typeface="华文楷体" panose="02010600040101010101" pitchFamily="2" charset="-122"/>
              <a:cs typeface="Arial" pitchFamily="34" charset="0"/>
            </a:endParaRPr>
          </a:p>
        </p:txBody>
      </p:sp>
      <p:sp>
        <p:nvSpPr>
          <p:cNvPr id="124" name="TextBox 123"/>
          <p:cNvSpPr txBox="1"/>
          <p:nvPr/>
        </p:nvSpPr>
        <p:spPr bwMode="gray">
          <a:xfrm rot="2181668">
            <a:off x="4677255" y="2381355"/>
            <a:ext cx="1731599"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defRPr/>
            </a:pPr>
            <a:r>
              <a:rPr lang="en-US" sz="1200" smtClean="0">
                <a:ln w="12700">
                  <a:noFill/>
                  <a:prstDash val="solid"/>
                </a:ln>
                <a:solidFill>
                  <a:schemeClr val="bg1"/>
                </a:solidFill>
                <a:latin typeface="Audi Type" pitchFamily="34" charset="0"/>
                <a:ea typeface="华文楷体" panose="02010600040101010101" pitchFamily="2" charset="-122"/>
                <a:cs typeface="Arial" pitchFamily="34" charset="0"/>
              </a:rPr>
              <a:t>Establish Performance &amp; Development Plan</a:t>
            </a:r>
            <a:endParaRPr lang="en-US" sz="1200">
              <a:ln w="12700">
                <a:noFill/>
                <a:prstDash val="solid"/>
              </a:ln>
              <a:solidFill>
                <a:schemeClr val="bg1"/>
              </a:solidFill>
              <a:latin typeface="Audi Type" pitchFamily="34" charset="0"/>
              <a:ea typeface="华文楷体" panose="02010600040101010101" pitchFamily="2" charset="-122"/>
              <a:cs typeface="Arial" pitchFamily="34" charset="0"/>
            </a:endParaRPr>
          </a:p>
        </p:txBody>
      </p:sp>
      <p:sp>
        <p:nvSpPr>
          <p:cNvPr id="125" name="Oval 124"/>
          <p:cNvSpPr/>
          <p:nvPr/>
        </p:nvSpPr>
        <p:spPr bwMode="gray">
          <a:xfrm>
            <a:off x="5736872" y="3382418"/>
            <a:ext cx="360000" cy="360000"/>
          </a:xfrm>
          <a:prstGeom prst="ellips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b="1" smtClean="0">
                <a:solidFill>
                  <a:schemeClr val="tx1"/>
                </a:solidFill>
                <a:latin typeface="Audi Type" pitchFamily="34" charset="0"/>
              </a:rPr>
              <a:t>1</a:t>
            </a:r>
            <a:endParaRPr lang="en-US" sz="1600" b="1">
              <a:solidFill>
                <a:schemeClr val="tx1"/>
              </a:solidFill>
              <a:latin typeface="Audi Type" pitchFamily="34" charset="0"/>
            </a:endParaRPr>
          </a:p>
        </p:txBody>
      </p:sp>
      <p:sp>
        <p:nvSpPr>
          <p:cNvPr id="126" name="Oval 125"/>
          <p:cNvSpPr/>
          <p:nvPr/>
        </p:nvSpPr>
        <p:spPr bwMode="gray">
          <a:xfrm>
            <a:off x="4629368" y="4857632"/>
            <a:ext cx="360000" cy="360000"/>
          </a:xfrm>
          <a:prstGeom prst="ellips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b="1" smtClean="0">
                <a:solidFill>
                  <a:schemeClr val="tx1"/>
                </a:solidFill>
                <a:latin typeface="Audi Type" pitchFamily="34" charset="0"/>
              </a:rPr>
              <a:t>2</a:t>
            </a:r>
            <a:endParaRPr lang="en-US" sz="1600" b="1">
              <a:solidFill>
                <a:schemeClr val="tx1"/>
              </a:solidFill>
              <a:latin typeface="Audi Type" pitchFamily="34" charset="0"/>
            </a:endParaRPr>
          </a:p>
        </p:txBody>
      </p:sp>
      <p:sp>
        <p:nvSpPr>
          <p:cNvPr id="127" name="Oval 126"/>
          <p:cNvSpPr/>
          <p:nvPr/>
        </p:nvSpPr>
        <p:spPr bwMode="gray">
          <a:xfrm>
            <a:off x="3007092" y="3663923"/>
            <a:ext cx="360000" cy="360000"/>
          </a:xfrm>
          <a:prstGeom prst="ellips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b="1" smtClean="0">
                <a:solidFill>
                  <a:schemeClr val="tx1"/>
                </a:solidFill>
                <a:latin typeface="Audi Type" pitchFamily="34" charset="0"/>
              </a:rPr>
              <a:t>3</a:t>
            </a:r>
            <a:endParaRPr lang="en-US" sz="1600" b="1">
              <a:solidFill>
                <a:schemeClr val="tx1"/>
              </a:solidFill>
              <a:latin typeface="Audi Type" pitchFamily="34" charset="0"/>
            </a:endParaRPr>
          </a:p>
        </p:txBody>
      </p:sp>
      <p:sp>
        <p:nvSpPr>
          <p:cNvPr id="128" name="Oval 127"/>
          <p:cNvSpPr/>
          <p:nvPr/>
        </p:nvSpPr>
        <p:spPr bwMode="gray">
          <a:xfrm>
            <a:off x="4231051" y="2129948"/>
            <a:ext cx="360000" cy="360000"/>
          </a:xfrm>
          <a:prstGeom prst="ellipse">
            <a:avLst/>
          </a:prstGeom>
          <a:solidFill>
            <a:schemeClr val="accent2">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b="1" smtClean="0">
                <a:solidFill>
                  <a:schemeClr val="tx1"/>
                </a:solidFill>
                <a:latin typeface="Audi Type" pitchFamily="34" charset="0"/>
              </a:rPr>
              <a:t>4</a:t>
            </a:r>
            <a:endParaRPr lang="en-US" sz="1600" b="1">
              <a:solidFill>
                <a:schemeClr val="tx1"/>
              </a:solidFill>
              <a:latin typeface="Audi Type" pitchFamily="34" charset="0"/>
            </a:endParaRPr>
          </a:p>
        </p:txBody>
      </p:sp>
    </p:spTree>
    <p:extLst>
      <p:ext uri="{BB962C8B-B14F-4D97-AF65-F5344CB8AC3E}">
        <p14:creationId xmlns:p14="http://schemas.microsoft.com/office/powerpoint/2010/main" val="84750482"/>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1" name=""/>
        <p:cNvGrpSpPr/>
        <p:nvPr/>
      </p:nvGrpSpPr>
      <p:grpSpPr>
        <a:xfrm>
          <a:off x="0" y="0"/>
          <a:ext cx="0" cy="0"/>
        </a:xfrm>
      </p:grpSpPr>
      <p:sp>
        <p:nvSpPr>
          <p:cNvPr id="14339" name="AutoShape 3"/>
          <p:cNvSpPr>
            <a:spLocks noChangeArrowheads="1"/>
          </p:cNvSpPr>
          <p:nvPr/>
        </p:nvSpPr>
        <p:spPr bwMode="gray">
          <a:xfrm>
            <a:off x="1850688" y="2565176"/>
            <a:ext cx="2810616" cy="1835150"/>
          </a:xfrm>
          <a:prstGeom prst="roundRect">
            <a:avLst>
              <a:gd name="adj" fmla="val 16667"/>
            </a:avLst>
          </a:prstGeom>
          <a:solidFill>
            <a:schemeClr val="bg1">
              <a:lumMod val="95000"/>
            </a:schemeClr>
          </a:solidFill>
          <a:ln>
            <a:solidFill>
              <a:schemeClr val="bg1">
                <a:lumMod val="85000"/>
              </a:schemeClr>
            </a:solidFill>
          </a:ln>
          <a:effectLst>
            <a:outerShdw dist="35921" dir="2700000" algn="ctr" rotWithShape="0">
              <a:schemeClr val="accent2"/>
            </a:outerShdw>
          </a:effectLst>
          <a:extLst/>
        </p:spPr>
        <p:txBody>
          <a:bodyPr wrap="none"/>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2000" b="1">
                <a:latin typeface="Audi Type" pitchFamily="34" charset="0"/>
                <a:ea typeface="华康黑体W5(P)" panose="020b0500000000000000" pitchFamily="34" charset="-122"/>
              </a:rPr>
              <a:t>全面预算</a:t>
            </a:r>
          </a:p>
        </p:txBody>
      </p:sp>
      <p:sp>
        <p:nvSpPr>
          <p:cNvPr id="14340" name="AutoShape 4"/>
          <p:cNvSpPr>
            <a:spLocks noChangeArrowheads="1"/>
          </p:cNvSpPr>
          <p:nvPr/>
        </p:nvSpPr>
        <p:spPr bwMode="gray">
          <a:xfrm>
            <a:off x="576263" y="3273201"/>
            <a:ext cx="1118862" cy="706437"/>
          </a:xfrm>
          <a:prstGeom prst="flowChartDocument">
            <a:avLst/>
          </a:pr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战略规划</a:t>
            </a:r>
          </a:p>
        </p:txBody>
      </p:sp>
      <p:sp>
        <p:nvSpPr>
          <p:cNvPr id="14341" name="AutoShape 5"/>
          <p:cNvSpPr>
            <a:spLocks noChangeArrowheads="1"/>
          </p:cNvSpPr>
          <p:nvPr/>
        </p:nvSpPr>
        <p:spPr bwMode="gray">
          <a:xfrm>
            <a:off x="2031680" y="3273201"/>
            <a:ext cx="1121853" cy="706437"/>
          </a:xfrm>
          <a:prstGeom prst="flowChartDocument">
            <a:avLst/>
          </a:pr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运作计划</a:t>
            </a:r>
          </a:p>
        </p:txBody>
      </p:sp>
      <p:sp>
        <p:nvSpPr>
          <p:cNvPr id="14342" name="AutoShape 6"/>
          <p:cNvSpPr>
            <a:spLocks noChangeArrowheads="1"/>
          </p:cNvSpPr>
          <p:nvPr/>
        </p:nvSpPr>
        <p:spPr bwMode="gray">
          <a:xfrm>
            <a:off x="3403333" y="3273201"/>
            <a:ext cx="1120357" cy="706437"/>
          </a:xfrm>
          <a:prstGeom prst="flowChartDocument">
            <a:avLst/>
          </a:prstGeom>
          <a:solidFill>
            <a:srgbClr val="DDDDDD"/>
          </a:solidFill>
          <a:ln w="9525">
            <a:solidFill>
              <a:schemeClr val="tx1"/>
            </a:solidFill>
            <a:miter lim="800000"/>
          </a:ln>
          <a:effectLst>
            <a:outerShdw dist="45791" dir="2021404"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运作预算</a:t>
            </a:r>
          </a:p>
        </p:txBody>
      </p:sp>
      <p:sp>
        <p:nvSpPr>
          <p:cNvPr id="14343" name="AutoShape 7"/>
          <p:cNvSpPr>
            <a:spLocks noChangeArrowheads="1"/>
          </p:cNvSpPr>
          <p:nvPr/>
        </p:nvSpPr>
        <p:spPr bwMode="gray">
          <a:xfrm>
            <a:off x="6293227" y="3273201"/>
            <a:ext cx="1121853" cy="706437"/>
          </a:xfrm>
          <a:prstGeom prst="flowChartDocument">
            <a:avLst/>
          </a:prstGeom>
          <a:solidFill>
            <a:srgbClr val="FFFF66"/>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绩效</a:t>
            </a:r>
            <a:br>
              <a:rPr lang="zh-CN" altLang="en-US" sz="1600" b="1">
                <a:latin typeface="Audi Type" pitchFamily="34" charset="0"/>
                <a:ea typeface="华康黑体W5(P)" panose="020b0500000000000000" pitchFamily="34" charset="-122"/>
              </a:rPr>
            </a:br>
            <a:r>
              <a:rPr lang="zh-CN" altLang="en-US" sz="1600" b="1">
                <a:latin typeface="Audi Type" pitchFamily="34" charset="0"/>
                <a:ea typeface="华康黑体W5(P)" panose="020b0500000000000000" pitchFamily="34" charset="-122"/>
              </a:rPr>
              <a:t>管理报告</a:t>
            </a:r>
          </a:p>
        </p:txBody>
      </p:sp>
      <p:sp>
        <p:nvSpPr>
          <p:cNvPr id="14344" name="AutoShape 8"/>
          <p:cNvSpPr>
            <a:spLocks noChangeArrowheads="1"/>
          </p:cNvSpPr>
          <p:nvPr/>
        </p:nvSpPr>
        <p:spPr bwMode="gray">
          <a:xfrm>
            <a:off x="3843100" y="1528538"/>
            <a:ext cx="1159248" cy="704850"/>
          </a:xfrm>
          <a:prstGeom prst="flowChartDocument">
            <a:avLst/>
          </a:pr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管理</a:t>
            </a:r>
            <a:br>
              <a:rPr lang="zh-CN" altLang="en-US" sz="1600" b="1">
                <a:latin typeface="Audi Type" pitchFamily="34" charset="0"/>
                <a:ea typeface="华康黑体W5(P)" panose="020b0500000000000000" pitchFamily="34" charset="-122"/>
              </a:rPr>
            </a:br>
            <a:r>
              <a:rPr lang="zh-CN" altLang="en-US" sz="1600" b="1">
                <a:latin typeface="Audi Type" pitchFamily="34" charset="0"/>
                <a:ea typeface="华康黑体W5(P)" panose="020b0500000000000000" pitchFamily="34" charset="-122"/>
              </a:rPr>
              <a:t>行动方案</a:t>
            </a:r>
          </a:p>
        </p:txBody>
      </p:sp>
      <p:sp>
        <p:nvSpPr>
          <p:cNvPr id="14345" name="AutoShape 9"/>
          <p:cNvSpPr>
            <a:spLocks noChangeArrowheads="1"/>
          </p:cNvSpPr>
          <p:nvPr/>
        </p:nvSpPr>
        <p:spPr bwMode="gray">
          <a:xfrm>
            <a:off x="5225223" y="1528538"/>
            <a:ext cx="1557132" cy="704850"/>
          </a:xfrm>
          <a:custGeom>
            <a:gdLst>
              <a:gd name="T0" fmla="*/ 110632590 w 21600"/>
              <a:gd name="T1" fmla="*/ 11500313 h 21600"/>
              <a:gd name="T2" fmla="*/ 63218645 w 21600"/>
              <a:gd name="T3" fmla="*/ 23000626 h 21600"/>
              <a:gd name="T4" fmla="*/ 15804623 w 21600"/>
              <a:gd name="T5" fmla="*/ 11500313 h 21600"/>
              <a:gd name="T6" fmla="*/ 63218645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管理评估</a:t>
            </a:r>
          </a:p>
        </p:txBody>
      </p:sp>
      <p:sp>
        <p:nvSpPr>
          <p:cNvPr id="14346" name="AutoShape 10"/>
          <p:cNvSpPr>
            <a:spLocks noChangeArrowheads="1"/>
          </p:cNvSpPr>
          <p:nvPr/>
        </p:nvSpPr>
        <p:spPr bwMode="gray">
          <a:xfrm>
            <a:off x="4776482" y="3273201"/>
            <a:ext cx="1305837" cy="706437"/>
          </a:xfrm>
          <a:custGeom>
            <a:gdLst>
              <a:gd name="T0" fmla="*/ 77805429 w 21600"/>
              <a:gd name="T1" fmla="*/ 11552175 h 21600"/>
              <a:gd name="T2" fmla="*/ 44460282 w 21600"/>
              <a:gd name="T3" fmla="*/ 23104316 h 21600"/>
              <a:gd name="T4" fmla="*/ 11115070 w 21600"/>
              <a:gd name="T5" fmla="*/ 11552175 h 21600"/>
              <a:gd name="T6" fmla="*/ 44460282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执行</a:t>
            </a:r>
          </a:p>
        </p:txBody>
      </p:sp>
      <p:cxnSp>
        <p:nvCxnSpPr>
          <p:cNvPr id="14347" name="AutoShape 11"/>
          <p:cNvCxnSpPr>
            <a:cxnSpLocks noChangeShapeType="1"/>
          </p:cNvCxnSpPr>
          <p:nvPr/>
        </p:nvCxnSpPr>
        <p:spPr bwMode="gray">
          <a:xfrm>
            <a:off x="1699612" y="3627213"/>
            <a:ext cx="336556" cy="0"/>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48" name="AutoShape 12"/>
          <p:cNvCxnSpPr>
            <a:cxnSpLocks noChangeShapeType="1"/>
          </p:cNvCxnSpPr>
          <p:nvPr/>
        </p:nvCxnSpPr>
        <p:spPr bwMode="gray">
          <a:xfrm>
            <a:off x="3146055" y="3627213"/>
            <a:ext cx="249799" cy="0"/>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49" name="AutoShape 13"/>
          <p:cNvCxnSpPr>
            <a:cxnSpLocks noChangeShapeType="1"/>
          </p:cNvCxnSpPr>
          <p:nvPr/>
        </p:nvCxnSpPr>
        <p:spPr bwMode="gray">
          <a:xfrm>
            <a:off x="4549119" y="3657376"/>
            <a:ext cx="415834" cy="0"/>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50" name="AutoShape 14"/>
          <p:cNvCxnSpPr>
            <a:cxnSpLocks noChangeShapeType="1"/>
          </p:cNvCxnSpPr>
          <p:nvPr/>
        </p:nvCxnSpPr>
        <p:spPr bwMode="gray">
          <a:xfrm rot="5400000" flipH="1">
            <a:off x="6089228" y="2443955"/>
            <a:ext cx="1392238" cy="266253"/>
          </a:xfrm>
          <a:prstGeom prst="bentConnector2">
            <a:avLst/>
          </a:prstGeom>
          <a:noFill/>
          <a:ln w="19050">
            <a:solidFill>
              <a:schemeClr val="tx1"/>
            </a:solidFill>
            <a:prstDash val="dash"/>
            <a:miter lim="800000"/>
            <a:tailEnd type="triangle" w="med" len="med"/>
          </a:ln>
          <a:extLst>
            <a:ext uri="{909E8E84-426E-40DD-AFC4-6F175D3DCCD1}">
              <a14:hiddenFill xmlns:a14="http://schemas.microsoft.com/office/drawing/2010/main">
                <a:noFill/>
              </a14:hiddenFill>
            </a:ext>
          </a:extLst>
        </p:spPr>
      </p:cxnSp>
      <p:cxnSp>
        <p:nvCxnSpPr>
          <p:cNvPr id="14351" name="AutoShape 15"/>
          <p:cNvCxnSpPr>
            <a:cxnSpLocks noChangeShapeType="1"/>
          </p:cNvCxnSpPr>
          <p:nvPr/>
        </p:nvCxnSpPr>
        <p:spPr bwMode="gray">
          <a:xfrm rot="10800000">
            <a:off x="5023289" y="1880963"/>
            <a:ext cx="417330" cy="0"/>
          </a:xfrm>
          <a:prstGeom prst="straightConnector1">
            <a:avLst/>
          </a:prstGeom>
          <a:noFill/>
          <a:ln w="19050">
            <a:solidFill>
              <a:schemeClr val="tx1"/>
            </a:solidFill>
            <a:prstDash val="dash"/>
            <a:round/>
            <a:tailEnd type="triangle" w="med" len="med"/>
          </a:ln>
          <a:extLst>
            <a:ext uri="{909E8E84-426E-40DD-AFC4-6F175D3DCCD1}">
              <a14:hiddenFill xmlns:a14="http://schemas.microsoft.com/office/drawing/2010/main">
                <a:noFill/>
              </a14:hiddenFill>
            </a:ext>
          </a:extLst>
        </p:spPr>
      </p:cxnSp>
      <p:cxnSp>
        <p:nvCxnSpPr>
          <p:cNvPr id="14352" name="AutoShape 16"/>
          <p:cNvCxnSpPr>
            <a:cxnSpLocks noChangeShapeType="1"/>
          </p:cNvCxnSpPr>
          <p:nvPr/>
        </p:nvCxnSpPr>
        <p:spPr bwMode="gray">
          <a:xfrm rot="10800000" flipV="1">
            <a:off x="3192424" y="1880963"/>
            <a:ext cx="586355" cy="684213"/>
          </a:xfrm>
          <a:prstGeom prst="bentConnector2">
            <a:avLst/>
          </a:prstGeom>
          <a:noFill/>
          <a:ln w="19050">
            <a:solidFill>
              <a:schemeClr val="tx1"/>
            </a:solidFill>
            <a:prstDash val="dash"/>
            <a:miter lim="800000"/>
            <a:tailEnd type="triangle" w="med" len="med"/>
          </a:ln>
          <a:extLst>
            <a:ext uri="{909E8E84-426E-40DD-AFC4-6F175D3DCCD1}">
              <a14:hiddenFill xmlns:a14="http://schemas.microsoft.com/office/drawing/2010/main">
                <a:noFill/>
              </a14:hiddenFill>
            </a:ext>
          </a:extLst>
        </p:spPr>
      </p:cxnSp>
      <p:sp>
        <p:nvSpPr>
          <p:cNvPr id="14353" name="Rectangle 17"/>
          <p:cNvSpPr>
            <a:spLocks noChangeArrowheads="1"/>
          </p:cNvSpPr>
          <p:nvPr/>
        </p:nvSpPr>
        <p:spPr bwMode="gray">
          <a:xfrm>
            <a:off x="3349484" y="1598388"/>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FontTx/>
              <a:buNone/>
            </a:pPr>
            <a:r>
              <a:rPr kumimoji="0" lang="zh-CN" altLang="en-US" sz="1400" b="1">
                <a:solidFill>
                  <a:srgbClr val="000000"/>
                </a:solidFill>
                <a:latin typeface="Audi Type" pitchFamily="34" charset="0"/>
                <a:ea typeface="华康黑体W5(P)" panose="020b0500000000000000" pitchFamily="34" charset="-122"/>
                <a:cs typeface="Arial Unicode MS" panose="020b0604020202020204" pitchFamily="34" charset="-122"/>
              </a:rPr>
              <a:t>反馈</a:t>
            </a:r>
            <a:endParaRPr kumimoji="0" lang="zh-CN" altLang="en-US" sz="1400" b="1" i="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4354" name="Rectangle 18"/>
          <p:cNvSpPr>
            <a:spLocks noChangeArrowheads="1"/>
          </p:cNvSpPr>
          <p:nvPr/>
        </p:nvSpPr>
        <p:spPr bwMode="gray">
          <a:xfrm>
            <a:off x="3362946" y="1939701"/>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FontTx/>
              <a:buNone/>
            </a:pPr>
            <a:r>
              <a:rPr kumimoji="0" lang="zh-CN" altLang="en-US" sz="1400" b="1">
                <a:solidFill>
                  <a:srgbClr val="000000"/>
                </a:solidFill>
                <a:latin typeface="Audi Type" pitchFamily="34" charset="0"/>
                <a:ea typeface="华康黑体W5(P)" panose="020b0500000000000000" pitchFamily="34" charset="-122"/>
                <a:cs typeface="Arial Unicode MS" panose="020b0604020202020204" pitchFamily="34" charset="-122"/>
              </a:rPr>
              <a:t>修正</a:t>
            </a:r>
            <a:endParaRPr kumimoji="0" lang="zh-CN" altLang="en-US" sz="1400" b="1" i="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4355" name="AutoShape 19"/>
          <p:cNvSpPr>
            <a:spLocks noChangeArrowheads="1"/>
          </p:cNvSpPr>
          <p:nvPr/>
        </p:nvSpPr>
        <p:spPr bwMode="gray">
          <a:xfrm>
            <a:off x="7729199" y="3273201"/>
            <a:ext cx="1118862" cy="706437"/>
          </a:xfrm>
          <a:prstGeom prst="flowChartDocument">
            <a:avLst/>
          </a:pr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部门绩效</a:t>
            </a:r>
          </a:p>
          <a:p>
            <a:pPr algn="ctr"/>
            <a:r>
              <a:rPr lang="zh-CN" altLang="en-US" sz="1600" b="1">
                <a:latin typeface="Audi Type" pitchFamily="34" charset="0"/>
                <a:ea typeface="华康黑体W5(P)" panose="020b0500000000000000" pitchFamily="34" charset="-122"/>
              </a:rPr>
              <a:t>考核体系</a:t>
            </a:r>
          </a:p>
        </p:txBody>
      </p:sp>
      <p:cxnSp>
        <p:nvCxnSpPr>
          <p:cNvPr id="14356" name="AutoShape 20"/>
          <p:cNvCxnSpPr>
            <a:cxnSpLocks noChangeShapeType="1"/>
          </p:cNvCxnSpPr>
          <p:nvPr/>
        </p:nvCxnSpPr>
        <p:spPr bwMode="gray">
          <a:xfrm>
            <a:off x="5905813" y="3657376"/>
            <a:ext cx="373951" cy="0"/>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57" name="AutoShape 21"/>
          <p:cNvCxnSpPr>
            <a:cxnSpLocks noChangeShapeType="1"/>
          </p:cNvCxnSpPr>
          <p:nvPr/>
        </p:nvCxnSpPr>
        <p:spPr bwMode="gray">
          <a:xfrm>
            <a:off x="7424055" y="3627213"/>
            <a:ext cx="314119" cy="0"/>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sp>
        <p:nvSpPr>
          <p:cNvPr id="14358" name="AutoShape 22"/>
          <p:cNvSpPr>
            <a:spLocks noChangeArrowheads="1"/>
          </p:cNvSpPr>
          <p:nvPr/>
        </p:nvSpPr>
        <p:spPr bwMode="gray">
          <a:xfrm>
            <a:off x="7545388" y="4290788"/>
            <a:ext cx="1309023" cy="704850"/>
          </a:xfrm>
          <a:custGeom>
            <a:gdLst>
              <a:gd name="T0" fmla="*/ 77805549 w 21600"/>
              <a:gd name="T1" fmla="*/ 11500313 h 21600"/>
              <a:gd name="T2" fmla="*/ 44460314 w 21600"/>
              <a:gd name="T3" fmla="*/ 23000626 h 21600"/>
              <a:gd name="T4" fmla="*/ 11115078 w 21600"/>
              <a:gd name="T5" fmla="*/ 11500313 h 21600"/>
              <a:gd name="T6" fmla="*/ 44460314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个人绩效</a:t>
            </a:r>
            <a:br>
              <a:rPr lang="zh-CN" altLang="en-US" sz="1600" b="1">
                <a:latin typeface="Audi Type" pitchFamily="34" charset="0"/>
                <a:ea typeface="华康黑体W5(P)" panose="020b0500000000000000" pitchFamily="34" charset="-122"/>
              </a:rPr>
            </a:br>
            <a:r>
              <a:rPr lang="zh-CN" altLang="en-US" sz="1600" b="1">
                <a:latin typeface="Audi Type" pitchFamily="34" charset="0"/>
                <a:ea typeface="华康黑体W5(P)" panose="020b0500000000000000" pitchFamily="34" charset="-122"/>
              </a:rPr>
              <a:t>评估体系</a:t>
            </a:r>
          </a:p>
        </p:txBody>
      </p:sp>
      <p:sp>
        <p:nvSpPr>
          <p:cNvPr id="14359" name="AutoShape 23"/>
          <p:cNvSpPr>
            <a:spLocks noChangeArrowheads="1"/>
          </p:cNvSpPr>
          <p:nvPr/>
        </p:nvSpPr>
        <p:spPr bwMode="gray">
          <a:xfrm>
            <a:off x="6293227" y="5254401"/>
            <a:ext cx="1121853" cy="706437"/>
          </a:xfrm>
          <a:prstGeom prst="flowChartDocument">
            <a:avLst/>
          </a:pr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财务报表</a:t>
            </a:r>
          </a:p>
        </p:txBody>
      </p:sp>
      <p:sp>
        <p:nvSpPr>
          <p:cNvPr id="14360" name="AutoShape 24"/>
          <p:cNvSpPr>
            <a:spLocks noChangeArrowheads="1"/>
          </p:cNvSpPr>
          <p:nvPr/>
        </p:nvSpPr>
        <p:spPr bwMode="gray">
          <a:xfrm>
            <a:off x="6293227" y="4279676"/>
            <a:ext cx="1121853" cy="706437"/>
          </a:xfrm>
          <a:prstGeom prst="flowChartDocument">
            <a:avLst/>
          </a:prstGeom>
          <a:solidFill>
            <a:schemeClr val="bg1"/>
          </a:solidFill>
          <a:ln w="9525">
            <a:solidFill>
              <a:schemeClr val="tx1"/>
            </a:solidFill>
            <a:miter lim="800000"/>
          </a:ln>
          <a:effectLst>
            <a:outerShdw dist="35921" dir="2700000"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平衡</a:t>
            </a:r>
            <a:br>
              <a:rPr lang="zh-CN" altLang="en-US" sz="1600" b="1">
                <a:latin typeface="Audi Type" pitchFamily="34" charset="0"/>
                <a:ea typeface="华康黑体W5(P)" panose="020b0500000000000000" pitchFamily="34" charset="-122"/>
              </a:rPr>
            </a:br>
            <a:r>
              <a:rPr lang="zh-CN" altLang="en-US" sz="1600" b="1">
                <a:latin typeface="Audi Type" pitchFamily="34" charset="0"/>
                <a:ea typeface="华康黑体W5(P)" panose="020b0500000000000000" pitchFamily="34" charset="-122"/>
              </a:rPr>
              <a:t>分数卡</a:t>
            </a:r>
          </a:p>
        </p:txBody>
      </p:sp>
      <p:sp>
        <p:nvSpPr>
          <p:cNvPr id="14361" name="AutoShape 25"/>
          <p:cNvSpPr>
            <a:spLocks noChangeArrowheads="1"/>
          </p:cNvSpPr>
          <p:nvPr/>
        </p:nvSpPr>
        <p:spPr bwMode="gray">
          <a:xfrm>
            <a:off x="3304610" y="4743226"/>
            <a:ext cx="1307333" cy="706437"/>
          </a:xfrm>
          <a:custGeom>
            <a:gdLst>
              <a:gd name="T0" fmla="*/ 77983867 w 21600"/>
              <a:gd name="T1" fmla="*/ 11552175 h 21600"/>
              <a:gd name="T2" fmla="*/ 44562228 w 21600"/>
              <a:gd name="T3" fmla="*/ 23104316 h 21600"/>
              <a:gd name="T4" fmla="*/ 11140525 w 21600"/>
              <a:gd name="T5" fmla="*/ 11552175 h 21600"/>
              <a:gd name="T6" fmla="*/ 44562228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DDDDDD"/>
          </a:solidFill>
          <a:ln w="9525">
            <a:solidFill>
              <a:schemeClr val="tx1"/>
            </a:solidFill>
            <a:miter lim="800000"/>
          </a:ln>
          <a:effectLst>
            <a:outerShdw dist="45791" dir="2021404" algn="ctr" rotWithShape="0">
              <a:schemeClr val="accent2"/>
            </a:outerShdw>
          </a:effectLst>
        </p:spPr>
        <p:txBody>
          <a:bodyPr wrap="none"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r>
              <a:rPr lang="zh-CN" altLang="en-US" sz="1600" b="1">
                <a:latin typeface="Audi Type" pitchFamily="34" charset="0"/>
                <a:ea typeface="华康黑体W5(P)" panose="020b0500000000000000" pitchFamily="34" charset="-122"/>
              </a:rPr>
              <a:t>预算</a:t>
            </a:r>
          </a:p>
          <a:p>
            <a:pPr algn="ctr"/>
            <a:r>
              <a:rPr lang="zh-CN" altLang="en-US" sz="1600" b="1">
                <a:latin typeface="Audi Type" pitchFamily="34" charset="0"/>
                <a:ea typeface="华康黑体W5(P)" panose="020b0500000000000000" pitchFamily="34" charset="-122"/>
              </a:rPr>
              <a:t>管理</a:t>
            </a:r>
          </a:p>
        </p:txBody>
      </p:sp>
      <p:cxnSp>
        <p:nvCxnSpPr>
          <p:cNvPr id="14362" name="AutoShape 26"/>
          <p:cNvCxnSpPr>
            <a:cxnSpLocks noChangeShapeType="1"/>
          </p:cNvCxnSpPr>
          <p:nvPr/>
        </p:nvCxnSpPr>
        <p:spPr bwMode="gray">
          <a:xfrm flipH="1">
            <a:off x="4006142" y="3946301"/>
            <a:ext cx="5983" cy="803275"/>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63" name="AutoShape 27"/>
          <p:cNvCxnSpPr>
            <a:cxnSpLocks noChangeShapeType="1"/>
          </p:cNvCxnSpPr>
          <p:nvPr/>
        </p:nvCxnSpPr>
        <p:spPr bwMode="gray">
          <a:xfrm flipH="1" flipV="1">
            <a:off x="6991767" y="3939951"/>
            <a:ext cx="0" cy="339725"/>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64" name="AutoShape 28"/>
          <p:cNvCxnSpPr>
            <a:cxnSpLocks noChangeShapeType="1"/>
          </p:cNvCxnSpPr>
          <p:nvPr/>
        </p:nvCxnSpPr>
        <p:spPr bwMode="gray">
          <a:xfrm flipH="1" flipV="1">
            <a:off x="6991767" y="4946426"/>
            <a:ext cx="0" cy="307975"/>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cxnSp>
        <p:nvCxnSpPr>
          <p:cNvPr id="14365" name="AutoShape 29"/>
          <p:cNvCxnSpPr>
            <a:cxnSpLocks noChangeShapeType="1"/>
          </p:cNvCxnSpPr>
          <p:nvPr/>
        </p:nvCxnSpPr>
        <p:spPr bwMode="gray">
          <a:xfrm flipV="1">
            <a:off x="4468346" y="4633688"/>
            <a:ext cx="1844326" cy="463550"/>
          </a:xfrm>
          <a:prstGeom prst="bentConnector3">
            <a:avLst>
              <a:gd name="adj1" fmla="val 54421"/>
            </a:avLst>
          </a:prstGeom>
          <a:noFill/>
          <a:ln w="19050">
            <a:solidFill>
              <a:schemeClr val="tx1"/>
            </a:solidFill>
            <a:miter lim="800000"/>
            <a:tailEnd type="triangle" w="med" len="med"/>
          </a:ln>
          <a:extLst>
            <a:ext uri="{909E8E84-426E-40DD-AFC4-6F175D3DCCD1}">
              <a14:hiddenFill xmlns:a14="http://schemas.microsoft.com/office/drawing/2010/main">
                <a:noFill/>
              </a14:hiddenFill>
            </a:ext>
          </a:extLst>
        </p:spPr>
      </p:cxnSp>
      <p:cxnSp>
        <p:nvCxnSpPr>
          <p:cNvPr id="14366" name="AutoShape 30"/>
          <p:cNvCxnSpPr>
            <a:cxnSpLocks noChangeShapeType="1"/>
          </p:cNvCxnSpPr>
          <p:nvPr/>
        </p:nvCxnSpPr>
        <p:spPr bwMode="gray">
          <a:xfrm>
            <a:off x="4468346" y="5097238"/>
            <a:ext cx="1844326" cy="511175"/>
          </a:xfrm>
          <a:prstGeom prst="bentConnector3">
            <a:avLst>
              <a:gd name="adj1" fmla="val 54421"/>
            </a:avLst>
          </a:prstGeom>
          <a:noFill/>
          <a:ln w="19050">
            <a:solidFill>
              <a:schemeClr val="tx1"/>
            </a:solidFill>
            <a:miter lim="800000"/>
            <a:tailEnd type="triangle" w="med" len="med"/>
          </a:ln>
          <a:extLst>
            <a:ext uri="{909E8E84-426E-40DD-AFC4-6F175D3DCCD1}">
              <a14:hiddenFill xmlns:a14="http://schemas.microsoft.com/office/drawing/2010/main">
                <a:noFill/>
              </a14:hiddenFill>
            </a:ext>
          </a:extLst>
        </p:spPr>
      </p:cxnSp>
      <p:cxnSp>
        <p:nvCxnSpPr>
          <p:cNvPr id="14367" name="AutoShape 31"/>
          <p:cNvCxnSpPr>
            <a:cxnSpLocks noChangeShapeType="1"/>
          </p:cNvCxnSpPr>
          <p:nvPr/>
        </p:nvCxnSpPr>
        <p:spPr bwMode="gray">
          <a:xfrm rot="5400000">
            <a:off x="8240354" y="4115370"/>
            <a:ext cx="350837" cy="0"/>
          </a:xfrm>
          <a:prstGeom prst="straightConnector1">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bwMode="gray"/>
        <p:txBody>
          <a:bodyPr/>
          <a:lstStyle/>
          <a:p>
            <a:r>
              <a:rPr lang="zh-CN" altLang="en-US" smtClean="0"/>
              <a:t>公司层面业绩考核是战略规划实现的监控体系</a:t>
            </a:r>
            <a:endParaRPr lang="en-US"/>
          </a:p>
        </p:txBody>
      </p:sp>
    </p:spTree>
    <p:extLst>
      <p:ext uri="{BB962C8B-B14F-4D97-AF65-F5344CB8AC3E}">
        <p14:creationId xmlns:p14="http://schemas.microsoft.com/office/powerpoint/2010/main" val="3312298583"/>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4" name="Object 13" hidden="1"/>
          <p:cNvGraphicFramePr>
            <a:graphicFrameLocks noChangeAspect="1"/>
          </p:cNvGraphicFramePr>
          <p:nvPr>
            <p:custDataLst>
              <p:tags r:id="rId2"/>
            </p:custDataLst>
            <p:extLst>
              <p:ext uri="{D42A27DB-BD31-4B8C-83A1-F6EECF244321}">
                <p14:modId xmlns:p14="http://schemas.microsoft.com/office/powerpoint/2010/main" val="351344363"/>
              </p:ext>
            </p:extLst>
          </p:nvPr>
        </p:nvGraphicFramePr>
        <p:xfrm>
          <a:off x="1588" y="1588"/>
          <a:ext cx="1587" cy="1587"/>
        </p:xfrm>
        <a:graphic>
          <a:graphicData uri="http://schemas.openxmlformats.org/presentationml/2006/ole">
            <mc:AlternateContent>
              <mc:Choice xmlns:v="urn:schemas-microsoft-com:vml" Requires="v">
                <p:oleObj spid="_x0000_s1047"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1" name="Rectangle 60"/>
          <p:cNvSpPr/>
          <p:nvPr/>
        </p:nvSpPr>
        <p:spPr bwMode="gray">
          <a:xfrm>
            <a:off x="3441568" y="4130674"/>
            <a:ext cx="2549524" cy="403432"/>
          </a:xfrm>
          <a:prstGeom prst="rect">
            <a:avLst/>
          </a:prstGeom>
          <a:solidFill>
            <a:schemeClr val="bg1">
              <a:lumMod val="8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绩效管理体系</a:t>
            </a:r>
          </a:p>
        </p:txBody>
      </p:sp>
      <p:sp>
        <p:nvSpPr>
          <p:cNvPr id="62" name="Rectangle 61"/>
          <p:cNvSpPr/>
          <p:nvPr/>
        </p:nvSpPr>
        <p:spPr bwMode="gray">
          <a:xfrm>
            <a:off x="3441568" y="4521488"/>
            <a:ext cx="2549524" cy="1320512"/>
          </a:xfrm>
          <a:prstGeom prst="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136525" indent="-136525">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明确清晰的组织和员工的考核流程和负责部门</a:t>
            </a:r>
            <a:r>
              <a:rPr lang="en-US" altLang="zh-CN" sz="1200">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人员</a:t>
            </a:r>
          </a:p>
          <a:p>
            <a:pPr marL="136525" indent="-136525">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强化组织和员工绩效体系的计划、评估和跟踪改进</a:t>
            </a:r>
          </a:p>
          <a:p>
            <a:pPr marL="136525" indent="-136525">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根据明显不同的业务性质差异化考核管理制度</a:t>
            </a:r>
          </a:p>
        </p:txBody>
      </p:sp>
      <p:sp>
        <p:nvSpPr>
          <p:cNvPr id="63" name="Rectangle 62"/>
          <p:cNvSpPr/>
          <p:nvPr/>
        </p:nvSpPr>
        <p:spPr bwMode="gray">
          <a:xfrm>
            <a:off x="6302242" y="4130674"/>
            <a:ext cx="2549524" cy="403432"/>
          </a:xfrm>
          <a:prstGeom prst="rect">
            <a:avLst/>
          </a:prstGeom>
          <a:solidFill>
            <a:schemeClr val="bg1">
              <a:lumMod val="8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考核结果应用</a:t>
            </a:r>
          </a:p>
        </p:txBody>
      </p:sp>
      <p:sp>
        <p:nvSpPr>
          <p:cNvPr id="64" name="Rectangle 63"/>
          <p:cNvSpPr/>
          <p:nvPr/>
        </p:nvSpPr>
        <p:spPr bwMode="gray">
          <a:xfrm>
            <a:off x="6302242" y="4521488"/>
            <a:ext cx="2549524" cy="1320512"/>
          </a:xfrm>
          <a:prstGeom prst="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136525" indent="-136525">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明确绩效考核中各部分结果与其他人力资源工作的联系</a:t>
            </a:r>
          </a:p>
          <a:p>
            <a:pPr marL="136525" indent="-136525">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与人力资源部共同设定较为简易的奖金计算方法，根据实际业绩拉大激励上的差异</a:t>
            </a:r>
          </a:p>
          <a:p>
            <a:pPr marL="136525" indent="-136525">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设立物质与精神结合的激励举措</a:t>
            </a:r>
          </a:p>
        </p:txBody>
      </p:sp>
      <p:sp>
        <p:nvSpPr>
          <p:cNvPr id="13" name="Rectangle 12"/>
          <p:cNvSpPr/>
          <p:nvPr/>
        </p:nvSpPr>
        <p:spPr bwMode="gray">
          <a:xfrm>
            <a:off x="581026" y="4130674"/>
            <a:ext cx="2549524" cy="403432"/>
          </a:xfrm>
          <a:prstGeom prst="rect">
            <a:avLst/>
          </a:prstGeom>
          <a:solidFill>
            <a:schemeClr val="bg1">
              <a:lumMod val="8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00000"/>
              </a:lnSpc>
              <a:buClrTx/>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绩效考核指标体系</a:t>
            </a:r>
          </a:p>
        </p:txBody>
      </p:sp>
      <p:sp>
        <p:nvSpPr>
          <p:cNvPr id="59" name="Rectangle 58"/>
          <p:cNvSpPr/>
          <p:nvPr/>
        </p:nvSpPr>
        <p:spPr bwMode="gray">
          <a:xfrm>
            <a:off x="581026" y="4521488"/>
            <a:ext cx="2549524" cy="1320512"/>
          </a:xfrm>
          <a:prstGeom prst="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136525" indent="-136525">
              <a:lnSpc>
                <a:spcPct val="100000"/>
              </a:lnSpc>
              <a:spcBef>
                <a:spcPts val="600"/>
              </a:spcBef>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根据公司的战略目标制订各级组织乃至个人的绩效考核目标</a:t>
            </a:r>
          </a:p>
          <a:p>
            <a:pPr marL="136525" indent="-136525">
              <a:lnSpc>
                <a:spcPct val="100000"/>
              </a:lnSpc>
              <a:spcBef>
                <a:spcPts val="600"/>
              </a:spcBef>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围绕未来的组织结构设置，设定与职位工作密切相关的绩效指标</a:t>
            </a:r>
          </a:p>
          <a:p>
            <a:pPr marL="136525" indent="-136525">
              <a:lnSpc>
                <a:spcPct val="100000"/>
              </a:lnSpc>
              <a:spcBef>
                <a:spcPts val="600"/>
              </a:spcBef>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具体化各级组织的绩效指标</a:t>
            </a:r>
          </a:p>
        </p:txBody>
      </p:sp>
      <p:sp>
        <p:nvSpPr>
          <p:cNvPr id="16428" name="Oval 11"/>
          <p:cNvSpPr>
            <a:spLocks noChangeArrowheads="1"/>
          </p:cNvSpPr>
          <p:nvPr/>
        </p:nvSpPr>
        <p:spPr bwMode="gray">
          <a:xfrm>
            <a:off x="3725863" y="4391025"/>
            <a:ext cx="1757362" cy="3778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26" name="Oval 14"/>
          <p:cNvSpPr>
            <a:spLocks noChangeArrowheads="1"/>
          </p:cNvSpPr>
          <p:nvPr/>
        </p:nvSpPr>
        <p:spPr bwMode="gray">
          <a:xfrm>
            <a:off x="6400800" y="4416425"/>
            <a:ext cx="1755775" cy="3778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393" name="Oval 15"/>
          <p:cNvSpPr>
            <a:spLocks noChangeArrowheads="1"/>
          </p:cNvSpPr>
          <p:nvPr/>
        </p:nvSpPr>
        <p:spPr bwMode="gray">
          <a:xfrm>
            <a:off x="802783" y="4188222"/>
            <a:ext cx="288000" cy="288000"/>
          </a:xfrm>
          <a:prstGeom prst="ellipse">
            <a:avLst/>
          </a:prstGeom>
          <a:solidFill>
            <a:srgbClr val="C00000"/>
          </a:solidFill>
          <a:ln w="12700">
            <a:solidFill>
              <a:schemeClr val="bg1"/>
            </a:solidFill>
            <a:round/>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1</a:t>
            </a:r>
          </a:p>
        </p:txBody>
      </p:sp>
      <p:sp>
        <p:nvSpPr>
          <p:cNvPr id="16394" name="Oval 16"/>
          <p:cNvSpPr>
            <a:spLocks noChangeArrowheads="1"/>
          </p:cNvSpPr>
          <p:nvPr/>
        </p:nvSpPr>
        <p:spPr bwMode="gray">
          <a:xfrm>
            <a:off x="3860970" y="4188222"/>
            <a:ext cx="288000" cy="288000"/>
          </a:xfrm>
          <a:prstGeom prst="ellipse">
            <a:avLst/>
          </a:prstGeom>
          <a:solidFill>
            <a:srgbClr val="C00000"/>
          </a:solidFill>
          <a:ln w="12700">
            <a:solidFill>
              <a:schemeClr val="bg1"/>
            </a:solidFill>
            <a:round/>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2</a:t>
            </a:r>
          </a:p>
        </p:txBody>
      </p:sp>
      <p:sp>
        <p:nvSpPr>
          <p:cNvPr id="16395" name="Oval 17"/>
          <p:cNvSpPr>
            <a:spLocks noChangeArrowheads="1"/>
          </p:cNvSpPr>
          <p:nvPr/>
        </p:nvSpPr>
        <p:spPr bwMode="gray">
          <a:xfrm>
            <a:off x="6711458" y="4188222"/>
            <a:ext cx="288000" cy="288000"/>
          </a:xfrm>
          <a:prstGeom prst="ellipse">
            <a:avLst/>
          </a:prstGeom>
          <a:solidFill>
            <a:srgbClr val="C00000"/>
          </a:solidFill>
          <a:ln w="12700">
            <a:solidFill>
              <a:schemeClr val="bg1"/>
            </a:solidFill>
            <a:round/>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3</a:t>
            </a:r>
          </a:p>
        </p:txBody>
      </p:sp>
      <p:sp>
        <p:nvSpPr>
          <p:cNvPr id="16423" name="Rectangle 26"/>
          <p:cNvSpPr>
            <a:spLocks noChangeArrowheads="1"/>
          </p:cNvSpPr>
          <p:nvPr/>
        </p:nvSpPr>
        <p:spPr bwMode="gray">
          <a:xfrm>
            <a:off x="4305771" y="2635476"/>
            <a:ext cx="1797892" cy="319742"/>
          </a:xfrm>
          <a:prstGeom prst="rect">
            <a:avLst/>
          </a:prstGeom>
        </p:spPr>
        <p:style>
          <a:lnRef idx="3">
            <a:schemeClr val="lt1"/>
          </a:lnRef>
          <a:fillRef idx="1">
            <a:schemeClr val="accent6"/>
          </a:fillRef>
          <a:effectRef idx="1">
            <a:schemeClr val="accent6"/>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绩效管理体系</a:t>
            </a:r>
          </a:p>
        </p:txBody>
      </p:sp>
      <p:sp>
        <p:nvSpPr>
          <p:cNvPr id="16424" name="Rectangle 27"/>
          <p:cNvSpPr>
            <a:spLocks noChangeArrowheads="1"/>
          </p:cNvSpPr>
          <p:nvPr/>
        </p:nvSpPr>
        <p:spPr bwMode="gray">
          <a:xfrm>
            <a:off x="4305771" y="2955219"/>
            <a:ext cx="1797892" cy="770400"/>
          </a:xfrm>
          <a:prstGeom prst="rect">
            <a:avLst/>
          </a:prstGeom>
        </p:spPr>
        <p:style>
          <a:lnRef idx="3">
            <a:schemeClr val="lt1"/>
          </a:lnRef>
          <a:fillRef idx="1">
            <a:schemeClr val="accent6"/>
          </a:fillRef>
          <a:effectRef idx="1">
            <a:schemeClr val="accent6"/>
          </a:effectRef>
          <a:fontRef idx="minor">
            <a:schemeClr val="lt1"/>
          </a:fontRef>
        </p:style>
        <p:txBody>
          <a:bodyPr anchor="t"/>
          <a:lstStyle>
            <a:defPPr>
              <a:defRPr lang="zh-CN"/>
            </a:defPPr>
            <a:lvl1pPr marL="187325" indent="-187325"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44463" indent="-144463">
              <a:lnSpc>
                <a:spcPct val="100000"/>
              </a:lnSpc>
              <a:spcBef>
                <a:spcPts val="30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绩效管理循环理念</a:t>
            </a:r>
          </a:p>
          <a:p>
            <a:pPr marL="144463" indent="-144463">
              <a:lnSpc>
                <a:spcPct val="100000"/>
              </a:lnSpc>
              <a:spcBef>
                <a:spcPts val="30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绩效管理流程、运用表格及说明</a:t>
            </a:r>
          </a:p>
        </p:txBody>
      </p:sp>
      <p:sp>
        <p:nvSpPr>
          <p:cNvPr id="16419" name="Rectangle 32"/>
          <p:cNvSpPr>
            <a:spLocks noChangeArrowheads="1"/>
          </p:cNvSpPr>
          <p:nvPr/>
        </p:nvSpPr>
        <p:spPr bwMode="gray">
          <a:xfrm>
            <a:off x="6605988" y="2635476"/>
            <a:ext cx="1402926" cy="320951"/>
          </a:xfrm>
          <a:prstGeom prst="rect">
            <a:avLst/>
          </a:prstGeom>
        </p:spPr>
        <p:style>
          <a:lnRef idx="3">
            <a:schemeClr val="lt1"/>
          </a:lnRef>
          <a:fillRef idx="1">
            <a:schemeClr val="accent6"/>
          </a:fillRef>
          <a:effectRef idx="1">
            <a:schemeClr val="accent6"/>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考核结果应用</a:t>
            </a:r>
          </a:p>
        </p:txBody>
      </p:sp>
      <p:sp>
        <p:nvSpPr>
          <p:cNvPr id="16420" name="Rectangle 33"/>
          <p:cNvSpPr>
            <a:spLocks noChangeArrowheads="1"/>
          </p:cNvSpPr>
          <p:nvPr/>
        </p:nvSpPr>
        <p:spPr bwMode="gray">
          <a:xfrm>
            <a:off x="6605988" y="2960542"/>
            <a:ext cx="1402926" cy="769898"/>
          </a:xfrm>
          <a:prstGeom prst="rect">
            <a:avLst/>
          </a:prstGeom>
        </p:spPr>
        <p:style>
          <a:lnRef idx="3">
            <a:schemeClr val="lt1"/>
          </a:lnRef>
          <a:fillRef idx="1">
            <a:schemeClr val="accent6"/>
          </a:fillRef>
          <a:effectRef idx="1">
            <a:schemeClr val="accent6"/>
          </a:effectRef>
          <a:fontRef idx="minor">
            <a:schemeClr val="lt1"/>
          </a:fontRef>
        </p:style>
        <p:txBody>
          <a:bodyPr anchor="t"/>
          <a:lstStyle>
            <a:defPPr>
              <a:defRPr lang="zh-CN"/>
            </a:defPPr>
            <a:lvl1pPr marL="187325" indent="-187325"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44463" indent="-144463">
              <a:lnSpc>
                <a:spcPct val="100000"/>
              </a:lnSpc>
              <a:spcBef>
                <a:spcPct val="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绩效奖金</a:t>
            </a:r>
          </a:p>
          <a:p>
            <a:pPr marL="144463" indent="-144463">
              <a:lnSpc>
                <a:spcPct val="100000"/>
              </a:lnSpc>
              <a:spcBef>
                <a:spcPct val="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薪酬调整</a:t>
            </a:r>
          </a:p>
          <a:p>
            <a:pPr marL="144463" indent="-144463">
              <a:lnSpc>
                <a:spcPct val="100000"/>
              </a:lnSpc>
              <a:spcBef>
                <a:spcPct val="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培训</a:t>
            </a:r>
          </a:p>
          <a:p>
            <a:pPr marL="144463" indent="-144463">
              <a:lnSpc>
                <a:spcPct val="100000"/>
              </a:lnSpc>
              <a:spcBef>
                <a:spcPct val="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岗位调整</a:t>
            </a:r>
          </a:p>
        </p:txBody>
      </p:sp>
      <p:sp>
        <p:nvSpPr>
          <p:cNvPr id="16409" name="Oval 37"/>
          <p:cNvSpPr>
            <a:spLocks noChangeArrowheads="1"/>
          </p:cNvSpPr>
          <p:nvPr/>
        </p:nvSpPr>
        <p:spPr bwMode="gray">
          <a:xfrm>
            <a:off x="4235274" y="2445255"/>
            <a:ext cx="252000" cy="252000"/>
          </a:xfrm>
          <a:prstGeom prst="ellipse">
            <a:avLst/>
          </a:prstGeom>
          <a:solidFill>
            <a:srgbClr val="C00000"/>
          </a:solidFill>
          <a:ln w="12700">
            <a:solidFill>
              <a:schemeClr val="bg1"/>
            </a:solidFill>
            <a:round/>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2</a:t>
            </a:r>
          </a:p>
        </p:txBody>
      </p:sp>
      <p:sp>
        <p:nvSpPr>
          <p:cNvPr id="16398" name="Rectangle 20"/>
          <p:cNvSpPr>
            <a:spLocks noChangeArrowheads="1"/>
          </p:cNvSpPr>
          <p:nvPr/>
        </p:nvSpPr>
        <p:spPr bwMode="gray">
          <a:xfrm>
            <a:off x="576263" y="1527901"/>
            <a:ext cx="3596722" cy="2272347"/>
          </a:xfrm>
          <a:prstGeom prst="rect">
            <a:avLst/>
          </a:prstGeom>
          <a:noFill/>
          <a:ln w="12700">
            <a:solidFill>
              <a:schemeClr val="tx1"/>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399" name="Rectangle 21"/>
          <p:cNvSpPr>
            <a:spLocks noChangeArrowheads="1"/>
          </p:cNvSpPr>
          <p:nvPr/>
        </p:nvSpPr>
        <p:spPr bwMode="gray">
          <a:xfrm>
            <a:off x="668107" y="2635475"/>
            <a:ext cx="659316" cy="1090143"/>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企业</a:t>
            </a:r>
          </a:p>
          <a:p>
            <a:pPr algn="ctr">
              <a:lnSpc>
                <a:spcPct val="100000"/>
              </a:lnSpc>
              <a:spcBef>
                <a:spcPct val="0"/>
              </a:spcBef>
              <a:buClrTx/>
              <a:buFontTx/>
              <a:buNone/>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战略</a:t>
            </a:r>
          </a:p>
        </p:txBody>
      </p:sp>
      <p:sp>
        <p:nvSpPr>
          <p:cNvPr id="16400" name="Rectangle 22"/>
          <p:cNvSpPr>
            <a:spLocks noChangeArrowheads="1"/>
          </p:cNvSpPr>
          <p:nvPr/>
        </p:nvSpPr>
        <p:spPr bwMode="gray">
          <a:xfrm>
            <a:off x="1588199" y="2635475"/>
            <a:ext cx="657676" cy="1090143"/>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经营</a:t>
            </a:r>
            <a:b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b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计划</a:t>
            </a:r>
          </a:p>
        </p:txBody>
      </p:sp>
      <p:sp>
        <p:nvSpPr>
          <p:cNvPr id="16401" name="AutoShape 23"/>
          <p:cNvSpPr>
            <a:spLocks noChangeArrowheads="1"/>
          </p:cNvSpPr>
          <p:nvPr/>
        </p:nvSpPr>
        <p:spPr bwMode="gray">
          <a:xfrm rot="5400000">
            <a:off x="1045734" y="3068659"/>
            <a:ext cx="822517" cy="160729"/>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02" name="AutoShape 24"/>
          <p:cNvSpPr>
            <a:spLocks noChangeArrowheads="1"/>
          </p:cNvSpPr>
          <p:nvPr/>
        </p:nvSpPr>
        <p:spPr bwMode="gray">
          <a:xfrm rot="5400000">
            <a:off x="1968287" y="3069479"/>
            <a:ext cx="822517" cy="159089"/>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21" name="Rectangle 29"/>
          <p:cNvSpPr>
            <a:spLocks noChangeArrowheads="1"/>
          </p:cNvSpPr>
          <p:nvPr/>
        </p:nvSpPr>
        <p:spPr bwMode="gray">
          <a:xfrm>
            <a:off x="2506940" y="2955780"/>
            <a:ext cx="1489203" cy="770400"/>
          </a:xfrm>
          <a:prstGeom prst="rect">
            <a:avLst/>
          </a:prstGeom>
        </p:spPr>
        <p:style>
          <a:lnRef idx="3">
            <a:schemeClr val="lt1"/>
          </a:lnRef>
          <a:fillRef idx="1">
            <a:schemeClr val="accent6"/>
          </a:fillRef>
          <a:effectRef idx="1">
            <a:schemeClr val="accent6"/>
          </a:effectRef>
          <a:fontRef idx="minor">
            <a:schemeClr val="lt1"/>
          </a:fontRef>
        </p:style>
        <p:txBody>
          <a:bodyPr wrap="none" anchor="t"/>
          <a:lstStyle>
            <a:defPPr>
              <a:defRPr lang="zh-CN"/>
            </a:defPPr>
            <a:lvl1pPr marL="187325" indent="-187325"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44463" indent="-144463">
              <a:lnSpc>
                <a:spcPct val="100000"/>
              </a:lnSpc>
              <a:spcBef>
                <a:spcPts val="30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关键绩效指标</a:t>
            </a:r>
          </a:p>
          <a:p>
            <a:pPr marL="144463" indent="-144463">
              <a:lnSpc>
                <a:spcPct val="100000"/>
              </a:lnSpc>
              <a:spcBef>
                <a:spcPts val="30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权重设计</a:t>
            </a:r>
          </a:p>
          <a:p>
            <a:pPr marL="144463" indent="-144463">
              <a:lnSpc>
                <a:spcPct val="100000"/>
              </a:lnSpc>
              <a:spcBef>
                <a:spcPts val="300"/>
              </a:spcBef>
              <a:buClrTx/>
              <a:buFont typeface="Arial" pitchFamily="34" charset="0"/>
              <a:buChar char="•"/>
            </a:pPr>
            <a:r>
              <a:rPr kumimoji="0" lang="zh-CN" altLang="en-US" sz="1200">
                <a:solidFill>
                  <a:schemeClr val="bg1"/>
                </a:solidFill>
                <a:latin typeface="Audi Type" pitchFamily="34" charset="0"/>
                <a:ea typeface="华康黑体W5(P)" panose="020b0500000000000000" pitchFamily="34" charset="-122"/>
                <a:cs typeface="Arial Unicode MS" panose="020b0604020202020204" pitchFamily="34" charset="-122"/>
              </a:rPr>
              <a:t>评判标准</a:t>
            </a:r>
          </a:p>
        </p:txBody>
      </p:sp>
      <p:sp>
        <p:nvSpPr>
          <p:cNvPr id="16422" name="Rectangle 30"/>
          <p:cNvSpPr>
            <a:spLocks noChangeArrowheads="1"/>
          </p:cNvSpPr>
          <p:nvPr/>
        </p:nvSpPr>
        <p:spPr bwMode="gray">
          <a:xfrm>
            <a:off x="2506939" y="2635476"/>
            <a:ext cx="1490400" cy="319738"/>
          </a:xfrm>
          <a:prstGeom prst="rect">
            <a:avLst/>
          </a:prstGeom>
        </p:spPr>
        <p:style>
          <a:lnRef idx="3">
            <a:schemeClr val="lt1"/>
          </a:lnRef>
          <a:fillRef idx="1">
            <a:schemeClr val="accent6"/>
          </a:fillRef>
          <a:effectRef idx="1">
            <a:schemeClr val="accent6"/>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绩效考核指标体系</a:t>
            </a:r>
          </a:p>
        </p:txBody>
      </p:sp>
      <p:sp>
        <p:nvSpPr>
          <p:cNvPr id="16406" name="AutoShape 34"/>
          <p:cNvSpPr>
            <a:spLocks noChangeArrowheads="1"/>
          </p:cNvSpPr>
          <p:nvPr/>
        </p:nvSpPr>
        <p:spPr bwMode="gray">
          <a:xfrm rot="5400000">
            <a:off x="3734906" y="3075426"/>
            <a:ext cx="822517" cy="164009"/>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07" name="Rectangle 35"/>
          <p:cNvSpPr>
            <a:spLocks noChangeArrowheads="1"/>
          </p:cNvSpPr>
          <p:nvPr/>
        </p:nvSpPr>
        <p:spPr bwMode="gray">
          <a:xfrm>
            <a:off x="2637858" y="2122456"/>
            <a:ext cx="1358285" cy="319478"/>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岗位职责</a:t>
            </a:r>
          </a:p>
        </p:txBody>
      </p:sp>
      <p:sp>
        <p:nvSpPr>
          <p:cNvPr id="16408" name="Oval 36"/>
          <p:cNvSpPr>
            <a:spLocks noChangeArrowheads="1"/>
          </p:cNvSpPr>
          <p:nvPr/>
        </p:nvSpPr>
        <p:spPr bwMode="gray">
          <a:xfrm>
            <a:off x="2380940" y="2445255"/>
            <a:ext cx="252000" cy="252000"/>
          </a:xfrm>
          <a:prstGeom prst="ellipse">
            <a:avLst/>
          </a:prstGeom>
          <a:solidFill>
            <a:srgbClr val="C00000"/>
          </a:solidFill>
          <a:ln w="12700">
            <a:solidFill>
              <a:schemeClr val="bg1"/>
            </a:solidFill>
            <a:round/>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1</a:t>
            </a:r>
          </a:p>
        </p:txBody>
      </p:sp>
      <p:sp>
        <p:nvSpPr>
          <p:cNvPr id="16410" name="Rectangle 38"/>
          <p:cNvSpPr>
            <a:spLocks noChangeArrowheads="1"/>
          </p:cNvSpPr>
          <p:nvPr/>
        </p:nvSpPr>
        <p:spPr bwMode="gray">
          <a:xfrm>
            <a:off x="2637858" y="1618189"/>
            <a:ext cx="1358285" cy="306868"/>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部门定位</a:t>
            </a:r>
          </a:p>
        </p:txBody>
      </p:sp>
      <p:cxnSp>
        <p:nvCxnSpPr>
          <p:cNvPr id="16411" name="AutoShape 39"/>
          <p:cNvCxnSpPr>
            <a:cxnSpLocks noChangeShapeType="1"/>
            <a:stCxn id="16399" idx="0"/>
            <a:endCxn id="16410" idx="1"/>
          </p:cNvCxnSpPr>
          <p:nvPr/>
        </p:nvCxnSpPr>
        <p:spPr bwMode="gray">
          <a:xfrm rot="5400000" flipH="1" flipV="1">
            <a:off x="1385885" y="1383503"/>
            <a:ext cx="863852" cy="1640093"/>
          </a:xfrm>
          <a:prstGeom prst="bentConnector2">
            <a:avLst/>
          </a:prstGeom>
          <a:noFill/>
          <a:ln w="9525">
            <a:solidFill>
              <a:schemeClr val="tx1"/>
            </a:solidFill>
            <a:miter lim="800000"/>
            <a:tailEnd type="triangle" w="med" len="med"/>
          </a:ln>
          <a:extLst>
            <a:ext uri="{909E8E84-426E-40DD-AFC4-6F175D3DCCD1}">
              <a14:hiddenFill xmlns:a14="http://schemas.microsoft.com/office/drawing/2010/main">
                <a:noFill/>
              </a14:hiddenFill>
            </a:ext>
          </a:extLst>
        </p:spPr>
      </p:cxnSp>
      <p:sp>
        <p:nvSpPr>
          <p:cNvPr id="16412" name="AutoShape 40"/>
          <p:cNvSpPr>
            <a:spLocks noChangeArrowheads="1"/>
          </p:cNvSpPr>
          <p:nvPr/>
        </p:nvSpPr>
        <p:spPr bwMode="gray">
          <a:xfrm rot="10800000">
            <a:off x="2915236" y="2478539"/>
            <a:ext cx="826606" cy="121907"/>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13" name="AutoShape 41"/>
          <p:cNvSpPr>
            <a:spLocks noChangeArrowheads="1"/>
          </p:cNvSpPr>
          <p:nvPr/>
        </p:nvSpPr>
        <p:spPr bwMode="gray">
          <a:xfrm rot="10800000">
            <a:off x="2915236" y="1978304"/>
            <a:ext cx="826606" cy="109295"/>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5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14" name="Rectangle 42"/>
          <p:cNvSpPr>
            <a:spLocks noChangeArrowheads="1"/>
          </p:cNvSpPr>
          <p:nvPr/>
        </p:nvSpPr>
        <p:spPr bwMode="gray">
          <a:xfrm>
            <a:off x="8285228" y="2635477"/>
            <a:ext cx="521539" cy="1090142"/>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薪酬</a:t>
            </a:r>
            <a:b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b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激励</a:t>
            </a:r>
            <a:b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b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体系</a:t>
            </a:r>
          </a:p>
        </p:txBody>
      </p:sp>
      <p:sp>
        <p:nvSpPr>
          <p:cNvPr id="16415" name="AutoShape 43"/>
          <p:cNvSpPr>
            <a:spLocks noChangeArrowheads="1"/>
          </p:cNvSpPr>
          <p:nvPr/>
        </p:nvSpPr>
        <p:spPr bwMode="gray">
          <a:xfrm rot="16200000">
            <a:off x="7735871" y="3072645"/>
            <a:ext cx="822517" cy="152758"/>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6416" name="Rectangle 44"/>
          <p:cNvSpPr>
            <a:spLocks noChangeArrowheads="1"/>
          </p:cNvSpPr>
          <p:nvPr/>
        </p:nvSpPr>
        <p:spPr bwMode="gray">
          <a:xfrm>
            <a:off x="6456939" y="2318785"/>
            <a:ext cx="2390491" cy="1482863"/>
          </a:xfrm>
          <a:prstGeom prst="rect">
            <a:avLst/>
          </a:prstGeom>
          <a:noFill/>
          <a:ln w="12700">
            <a:solidFill>
              <a:schemeClr val="tx1"/>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endParaRPr lang="zh-CN" altLang="zh-CN">
              <a:latin typeface="Audi Type" pitchFamily="34" charset="0"/>
              <a:ea typeface="华康黑体W5(P)" panose="020b0500000000000000" pitchFamily="34" charset="-122"/>
              <a:cs typeface="Arial Unicode MS" panose="020b0604020202020204" pitchFamily="34" charset="-122"/>
            </a:endParaRPr>
          </a:p>
        </p:txBody>
      </p:sp>
      <p:sp>
        <p:nvSpPr>
          <p:cNvPr id="16417" name="Oval 45"/>
          <p:cNvSpPr>
            <a:spLocks noChangeArrowheads="1"/>
          </p:cNvSpPr>
          <p:nvPr/>
        </p:nvSpPr>
        <p:spPr bwMode="gray">
          <a:xfrm>
            <a:off x="6532107" y="2445255"/>
            <a:ext cx="252000" cy="252000"/>
          </a:xfrm>
          <a:prstGeom prst="ellipse">
            <a:avLst/>
          </a:prstGeom>
          <a:solidFill>
            <a:srgbClr val="C00000"/>
          </a:solidFill>
          <a:ln w="12700">
            <a:solidFill>
              <a:schemeClr val="bg1"/>
            </a:solidFill>
            <a:round/>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3</a:t>
            </a:r>
          </a:p>
        </p:txBody>
      </p:sp>
      <p:sp>
        <p:nvSpPr>
          <p:cNvPr id="16418" name="AutoShape 46"/>
          <p:cNvSpPr>
            <a:spLocks noChangeArrowheads="1"/>
          </p:cNvSpPr>
          <p:nvPr/>
        </p:nvSpPr>
        <p:spPr bwMode="gray">
          <a:xfrm rot="5400000">
            <a:off x="5897048" y="3080280"/>
            <a:ext cx="822517" cy="154301"/>
          </a:xfrm>
          <a:prstGeom prst="flowChartExtract">
            <a:avLst/>
          </a:prstGeom>
          <a:solidFill>
            <a:schemeClr val="bg1">
              <a:lumMod val="75000"/>
            </a:schemeClr>
          </a:solidFill>
          <a:ln w="12700">
            <a:no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8" name="Title 7"/>
          <p:cNvSpPr>
            <a:spLocks noGrp="1"/>
          </p:cNvSpPr>
          <p:nvPr>
            <p:ph type="title"/>
          </p:nvPr>
        </p:nvSpPr>
        <p:spPr bwMode="gray"/>
        <p:txBody>
          <a:bodyPr/>
          <a:lstStyle/>
          <a:p>
            <a:pPr>
              <a:lnSpc>
                <a:spcPct val="100000"/>
              </a:lnSpc>
            </a:pPr>
            <a:r>
              <a:rPr lang="zh-CN" altLang="en-US" smtClean="0"/>
              <a:t>公司在设计绩效管理方案时主要考虑以下三个主要环节：</a:t>
            </a:r>
            <a:br>
              <a:rPr lang="en-US" altLang="zh-CN" smtClean="0"/>
            </a:br>
            <a:r>
              <a:rPr lang="zh-CN" altLang="en-US" smtClean="0"/>
              <a:t>绩效考核指标体系设计、绩效管理体系的搭建、以及考核结果的应用</a:t>
            </a:r>
            <a:endParaRPr lang="en-US"/>
          </a:p>
        </p:txBody>
      </p:sp>
    </p:spTree>
    <p:extLst>
      <p:ext uri="{BB962C8B-B14F-4D97-AF65-F5344CB8AC3E}">
        <p14:creationId xmlns:p14="http://schemas.microsoft.com/office/powerpoint/2010/main" val="1630703108"/>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875794864"/>
              </p:ext>
            </p:extLst>
          </p:nvPr>
        </p:nvGraphicFramePr>
        <p:xfrm>
          <a:off x="1588" y="1588"/>
          <a:ext cx="1587" cy="1587"/>
        </p:xfrm>
        <a:graphic>
          <a:graphicData uri="http://schemas.openxmlformats.org/presentationml/2006/ole">
            <mc:AlternateContent>
              <mc:Choice xmlns:v="urn:schemas-microsoft-com:vml" Requires="v">
                <p:oleObj spid="_x0000_s1048"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410" name="Rectangle 2"/>
          <p:cNvSpPr>
            <a:spLocks noGrp="1" noChangeArrowheads="1"/>
          </p:cNvSpPr>
          <p:nvPr>
            <p:ph type="title"/>
          </p:nvPr>
        </p:nvSpPr>
        <p:spPr bwMode="gray"/>
        <p:txBody>
          <a:bodyPr/>
          <a:lstStyle/>
          <a:p>
            <a:r>
              <a:rPr lang="zh-CN" altLang="en-US" smtClean="0"/>
              <a:t>在企业进行绩效管理的过程中往往存在四个发展阶段</a:t>
            </a:r>
          </a:p>
        </p:txBody>
      </p:sp>
      <p:sp>
        <p:nvSpPr>
          <p:cNvPr id="543747" name="Text Box 3"/>
          <p:cNvSpPr txBox="1">
            <a:spLocks noChangeArrowheads="1"/>
          </p:cNvSpPr>
          <p:nvPr/>
        </p:nvSpPr>
        <p:spPr bwMode="gray">
          <a:xfrm>
            <a:off x="566106" y="1240481"/>
            <a:ext cx="2296069" cy="318924"/>
          </a:xfrm>
          <a:prstGeom prst="rect">
            <a:avLst/>
          </a:prstGeom>
          <a:noFill/>
          <a:ln w="12700">
            <a:noFill/>
            <a:miter lim="800000"/>
          </a:ln>
          <a:effectLst/>
        </p:spPr>
        <p:txBody>
          <a:bodyPr wrap="square" lIns="36000" tIns="36000" rIns="36000" bIns="36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kumimoji="1" lang="zh-CN" altLang="en-US" sz="1600" b="1">
                <a:latin typeface="Audi Type" pitchFamily="34" charset="0"/>
                <a:ea typeface="华康黑体W5(P)" panose="020b0500000000000000" pitchFamily="34" charset="-122"/>
              </a:rPr>
              <a:t>阶段 </a:t>
            </a:r>
            <a:r>
              <a:rPr kumimoji="1" lang="zh-CN" altLang="en-US" sz="1600" b="1" smtClean="0">
                <a:latin typeface="Audi Type" pitchFamily="34" charset="0"/>
                <a:ea typeface="华康黑体W5(P)" panose="020b0500000000000000" pitchFamily="34" charset="-122"/>
              </a:rPr>
              <a:t>1 — 什么</a:t>
            </a:r>
            <a:r>
              <a:rPr kumimoji="1" lang="zh-CN" altLang="en-US" sz="1600" b="1">
                <a:latin typeface="Audi Type" pitchFamily="34" charset="0"/>
                <a:ea typeface="华康黑体W5(P)" panose="020b0500000000000000" pitchFamily="34" charset="-122"/>
              </a:rPr>
              <a:t>是绩效？</a:t>
            </a:r>
          </a:p>
        </p:txBody>
      </p:sp>
      <p:sp>
        <p:nvSpPr>
          <p:cNvPr id="7" name="Pentagon 6"/>
          <p:cNvSpPr/>
          <p:nvPr/>
        </p:nvSpPr>
        <p:spPr bwMode="gray">
          <a:xfrm>
            <a:off x="6659877"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defRPr/>
            </a:pPr>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优化绩效</a:t>
            </a:r>
          </a:p>
        </p:txBody>
      </p:sp>
      <p:sp>
        <p:nvSpPr>
          <p:cNvPr id="20" name="Pentagon 19"/>
          <p:cNvSpPr/>
          <p:nvPr/>
        </p:nvSpPr>
        <p:spPr bwMode="gray">
          <a:xfrm>
            <a:off x="4598848"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监控和管理绩效</a:t>
            </a:r>
          </a:p>
        </p:txBody>
      </p:sp>
      <p:sp>
        <p:nvSpPr>
          <p:cNvPr id="21" name="Pentagon 20"/>
          <p:cNvSpPr/>
          <p:nvPr/>
        </p:nvSpPr>
        <p:spPr bwMode="gray">
          <a:xfrm>
            <a:off x="2590799"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衡量绩效</a:t>
            </a:r>
          </a:p>
        </p:txBody>
      </p:sp>
      <p:sp>
        <p:nvSpPr>
          <p:cNvPr id="22" name="Pentagon 21"/>
          <p:cNvSpPr/>
          <p:nvPr/>
        </p:nvSpPr>
        <p:spPr bwMode="gray">
          <a:xfrm>
            <a:off x="556260" y="1535113"/>
            <a:ext cx="2196785" cy="479425"/>
          </a:xfrm>
          <a:prstGeom prst="homePlate">
            <a:avLst>
              <a:gd name="adj" fmla="val 26159"/>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defRPr/>
            </a:pPr>
            <a:r>
              <a:rPr kumimoji="1" lang="zh-CN" altLang="en-US" sz="1600" b="1">
                <a:solidFill>
                  <a:schemeClr val="bg1"/>
                </a:solidFill>
              </a:rPr>
              <a:t>什么是绩效?</a:t>
            </a:r>
          </a:p>
        </p:txBody>
      </p:sp>
      <p:sp>
        <p:nvSpPr>
          <p:cNvPr id="17413" name="Rectangle 5"/>
          <p:cNvSpPr>
            <a:spLocks noChangeArrowheads="1"/>
          </p:cNvSpPr>
          <p:nvPr/>
        </p:nvSpPr>
        <p:spPr bwMode="gray">
          <a:xfrm>
            <a:off x="576263" y="2028826"/>
            <a:ext cx="8148637" cy="3798886"/>
          </a:xfrm>
          <a:prstGeom prst="rect">
            <a:avLst/>
          </a:prstGeom>
          <a:solidFill>
            <a:schemeClr val="bg1">
              <a:lumMod val="95000"/>
            </a:schemeClr>
          </a:solidFill>
          <a:ln>
            <a:solidFill>
              <a:srgbClr val="C00000"/>
            </a:solidFill>
          </a:ln>
        </p:spPr>
        <p:txBody>
          <a:bodyPr tIns="108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342900" indent="-22860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FontTx/>
              <a:buNone/>
            </a:pPr>
            <a:r>
              <a:rPr lang="zh-CN" altLang="en-US" sz="1600" b="1" i="1" smtClean="0">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我们做的无法被衡量</a:t>
            </a:r>
            <a:r>
              <a:rPr lang="en-US" altLang="zh-CN" sz="1600" b="1" i="1">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仅仅关注预算指标</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仅仅关注于组织层面的财务指标和预算控制</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没有明确组织的使命和目标</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主要是被动反应式的监控 </a:t>
            </a:r>
            <a:r>
              <a:rPr lang="en-US" altLang="zh-CN">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即预算数与实际数比较——关注于解释实际数与预算数的差异，而往往预算本身没有反映实际的市场现实</a:t>
            </a:r>
            <a:r>
              <a:rPr lang="en-US" altLang="zh-CN">
                <a:solidFill>
                  <a:schemeClr val="tx1"/>
                </a:solidFill>
                <a:latin typeface="Audi Type" pitchFamily="34" charset="0"/>
                <a:ea typeface="华康黑体W5(P)" panose="020b0500000000000000" pitchFamily="34" charset="-122"/>
                <a:cs typeface="Arial Unicode MS" panose="020b0604020202020204" pitchFamily="34" charset="-122"/>
              </a:rPr>
              <a:t>)</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各项行政事务管理而不是绩效管理</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年度预算制定和差异分析</a:t>
            </a:r>
          </a:p>
        </p:txBody>
      </p:sp>
    </p:spTree>
    <p:extLst>
      <p:ext uri="{BB962C8B-B14F-4D97-AF65-F5344CB8AC3E}">
        <p14:creationId xmlns:p14="http://schemas.microsoft.com/office/powerpoint/2010/main" val="2967853816"/>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Object 7"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mc:Choice xmlns:v="urn:schemas-microsoft-com:vml" Requires="v">
                <p:oleObj spid="_x0000_s1049"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410" name="Rectangle 2"/>
          <p:cNvSpPr>
            <a:spLocks noGrp="1" noChangeArrowheads="1"/>
          </p:cNvSpPr>
          <p:nvPr>
            <p:ph type="title"/>
          </p:nvPr>
        </p:nvSpPr>
        <p:spPr bwMode="gray"/>
        <p:txBody>
          <a:bodyPr/>
          <a:lstStyle/>
          <a:p>
            <a:r>
              <a:rPr lang="zh-CN" altLang="en-US" smtClean="0"/>
              <a:t>绩效管理的四个发展阶段（续）</a:t>
            </a:r>
          </a:p>
        </p:txBody>
      </p:sp>
      <p:sp>
        <p:nvSpPr>
          <p:cNvPr id="543747" name="Text Box 3"/>
          <p:cNvSpPr txBox="1">
            <a:spLocks noChangeArrowheads="1"/>
          </p:cNvSpPr>
          <p:nvPr/>
        </p:nvSpPr>
        <p:spPr bwMode="gray">
          <a:xfrm>
            <a:off x="566106" y="1240481"/>
            <a:ext cx="2296069" cy="318924"/>
          </a:xfrm>
          <a:prstGeom prst="rect">
            <a:avLst/>
          </a:prstGeom>
          <a:noFill/>
          <a:ln w="12700">
            <a:noFill/>
            <a:miter lim="800000"/>
          </a:ln>
          <a:effectLst/>
        </p:spPr>
        <p:txBody>
          <a:bodyPr wrap="square" lIns="36000" tIns="36000" rIns="36000" bIns="36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kumimoji="1" lang="zh-CN" altLang="en-US" sz="1600" b="1">
                <a:latin typeface="Audi Type" pitchFamily="34" charset="0"/>
                <a:ea typeface="华康黑体W5(P)" panose="020b0500000000000000" pitchFamily="34" charset="-122"/>
              </a:rPr>
              <a:t>阶段 </a:t>
            </a:r>
            <a:r>
              <a:rPr kumimoji="1" lang="en-US" altLang="zh-CN" sz="1600" b="1" smtClean="0">
                <a:latin typeface="Audi Type" pitchFamily="34" charset="0"/>
                <a:ea typeface="华康黑体W5(P)" panose="020b0500000000000000" pitchFamily="34" charset="-122"/>
              </a:rPr>
              <a:t>2</a:t>
            </a:r>
            <a:r>
              <a:rPr kumimoji="1" lang="zh-CN" altLang="en-US" sz="1600" b="1" smtClean="0">
                <a:latin typeface="Audi Type" pitchFamily="34" charset="0"/>
                <a:ea typeface="华康黑体W5(P)" panose="020b0500000000000000" pitchFamily="34" charset="-122"/>
              </a:rPr>
              <a:t> — 衡量</a:t>
            </a:r>
            <a:r>
              <a:rPr kumimoji="1" lang="zh-CN" altLang="en-US" sz="1600" b="1">
                <a:latin typeface="Audi Type" pitchFamily="34" charset="0"/>
                <a:ea typeface="华康黑体W5(P)" panose="020b0500000000000000" pitchFamily="34" charset="-122"/>
              </a:rPr>
              <a:t>绩效</a:t>
            </a:r>
          </a:p>
        </p:txBody>
      </p:sp>
      <p:sp>
        <p:nvSpPr>
          <p:cNvPr id="7" name="Pentagon 6"/>
          <p:cNvSpPr/>
          <p:nvPr/>
        </p:nvSpPr>
        <p:spPr bwMode="gray">
          <a:xfrm>
            <a:off x="6659877"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defRPr/>
            </a:pPr>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优化绩效</a:t>
            </a:r>
          </a:p>
        </p:txBody>
      </p:sp>
      <p:sp>
        <p:nvSpPr>
          <p:cNvPr id="20" name="Pentagon 19"/>
          <p:cNvSpPr/>
          <p:nvPr/>
        </p:nvSpPr>
        <p:spPr bwMode="gray">
          <a:xfrm>
            <a:off x="4598848"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监控和管理绩效</a:t>
            </a:r>
          </a:p>
        </p:txBody>
      </p:sp>
      <p:sp>
        <p:nvSpPr>
          <p:cNvPr id="21" name="Pentagon 20"/>
          <p:cNvSpPr/>
          <p:nvPr/>
        </p:nvSpPr>
        <p:spPr bwMode="gray">
          <a:xfrm>
            <a:off x="2590799" y="1535113"/>
            <a:ext cx="2196785" cy="479425"/>
          </a:xfrm>
          <a:prstGeom prst="homePlate">
            <a:avLst>
              <a:gd name="adj" fmla="val 26159"/>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solidFill>
              </a:rPr>
              <a:t>衡量绩效</a:t>
            </a:r>
          </a:p>
        </p:txBody>
      </p:sp>
      <p:sp>
        <p:nvSpPr>
          <p:cNvPr id="22" name="Pentagon 21"/>
          <p:cNvSpPr/>
          <p:nvPr/>
        </p:nvSpPr>
        <p:spPr bwMode="gray">
          <a:xfrm>
            <a:off x="556260"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什么是绩效?</a:t>
            </a:r>
          </a:p>
        </p:txBody>
      </p:sp>
      <p:sp>
        <p:nvSpPr>
          <p:cNvPr id="17413" name="Rectangle 5"/>
          <p:cNvSpPr>
            <a:spLocks noChangeArrowheads="1"/>
          </p:cNvSpPr>
          <p:nvPr/>
        </p:nvSpPr>
        <p:spPr bwMode="gray">
          <a:xfrm>
            <a:off x="576263" y="2028826"/>
            <a:ext cx="8148637" cy="3798886"/>
          </a:xfrm>
          <a:prstGeom prst="rect">
            <a:avLst/>
          </a:prstGeom>
          <a:solidFill>
            <a:schemeClr val="bg1">
              <a:lumMod val="95000"/>
            </a:schemeClr>
          </a:solidFill>
          <a:ln>
            <a:solidFill>
              <a:srgbClr val="C00000"/>
            </a:solidFill>
          </a:ln>
        </p:spPr>
        <p:txBody>
          <a:bodyPr tIns="108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342900" indent="-22860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None/>
            </a:pP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“如果变动了，就衡量它</a:t>
            </a:r>
            <a:r>
              <a:rPr lang="en-US" altLang="zh-CN" sz="1600" b="1" i="1">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考核面积过大，失去重点</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主要在操作（运营）层面，太多的指标造成行为的混乱——无助于决策</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关注于效率—投入产出率；没有与战略目标结合</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虽然存在战略，但是没有在产出中体现</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主要精力放在了信息的采集，没有实现信息共享</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指标体系的不统一</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年度的财务和运营情况衡量</a:t>
            </a:r>
            <a:r>
              <a:rPr lang="en-US" altLang="zh-CN">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太多的指标</a:t>
            </a:r>
          </a:p>
        </p:txBody>
      </p:sp>
    </p:spTree>
    <p:extLst>
      <p:ext uri="{BB962C8B-B14F-4D97-AF65-F5344CB8AC3E}">
        <p14:creationId xmlns:p14="http://schemas.microsoft.com/office/powerpoint/2010/main" val="1778560414"/>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Object 7"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mc:Choice xmlns:v="urn:schemas-microsoft-com:vml" Requires="v">
                <p:oleObj spid="_x0000_s1050"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410" name="Rectangle 2"/>
          <p:cNvSpPr>
            <a:spLocks noGrp="1" noChangeArrowheads="1"/>
          </p:cNvSpPr>
          <p:nvPr>
            <p:ph type="title"/>
          </p:nvPr>
        </p:nvSpPr>
        <p:spPr bwMode="gray"/>
        <p:txBody>
          <a:bodyPr/>
          <a:lstStyle/>
          <a:p>
            <a:r>
              <a:rPr lang="zh-CN" altLang="en-US" smtClean="0"/>
              <a:t>绩效管理的四个发展阶段（续）</a:t>
            </a:r>
          </a:p>
        </p:txBody>
      </p:sp>
      <p:sp>
        <p:nvSpPr>
          <p:cNvPr id="543747" name="Text Box 3"/>
          <p:cNvSpPr txBox="1">
            <a:spLocks noChangeArrowheads="1"/>
          </p:cNvSpPr>
          <p:nvPr/>
        </p:nvSpPr>
        <p:spPr bwMode="gray">
          <a:xfrm>
            <a:off x="566106" y="1240481"/>
            <a:ext cx="2296069" cy="318924"/>
          </a:xfrm>
          <a:prstGeom prst="rect">
            <a:avLst/>
          </a:prstGeom>
          <a:noFill/>
          <a:ln w="12700">
            <a:noFill/>
            <a:miter lim="800000"/>
          </a:ln>
          <a:effectLst/>
        </p:spPr>
        <p:txBody>
          <a:bodyPr wrap="square" lIns="36000" tIns="36000" rIns="36000" bIns="36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kumimoji="1" lang="zh-CN" altLang="en-US" sz="1600" b="1">
                <a:latin typeface="Audi Type" pitchFamily="34" charset="0"/>
                <a:ea typeface="华康黑体W5(P)" panose="020b0500000000000000" pitchFamily="34" charset="-122"/>
              </a:rPr>
              <a:t>阶段 </a:t>
            </a:r>
            <a:r>
              <a:rPr kumimoji="1" lang="en-US" altLang="zh-CN" sz="1600" b="1" smtClean="0">
                <a:latin typeface="Audi Type" pitchFamily="34" charset="0"/>
                <a:ea typeface="华康黑体W5(P)" panose="020b0500000000000000" pitchFamily="34" charset="-122"/>
              </a:rPr>
              <a:t>3</a:t>
            </a:r>
            <a:r>
              <a:rPr kumimoji="1" lang="zh-CN" altLang="en-US" sz="1600" b="1" smtClean="0">
                <a:latin typeface="Audi Type" pitchFamily="34" charset="0"/>
                <a:ea typeface="华康黑体W5(P)" panose="020b0500000000000000" pitchFamily="34" charset="-122"/>
              </a:rPr>
              <a:t> — 监控</a:t>
            </a:r>
            <a:r>
              <a:rPr kumimoji="1" lang="zh-CN" altLang="en-US" sz="1600" b="1">
                <a:latin typeface="Audi Type" pitchFamily="34" charset="0"/>
                <a:ea typeface="华康黑体W5(P)" panose="020b0500000000000000" pitchFamily="34" charset="-122"/>
              </a:rPr>
              <a:t>和管理</a:t>
            </a:r>
            <a:r>
              <a:rPr kumimoji="1" lang="zh-CN" altLang="en-US" sz="1600" b="1" smtClean="0">
                <a:latin typeface="Audi Type" pitchFamily="34" charset="0"/>
                <a:ea typeface="华康黑体W5(P)" panose="020b0500000000000000" pitchFamily="34" charset="-122"/>
              </a:rPr>
              <a:t>绩</a:t>
            </a:r>
            <a:endParaRPr kumimoji="1" lang="zh-CN" altLang="en-US" sz="1600" b="1">
              <a:latin typeface="Audi Type" pitchFamily="34" charset="0"/>
              <a:ea typeface="华康黑体W5(P)" panose="020b0500000000000000" pitchFamily="34" charset="-122"/>
            </a:endParaRPr>
          </a:p>
        </p:txBody>
      </p:sp>
      <p:sp>
        <p:nvSpPr>
          <p:cNvPr id="7" name="Pentagon 6"/>
          <p:cNvSpPr/>
          <p:nvPr/>
        </p:nvSpPr>
        <p:spPr bwMode="gray">
          <a:xfrm>
            <a:off x="6659877"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defRPr/>
            </a:pPr>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优化绩效</a:t>
            </a:r>
          </a:p>
        </p:txBody>
      </p:sp>
      <p:sp>
        <p:nvSpPr>
          <p:cNvPr id="20" name="Pentagon 19"/>
          <p:cNvSpPr/>
          <p:nvPr/>
        </p:nvSpPr>
        <p:spPr bwMode="gray">
          <a:xfrm>
            <a:off x="4598848" y="1535113"/>
            <a:ext cx="2196785" cy="479425"/>
          </a:xfrm>
          <a:prstGeom prst="homePlate">
            <a:avLst>
              <a:gd name="adj" fmla="val 26159"/>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solidFill>
              </a:rPr>
              <a:t>监控和管理绩效</a:t>
            </a:r>
          </a:p>
        </p:txBody>
      </p:sp>
      <p:sp>
        <p:nvSpPr>
          <p:cNvPr id="21" name="Pentagon 20"/>
          <p:cNvSpPr/>
          <p:nvPr/>
        </p:nvSpPr>
        <p:spPr bwMode="gray">
          <a:xfrm>
            <a:off x="2590799"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衡量绩效</a:t>
            </a:r>
          </a:p>
        </p:txBody>
      </p:sp>
      <p:sp>
        <p:nvSpPr>
          <p:cNvPr id="22" name="Pentagon 21"/>
          <p:cNvSpPr/>
          <p:nvPr/>
        </p:nvSpPr>
        <p:spPr bwMode="gray">
          <a:xfrm>
            <a:off x="556260"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什么是绩效?</a:t>
            </a:r>
          </a:p>
        </p:txBody>
      </p:sp>
      <p:sp>
        <p:nvSpPr>
          <p:cNvPr id="17413" name="Rectangle 5"/>
          <p:cNvSpPr>
            <a:spLocks noChangeArrowheads="1"/>
          </p:cNvSpPr>
          <p:nvPr/>
        </p:nvSpPr>
        <p:spPr bwMode="gray">
          <a:xfrm>
            <a:off x="576263" y="2028826"/>
            <a:ext cx="8148637" cy="3798886"/>
          </a:xfrm>
          <a:prstGeom prst="rect">
            <a:avLst/>
          </a:prstGeom>
          <a:solidFill>
            <a:schemeClr val="bg1">
              <a:lumMod val="95000"/>
            </a:schemeClr>
          </a:solidFill>
          <a:ln>
            <a:solidFill>
              <a:srgbClr val="C00000"/>
            </a:solidFill>
          </a:ln>
        </p:spPr>
        <p:txBody>
          <a:bodyPr tIns="108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342900" indent="-22860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buNone/>
            </a:pP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“考什么，得什么</a:t>
            </a:r>
            <a:r>
              <a:rPr lang="en-US" altLang="zh-CN" sz="1600" b="1" i="1">
                <a:solidFill>
                  <a:schemeClr val="tx1"/>
                </a:solidFill>
                <a:latin typeface="Audi Type" pitchFamily="34" charset="0"/>
                <a:ea typeface="华康黑体W5(P)" panose="020b0500000000000000" pitchFamily="34" charset="-122"/>
                <a:cs typeface="Arial Unicode MS" panose="020b0604020202020204" pitchFamily="34" charset="-122"/>
              </a:rPr>
              <a:t>, </a:t>
            </a: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所以考核那些重要的指标!”——重点考核，纲举目张</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关注于有效性和结果—流程指标与公司目标的经营结果挂钩；鼓励行为的一致性和均衡性（财务的和非财务的）</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业务目标在组织内保持一致性地层层分解</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将绩效指标集成到绩效管理系统中——但是现有系统、流程和技能构成仍有缺陷</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积极主动地进行绩效改善管理</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几年（长期）和多功能的绩效规划和衡量</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仍然没有形成人力资源、信息系统和管理系统有机联系的公司文化</a:t>
            </a:r>
          </a:p>
        </p:txBody>
      </p:sp>
    </p:spTree>
    <p:extLst>
      <p:ext uri="{BB962C8B-B14F-4D97-AF65-F5344CB8AC3E}">
        <p14:creationId xmlns:p14="http://schemas.microsoft.com/office/powerpoint/2010/main" val="2658001359"/>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Object 7"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mc:Choice xmlns:v="urn:schemas-microsoft-com:vml" Requires="v">
                <p:oleObj spid="_x0000_s1051"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410" name="Rectangle 2"/>
          <p:cNvSpPr>
            <a:spLocks noGrp="1" noChangeArrowheads="1"/>
          </p:cNvSpPr>
          <p:nvPr>
            <p:ph type="title"/>
          </p:nvPr>
        </p:nvSpPr>
        <p:spPr bwMode="gray"/>
        <p:txBody>
          <a:bodyPr/>
          <a:lstStyle/>
          <a:p>
            <a:r>
              <a:rPr lang="zh-CN" altLang="en-US" smtClean="0"/>
              <a:t>绩效管理的四个发展阶段（续）</a:t>
            </a:r>
          </a:p>
        </p:txBody>
      </p:sp>
      <p:sp>
        <p:nvSpPr>
          <p:cNvPr id="543747" name="Text Box 3"/>
          <p:cNvSpPr txBox="1">
            <a:spLocks noChangeArrowheads="1"/>
          </p:cNvSpPr>
          <p:nvPr/>
        </p:nvSpPr>
        <p:spPr bwMode="gray">
          <a:xfrm>
            <a:off x="566106" y="1240481"/>
            <a:ext cx="2296069" cy="318924"/>
          </a:xfrm>
          <a:prstGeom prst="rect">
            <a:avLst/>
          </a:prstGeom>
          <a:noFill/>
          <a:ln w="12700">
            <a:noFill/>
            <a:miter lim="800000"/>
          </a:ln>
          <a:effectLst/>
        </p:spPr>
        <p:txBody>
          <a:bodyPr wrap="square" lIns="36000" tIns="36000" rIns="36000" bIns="36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kumimoji="1" lang="zh-CN" altLang="en-US" sz="1600" b="1">
                <a:latin typeface="Audi Type" pitchFamily="34" charset="0"/>
                <a:ea typeface="华康黑体W5(P)" panose="020b0500000000000000" pitchFamily="34" charset="-122"/>
              </a:rPr>
              <a:t>阶段 </a:t>
            </a:r>
            <a:r>
              <a:rPr kumimoji="1" lang="en-US" altLang="zh-CN" sz="1600" b="1">
                <a:latin typeface="Audi Type" pitchFamily="34" charset="0"/>
                <a:ea typeface="华康黑体W5(P)" panose="020b0500000000000000" pitchFamily="34" charset="-122"/>
              </a:rPr>
              <a:t>4</a:t>
            </a:r>
            <a:r>
              <a:rPr kumimoji="1" lang="zh-CN" altLang="en-US" sz="1600" b="1" smtClean="0">
                <a:latin typeface="Audi Type" pitchFamily="34" charset="0"/>
                <a:ea typeface="华康黑体W5(P)" panose="020b0500000000000000" pitchFamily="34" charset="-122"/>
              </a:rPr>
              <a:t> — 优化绩效</a:t>
            </a:r>
            <a:endParaRPr kumimoji="1" lang="zh-CN" altLang="en-US" sz="1600" b="1">
              <a:latin typeface="Audi Type" pitchFamily="34" charset="0"/>
              <a:ea typeface="华康黑体W5(P)" panose="020b0500000000000000" pitchFamily="34" charset="-122"/>
            </a:endParaRPr>
          </a:p>
        </p:txBody>
      </p:sp>
      <p:sp>
        <p:nvSpPr>
          <p:cNvPr id="7" name="Pentagon 6"/>
          <p:cNvSpPr/>
          <p:nvPr/>
        </p:nvSpPr>
        <p:spPr bwMode="gray">
          <a:xfrm>
            <a:off x="6659877" y="1535113"/>
            <a:ext cx="2196785" cy="479425"/>
          </a:xfrm>
          <a:prstGeom prst="homePlate">
            <a:avLst>
              <a:gd name="adj" fmla="val 26159"/>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solidFill>
              </a:rPr>
              <a:t>优化绩效</a:t>
            </a:r>
          </a:p>
        </p:txBody>
      </p:sp>
      <p:sp>
        <p:nvSpPr>
          <p:cNvPr id="20" name="Pentagon 19"/>
          <p:cNvSpPr/>
          <p:nvPr/>
        </p:nvSpPr>
        <p:spPr bwMode="gray">
          <a:xfrm>
            <a:off x="4598848"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监控和管理绩效</a:t>
            </a:r>
          </a:p>
        </p:txBody>
      </p:sp>
      <p:sp>
        <p:nvSpPr>
          <p:cNvPr id="21" name="Pentagon 20"/>
          <p:cNvSpPr/>
          <p:nvPr/>
        </p:nvSpPr>
        <p:spPr bwMode="gray">
          <a:xfrm>
            <a:off x="2590799"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衡量绩效</a:t>
            </a:r>
          </a:p>
        </p:txBody>
      </p:sp>
      <p:sp>
        <p:nvSpPr>
          <p:cNvPr id="22" name="Pentagon 21"/>
          <p:cNvSpPr/>
          <p:nvPr/>
        </p:nvSpPr>
        <p:spPr bwMode="gray">
          <a:xfrm>
            <a:off x="556260" y="1535113"/>
            <a:ext cx="2196785" cy="479425"/>
          </a:xfrm>
          <a:prstGeom prst="homePlate">
            <a:avLst>
              <a:gd name="adj" fmla="val 26159"/>
            </a:avLst>
          </a:prstGeom>
          <a:solidFill>
            <a:schemeClr val="bg1">
              <a:lumMod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defTabSz="739775"/>
            <a:r>
              <a:rPr kumimoji="1" lang="zh-CN" altLang="en-US" sz="1600" b="1">
                <a:solidFill>
                  <a:schemeClr val="bg1">
                    <a:lumMod val="65000"/>
                  </a:schemeClr>
                </a:solidFill>
                <a:latin typeface="华康黑体W5(P)" panose="020b0500000000000000" pitchFamily="34" charset="-122"/>
                <a:ea typeface="华康黑体W5(P)" panose="020b0500000000000000" pitchFamily="34" charset="-122"/>
              </a:rPr>
              <a:t>什么是绩效?</a:t>
            </a:r>
          </a:p>
        </p:txBody>
      </p:sp>
      <p:sp>
        <p:nvSpPr>
          <p:cNvPr id="17413" name="Rectangle 5"/>
          <p:cNvSpPr>
            <a:spLocks noChangeArrowheads="1"/>
          </p:cNvSpPr>
          <p:nvPr/>
        </p:nvSpPr>
        <p:spPr bwMode="gray">
          <a:xfrm>
            <a:off x="576263" y="2028826"/>
            <a:ext cx="8148637" cy="3798886"/>
          </a:xfrm>
          <a:prstGeom prst="rect">
            <a:avLst/>
          </a:prstGeom>
          <a:solidFill>
            <a:schemeClr val="bg1">
              <a:lumMod val="95000"/>
            </a:schemeClr>
          </a:solidFill>
          <a:ln>
            <a:solidFill>
              <a:srgbClr val="C00000"/>
            </a:solidFill>
          </a:ln>
        </p:spPr>
        <p:txBody>
          <a:bodyPr tIns="108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342900" indent="-22860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buNone/>
            </a:pP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“我们可以做得更好！”</a:t>
            </a:r>
            <a:r>
              <a:rPr lang="en-US" altLang="zh-CN" sz="1600" b="1" i="1">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600" b="1" i="1">
                <a:solidFill>
                  <a:schemeClr val="tx1"/>
                </a:solidFill>
                <a:latin typeface="Audi Type" pitchFamily="34" charset="0"/>
                <a:ea typeface="华康黑体W5(P)" panose="020b0500000000000000" pitchFamily="34" charset="-122"/>
                <a:cs typeface="Arial Unicode MS" panose="020b0604020202020204" pitchFamily="34" charset="-122"/>
              </a:rPr>
              <a:t>形成绩效文化</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致力于卓越——质量和价值</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使命、战略和运营整合</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流程再造去超越障碍</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均衡的员工激励计划——绩效与薪酬挂钩</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强有力的领导；挑战绩效目标</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几年（长期）和多功能的绩效规划和衡量</a:t>
            </a:r>
          </a:p>
          <a:p>
            <a:pPr marL="628650" lvl="1" indent="-271463">
              <a:lnSpc>
                <a:spcPct val="140000"/>
              </a:lnSpc>
              <a:buClr>
                <a:srgbClr val="C00000"/>
              </a:buClr>
              <a:buFont typeface="Wingdings" panose="05000000000000000000" pitchFamily="2" charset="2"/>
              <a:buChar char="Ø"/>
            </a:pPr>
            <a:r>
              <a:rPr lang="zh-CN" altLang="en-US">
                <a:solidFill>
                  <a:schemeClr val="tx1"/>
                </a:solidFill>
                <a:latin typeface="Audi Type" pitchFamily="34" charset="0"/>
                <a:ea typeface="华康黑体W5(P)" panose="020b0500000000000000" pitchFamily="34" charset="-122"/>
                <a:cs typeface="Arial Unicode MS" panose="020b0604020202020204" pitchFamily="34" charset="-122"/>
              </a:rPr>
              <a:t>绩效管理植入到核心管理系统，成为公司文化的一部分</a:t>
            </a:r>
          </a:p>
        </p:txBody>
      </p:sp>
    </p:spTree>
    <p:extLst>
      <p:ext uri="{BB962C8B-B14F-4D97-AF65-F5344CB8AC3E}">
        <p14:creationId xmlns:p14="http://schemas.microsoft.com/office/powerpoint/2010/main" val="2180060923"/>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5" name="Object 4"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mc:Choice xmlns:v="urn:schemas-microsoft-com:vml" Requires="v">
                <p:oleObj spid="_x0000_s1052" name="think-cell Slide" r:id="rId4" imgW="471" imgH="472" progId="TCLayout.ActiveDocument.1">
                  <p:embed/>
                </p:oleObj>
              </mc:Choice>
              <mc:Fallback>
                <p:oleObj name="think-cell Slide" r:id="rId4" imgW="471" imgH="472" progId="TCLayout.ActiveDocument.1">
                  <p:embed/>
                  <p:pic>
                    <p:nvPicPr>
                      <p:cNvPr id="0" name="OLE substitute imag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172" name="Picture 4" descr="69062"/>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6557962" y="2258060"/>
            <a:ext cx="2284413" cy="2472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bwMode="gray"/>
        <p:txBody>
          <a:bodyPr/>
          <a:lstStyle/>
          <a:p>
            <a:r>
              <a:rPr lang="zh-CN" altLang="en-US" smtClean="0"/>
              <a:t>目录</a:t>
            </a:r>
            <a:endParaRPr lang="en-US"/>
          </a:p>
        </p:txBody>
      </p:sp>
      <p:sp>
        <p:nvSpPr>
          <p:cNvPr id="10" name="Rectangle 9"/>
          <p:cNvSpPr/>
          <p:nvPr/>
        </p:nvSpPr>
        <p:spPr bwMode="gray">
          <a:xfrm>
            <a:off x="1587019" y="1489884"/>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绩效管理综述</a:t>
            </a:r>
          </a:p>
        </p:txBody>
      </p:sp>
      <p:sp>
        <p:nvSpPr>
          <p:cNvPr id="12" name="Rectangle 11"/>
          <p:cNvSpPr/>
          <p:nvPr/>
        </p:nvSpPr>
        <p:spPr bwMode="gray">
          <a:xfrm>
            <a:off x="1587019" y="2046918"/>
            <a:ext cx="4322109" cy="576000"/>
          </a:xfrm>
          <a:prstGeom prst="rect">
            <a:avLst/>
          </a:prstGeom>
          <a:solidFill>
            <a:schemeClr val="accent2"/>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5000"/>
              </a:lnSpc>
              <a:buClr>
                <a:schemeClr val="accent1"/>
              </a:buClr>
            </a:pPr>
            <a:r>
              <a:rPr lang="zh-CN" altLang="en-US" sz="1600" b="1">
                <a:solidFill>
                  <a:schemeClr val="bg1"/>
                </a:solidFill>
                <a:latin typeface="华康黑体W5(P)" panose="020b0500000000000000" pitchFamily="34" charset="-122"/>
                <a:ea typeface="华康黑体W5(P)" panose="020b0500000000000000" pitchFamily="34" charset="-122"/>
                <a:cs typeface="Arial" pitchFamily="34" charset="0"/>
              </a:rPr>
              <a:t>绩效计划设计原理</a:t>
            </a:r>
          </a:p>
        </p:txBody>
      </p:sp>
      <p:sp>
        <p:nvSpPr>
          <p:cNvPr id="14" name="Rectangle 13"/>
          <p:cNvSpPr/>
          <p:nvPr/>
        </p:nvSpPr>
        <p:spPr bwMode="gray">
          <a:xfrm>
            <a:off x="1587019" y="3616987"/>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绩效指导技巧</a:t>
            </a:r>
          </a:p>
        </p:txBody>
      </p:sp>
      <p:sp>
        <p:nvSpPr>
          <p:cNvPr id="16" name="Rectangle 15"/>
          <p:cNvSpPr/>
          <p:nvPr/>
        </p:nvSpPr>
        <p:spPr bwMode="gray">
          <a:xfrm>
            <a:off x="1587019" y="4171506"/>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绩效评估流程</a:t>
            </a:r>
          </a:p>
        </p:txBody>
      </p:sp>
      <p:sp>
        <p:nvSpPr>
          <p:cNvPr id="18" name="Rectangle 17"/>
          <p:cNvSpPr/>
          <p:nvPr/>
        </p:nvSpPr>
        <p:spPr bwMode="gray">
          <a:xfrm>
            <a:off x="1587019" y="4726025"/>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绩效奖励机制</a:t>
            </a:r>
          </a:p>
        </p:txBody>
      </p:sp>
      <p:sp>
        <p:nvSpPr>
          <p:cNvPr id="20" name="Rectangle 19"/>
          <p:cNvSpPr/>
          <p:nvPr/>
        </p:nvSpPr>
        <p:spPr bwMode="gray">
          <a:xfrm>
            <a:off x="1587019" y="5290070"/>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绩效体系建立及实施关键要素</a:t>
            </a:r>
            <a:endParaRPr lang="en-US" altLang="ko-KR"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endParaRPr>
          </a:p>
        </p:txBody>
      </p:sp>
      <p:sp>
        <p:nvSpPr>
          <p:cNvPr id="9" name="AutoShape 15"/>
          <p:cNvSpPr>
            <a:spLocks noChangeArrowheads="1"/>
          </p:cNvSpPr>
          <p:nvPr/>
        </p:nvSpPr>
        <p:spPr bwMode="gray">
          <a:xfrm>
            <a:off x="576263" y="1489884"/>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lumMod val="50000"/>
                  </a:schemeClr>
                </a:solidFill>
                <a:latin typeface="Audi Type" pitchFamily="34" charset="0"/>
                <a:ea typeface="华康黑体W5(P)" panose="020b0500000000000000" pitchFamily="34" charset="-122"/>
                <a:cs typeface="Arial" pitchFamily="34" charset="0"/>
              </a:rPr>
              <a:t>1</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1" name="AutoShape 15"/>
          <p:cNvSpPr>
            <a:spLocks noChangeArrowheads="1"/>
          </p:cNvSpPr>
          <p:nvPr/>
        </p:nvSpPr>
        <p:spPr bwMode="gray">
          <a:xfrm>
            <a:off x="576263" y="2046918"/>
            <a:ext cx="1190139" cy="576000"/>
          </a:xfrm>
          <a:prstGeom prst="homePlate">
            <a:avLst>
              <a:gd name="adj" fmla="val 22446"/>
            </a:avLst>
          </a:prstGeom>
          <a:solidFill>
            <a:schemeClr val="accent2"/>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solidFill>
                <a:latin typeface="Audi Type" pitchFamily="34" charset="0"/>
                <a:ea typeface="华康黑体W5(P)" panose="020b0500000000000000" pitchFamily="34" charset="-122"/>
                <a:cs typeface="Arial" pitchFamily="34" charset="0"/>
              </a:rPr>
              <a:t>2</a:t>
            </a:r>
            <a:endParaRPr lang="zh-CN" altLang="en-US" sz="1600">
              <a:solidFill>
                <a:schemeClr val="bg1"/>
              </a:solidFill>
              <a:latin typeface="Audi Type" pitchFamily="34" charset="0"/>
              <a:ea typeface="华康黑体W5(P)" panose="020b0500000000000000" pitchFamily="34" charset="-122"/>
              <a:cs typeface="Arial" pitchFamily="34" charset="0"/>
            </a:endParaRPr>
          </a:p>
        </p:txBody>
      </p:sp>
      <p:sp>
        <p:nvSpPr>
          <p:cNvPr id="13" name="AutoShape 15"/>
          <p:cNvSpPr>
            <a:spLocks noChangeArrowheads="1"/>
          </p:cNvSpPr>
          <p:nvPr/>
        </p:nvSpPr>
        <p:spPr bwMode="gray">
          <a:xfrm>
            <a:off x="576263" y="3616987"/>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3</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5" name="AutoShape 15"/>
          <p:cNvSpPr>
            <a:spLocks noChangeArrowheads="1"/>
          </p:cNvSpPr>
          <p:nvPr/>
        </p:nvSpPr>
        <p:spPr bwMode="gray">
          <a:xfrm>
            <a:off x="576263" y="4171506"/>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4</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7" name="AutoShape 15"/>
          <p:cNvSpPr>
            <a:spLocks noChangeArrowheads="1"/>
          </p:cNvSpPr>
          <p:nvPr/>
        </p:nvSpPr>
        <p:spPr bwMode="gray">
          <a:xfrm>
            <a:off x="576263" y="4726025"/>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5</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9" name="AutoShape 15"/>
          <p:cNvSpPr>
            <a:spLocks noChangeArrowheads="1"/>
          </p:cNvSpPr>
          <p:nvPr/>
        </p:nvSpPr>
        <p:spPr bwMode="gray">
          <a:xfrm>
            <a:off x="576263" y="5290070"/>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6</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21" name="Text Box 6"/>
          <p:cNvSpPr txBox="1">
            <a:spLocks noChangeArrowheads="1"/>
          </p:cNvSpPr>
          <p:nvPr/>
        </p:nvSpPr>
        <p:spPr bwMode="gray">
          <a:xfrm>
            <a:off x="2105614" y="2617052"/>
            <a:ext cx="3803514" cy="106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type="none" w="sm" len="med"/>
              </a14:hiddenLine>
            </a:ext>
          </a:extLst>
        </p:spPr>
        <p:txBody>
          <a:bodyPr wrap="square" lIns="90000" tIns="54000" rIns="90000" bIns="54000">
            <a:spAutoFit/>
          </a:bodyPr>
          <a:lstStyle>
            <a:defPPr>
              <a:defRPr lang="zh-CN"/>
            </a:defPPr>
            <a:lvl1pPr marL="609600" indent="-6096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876300" indent="-252413"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6213" lvl="1" indent="-176213" eaLnBrk="1" hangingPunct="1">
              <a:lnSpc>
                <a:spcPct val="100000"/>
              </a:lnSpc>
              <a:spcBef>
                <a:spcPts val="1200"/>
              </a:spcBef>
              <a:buClrTx/>
              <a:buFont typeface="Arial" pitchFamily="34" charset="0"/>
              <a:buChar char="•"/>
            </a:pPr>
            <a:r>
              <a:rPr kumimoji="0" lang="zh-CN" altLang="en-US" sz="1400" b="1" smtClean="0">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公司</a:t>
            </a: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、部门层面平衡计分卡设计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员工关键绩效指标设计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目标值的确定</a:t>
            </a:r>
            <a:r>
              <a:rPr kumimoji="0" lang="zh-CN" altLang="en-US" sz="1400" b="1" smtClean="0">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方法</a:t>
            </a:r>
            <a:endPar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endParaRPr>
          </a:p>
        </p:txBody>
      </p:sp>
    </p:spTree>
    <p:extLst>
      <p:ext uri="{BB962C8B-B14F-4D97-AF65-F5344CB8AC3E}">
        <p14:creationId xmlns:p14="http://schemas.microsoft.com/office/powerpoint/2010/main" val="562680092"/>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980343038"/>
              </p:ext>
            </p:extLst>
          </p:nvPr>
        </p:nvGraphicFramePr>
        <p:xfrm>
          <a:off x="1588" y="1588"/>
          <a:ext cx="1587" cy="1587"/>
        </p:xfrm>
        <a:graphic>
          <a:graphicData uri="http://schemas.openxmlformats.org/presentationml/2006/ole">
            <mc:AlternateContent>
              <mc:Choice xmlns:v="urn:schemas-microsoft-com:vml" Requires="v">
                <p:oleObj spid="_x0000_s1053"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4" name="AutoShape 19"/>
          <p:cNvSpPr>
            <a:spLocks noChangeArrowheads="1"/>
          </p:cNvSpPr>
          <p:nvPr/>
        </p:nvSpPr>
        <p:spPr bwMode="gray">
          <a:xfrm>
            <a:off x="841618" y="1955800"/>
            <a:ext cx="8015045" cy="1235948"/>
          </a:xfrm>
          <a:prstGeom prst="homePlate">
            <a:avLst>
              <a:gd name="adj" fmla="val 0"/>
            </a:avLst>
          </a:prstGeom>
          <a:solidFill>
            <a:srgbClr val="F5F5F5"/>
          </a:solidFill>
          <a:ln w="9525">
            <a:solidFill>
              <a:schemeClr val="bg1"/>
            </a:solidFill>
            <a:miter lim="800000"/>
          </a:ln>
          <a:effectLst/>
        </p:spPr>
        <p:txBody>
          <a:bodyPr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spcBef>
                <a:spcPct val="50000"/>
              </a:spcBef>
            </a:pPr>
            <a:endParaRPr lang="zh-CN" altLang="en-US" sz="1400" b="1" i="1">
              <a:solidFill>
                <a:schemeClr val="bg1"/>
              </a:solidFill>
              <a:latin typeface="Audi Type" pitchFamily="34" charset="0"/>
              <a:ea typeface="华康黑体W5(P)" panose="020b0500000000000000" pitchFamily="34" charset="-122"/>
            </a:endParaRPr>
          </a:p>
        </p:txBody>
      </p:sp>
      <p:sp>
        <p:nvSpPr>
          <p:cNvPr id="45" name="AutoShape 19"/>
          <p:cNvSpPr>
            <a:spLocks noChangeArrowheads="1"/>
          </p:cNvSpPr>
          <p:nvPr/>
        </p:nvSpPr>
        <p:spPr bwMode="gray">
          <a:xfrm>
            <a:off x="841618" y="3302674"/>
            <a:ext cx="8015045" cy="1651624"/>
          </a:xfrm>
          <a:prstGeom prst="homePlate">
            <a:avLst>
              <a:gd name="adj" fmla="val 0"/>
            </a:avLst>
          </a:prstGeom>
          <a:solidFill>
            <a:srgbClr val="F5F5F5"/>
          </a:solidFill>
          <a:ln w="9525">
            <a:solidFill>
              <a:schemeClr val="bg1"/>
            </a:solidFill>
            <a:miter lim="800000"/>
          </a:ln>
          <a:effectLst/>
        </p:spPr>
        <p:txBody>
          <a:bodyPr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spcBef>
                <a:spcPct val="50000"/>
              </a:spcBef>
            </a:pPr>
            <a:endParaRPr lang="zh-CN" altLang="en-US" sz="1400" b="1" i="1">
              <a:solidFill>
                <a:schemeClr val="bg1"/>
              </a:solidFill>
              <a:latin typeface="Audi Type" pitchFamily="34" charset="0"/>
              <a:ea typeface="华康黑体W5(P)" panose="020b0500000000000000" pitchFamily="34" charset="-122"/>
            </a:endParaRPr>
          </a:p>
        </p:txBody>
      </p:sp>
      <p:sp>
        <p:nvSpPr>
          <p:cNvPr id="46" name="AutoShape 19"/>
          <p:cNvSpPr>
            <a:spLocks noChangeArrowheads="1"/>
          </p:cNvSpPr>
          <p:nvPr/>
        </p:nvSpPr>
        <p:spPr bwMode="gray">
          <a:xfrm>
            <a:off x="841618" y="5048604"/>
            <a:ext cx="8015045" cy="790873"/>
          </a:xfrm>
          <a:prstGeom prst="homePlate">
            <a:avLst>
              <a:gd name="adj" fmla="val 0"/>
            </a:avLst>
          </a:prstGeom>
          <a:solidFill>
            <a:srgbClr val="F5F5F5"/>
          </a:solidFill>
          <a:ln w="9525">
            <a:solidFill>
              <a:schemeClr val="bg1"/>
            </a:solidFill>
            <a:miter lim="800000"/>
          </a:ln>
          <a:effectLst/>
        </p:spPr>
        <p:txBody>
          <a:bodyPr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spcBef>
                <a:spcPct val="50000"/>
              </a:spcBef>
            </a:pPr>
            <a:endParaRPr lang="zh-CN" altLang="en-US" sz="1400" b="1" i="1">
              <a:solidFill>
                <a:schemeClr val="bg1"/>
              </a:solidFill>
              <a:latin typeface="Audi Type" pitchFamily="34" charset="0"/>
              <a:ea typeface="华康黑体W5(P)" panose="020b0500000000000000" pitchFamily="34" charset="-122"/>
            </a:endParaRPr>
          </a:p>
        </p:txBody>
      </p:sp>
      <p:sp>
        <p:nvSpPr>
          <p:cNvPr id="23555" name="Rectangle 3"/>
          <p:cNvSpPr>
            <a:spLocks noChangeArrowheads="1"/>
          </p:cNvSpPr>
          <p:nvPr/>
        </p:nvSpPr>
        <p:spPr bwMode="gray">
          <a:xfrm>
            <a:off x="499836" y="1256164"/>
            <a:ext cx="8331427" cy="63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2075" tIns="46038" rIns="92075" bIns="46038">
            <a:spAutoFit/>
          </a:bodyPr>
          <a:lstStyle>
            <a:defPPr>
              <a:defRPr lang="zh-CN"/>
            </a:defPPr>
            <a:lvl1pPr marL="0" algn="l" defTabSz="7620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620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620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620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620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10000"/>
              </a:lnSpc>
              <a:spcBef>
                <a:spcPct val="0"/>
              </a:spcBef>
              <a:buClrTx/>
              <a:buFontTx/>
              <a:buNone/>
            </a:pP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指标设计的思路是从公司目标和策略开始，通过关键成功因素分析和关键指标分解把目标分解到各部门和岗位，从而把岗位目标与公司整体发展战略联系起来。</a:t>
            </a:r>
          </a:p>
        </p:txBody>
      </p:sp>
      <p:sp>
        <p:nvSpPr>
          <p:cNvPr id="23568" name="AutoShape 18"/>
          <p:cNvSpPr>
            <a:spLocks noChangeArrowheads="1"/>
          </p:cNvSpPr>
          <p:nvPr/>
        </p:nvSpPr>
        <p:spPr bwMode="gray">
          <a:xfrm>
            <a:off x="864473" y="3288666"/>
            <a:ext cx="505879" cy="1660927"/>
          </a:xfrm>
          <a:prstGeom prst="homePlate">
            <a:avLst>
              <a:gd name="adj" fmla="val 25000"/>
            </a:avLst>
          </a:prstGeom>
          <a:solidFill>
            <a:schemeClr val="accent2"/>
          </a:solidFill>
          <a:ln w="9525">
            <a:solidFill>
              <a:schemeClr val="bg1"/>
            </a:solidFill>
            <a:miter lim="800000"/>
          </a:ln>
          <a:effectLst/>
        </p:spPr>
        <p:txBody>
          <a:bodyPr lIns="108000"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spcBef>
                <a:spcPct val="50000"/>
              </a:spcBef>
            </a:pPr>
            <a:r>
              <a:rPr lang="zh-CN" altLang="en-US" sz="1400" b="1">
                <a:solidFill>
                  <a:schemeClr val="bg1"/>
                </a:solidFill>
                <a:latin typeface="Audi Type" pitchFamily="34" charset="0"/>
                <a:ea typeface="华康黑体W5(P)" panose="020b0500000000000000" pitchFamily="34" charset="-122"/>
              </a:rPr>
              <a:t>部门</a:t>
            </a:r>
          </a:p>
        </p:txBody>
      </p:sp>
      <p:sp>
        <p:nvSpPr>
          <p:cNvPr id="23569" name="AutoShape 19"/>
          <p:cNvSpPr>
            <a:spLocks noChangeArrowheads="1"/>
          </p:cNvSpPr>
          <p:nvPr/>
        </p:nvSpPr>
        <p:spPr bwMode="gray">
          <a:xfrm>
            <a:off x="864473" y="1955800"/>
            <a:ext cx="505879" cy="1242910"/>
          </a:xfrm>
          <a:prstGeom prst="homePlate">
            <a:avLst>
              <a:gd name="adj" fmla="val 25000"/>
            </a:avLst>
          </a:prstGeom>
          <a:solidFill>
            <a:schemeClr val="accent2"/>
          </a:solidFill>
          <a:ln w="9525">
            <a:solidFill>
              <a:schemeClr val="bg1"/>
            </a:solidFill>
            <a:miter lim="800000"/>
          </a:ln>
          <a:effectLst/>
        </p:spPr>
        <p:txBody>
          <a:bodyPr lIns="108000"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spcBef>
                <a:spcPct val="50000"/>
              </a:spcBef>
            </a:pPr>
            <a:r>
              <a:rPr lang="zh-CN" altLang="en-US" sz="1400" b="1">
                <a:solidFill>
                  <a:schemeClr val="bg1"/>
                </a:solidFill>
                <a:latin typeface="Audi Type" pitchFamily="34" charset="0"/>
                <a:ea typeface="华康黑体W5(P)" panose="020b0500000000000000" pitchFamily="34" charset="-122"/>
              </a:rPr>
              <a:t>公司</a:t>
            </a:r>
          </a:p>
        </p:txBody>
      </p:sp>
      <p:sp>
        <p:nvSpPr>
          <p:cNvPr id="23570" name="AutoShape 20"/>
          <p:cNvSpPr>
            <a:spLocks noChangeArrowheads="1"/>
          </p:cNvSpPr>
          <p:nvPr/>
        </p:nvSpPr>
        <p:spPr bwMode="gray">
          <a:xfrm>
            <a:off x="864473" y="5047428"/>
            <a:ext cx="505879" cy="792050"/>
          </a:xfrm>
          <a:prstGeom prst="homePlate">
            <a:avLst>
              <a:gd name="adj" fmla="val 25000"/>
            </a:avLst>
          </a:prstGeom>
          <a:solidFill>
            <a:schemeClr val="accent2"/>
          </a:solidFill>
          <a:ln w="9525">
            <a:solidFill>
              <a:schemeClr val="bg1"/>
            </a:solidFill>
            <a:miter lim="800000"/>
          </a:ln>
          <a:effectLst/>
        </p:spPr>
        <p:txBody>
          <a:bodyPr lIns="108000" anchor="ct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spcBef>
                <a:spcPct val="50000"/>
              </a:spcBef>
            </a:pPr>
            <a:r>
              <a:rPr lang="zh-CN" altLang="en-US" sz="1400" b="1">
                <a:solidFill>
                  <a:schemeClr val="bg1"/>
                </a:solidFill>
                <a:latin typeface="Audi Type" pitchFamily="34" charset="0"/>
                <a:ea typeface="华康黑体W5(P)" panose="020b0500000000000000" pitchFamily="34" charset="-122"/>
              </a:rPr>
              <a:t>岗位</a:t>
            </a:r>
          </a:p>
        </p:txBody>
      </p:sp>
      <p:sp>
        <p:nvSpPr>
          <p:cNvPr id="23572" name="AutoShape 22"/>
          <p:cNvSpPr>
            <a:spLocks noChangeArrowheads="1"/>
          </p:cNvSpPr>
          <p:nvPr/>
        </p:nvSpPr>
        <p:spPr bwMode="gray">
          <a:xfrm>
            <a:off x="6984716" y="2820741"/>
            <a:ext cx="1783138"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384175"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84175"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84175"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84175"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84175"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实施和控制</a:t>
            </a:r>
          </a:p>
        </p:txBody>
      </p:sp>
      <p:sp>
        <p:nvSpPr>
          <p:cNvPr id="23573" name="AutoShape 23"/>
          <p:cNvSpPr>
            <a:spLocks noChangeArrowheads="1"/>
          </p:cNvSpPr>
          <p:nvPr/>
        </p:nvSpPr>
        <p:spPr bwMode="gray">
          <a:xfrm>
            <a:off x="1430521" y="1987650"/>
            <a:ext cx="1783138"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384175"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84175"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84175"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84175"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84175"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公司目标和策略</a:t>
            </a:r>
          </a:p>
        </p:txBody>
      </p:sp>
      <p:sp>
        <p:nvSpPr>
          <p:cNvPr id="23574" name="AutoShape 24"/>
          <p:cNvSpPr>
            <a:spLocks noChangeArrowheads="1"/>
          </p:cNvSpPr>
          <p:nvPr/>
        </p:nvSpPr>
        <p:spPr bwMode="gray">
          <a:xfrm>
            <a:off x="3281919" y="2265347"/>
            <a:ext cx="1783138"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384175"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84175"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84175"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84175"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84175"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公司关键成功因素</a:t>
            </a:r>
          </a:p>
        </p:txBody>
      </p:sp>
      <p:sp>
        <p:nvSpPr>
          <p:cNvPr id="23575" name="AutoShape 25"/>
          <p:cNvSpPr>
            <a:spLocks noChangeArrowheads="1"/>
          </p:cNvSpPr>
          <p:nvPr/>
        </p:nvSpPr>
        <p:spPr bwMode="gray">
          <a:xfrm>
            <a:off x="5133317" y="2543044"/>
            <a:ext cx="1783138"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384175"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84175"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84175"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84175"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84175"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84175"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公司关键绩效指标</a:t>
            </a:r>
          </a:p>
        </p:txBody>
      </p:sp>
      <p:sp>
        <p:nvSpPr>
          <p:cNvPr id="23579" name="Text Box 29"/>
          <p:cNvSpPr txBox="1">
            <a:spLocks noChangeArrowheads="1"/>
          </p:cNvSpPr>
          <p:nvPr/>
        </p:nvSpPr>
        <p:spPr bwMode="gray">
          <a:xfrm>
            <a:off x="1430521" y="2289719"/>
            <a:ext cx="174274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squar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0975" indent="-180975">
              <a:lnSpc>
                <a:spcPct val="100000"/>
              </a:lnSpc>
              <a:spcBef>
                <a:spcPct val="25000"/>
              </a:spcBef>
              <a:buClrTx/>
              <a:buFont typeface="Arial" pitchFamily="34" charset="0"/>
              <a:buChar char="•"/>
            </a:pPr>
            <a:r>
              <a:rPr kumimoji="0" lang="zh-CN" altLang="en-CA" sz="1000">
                <a:solidFill>
                  <a:schemeClr val="tx1"/>
                </a:solidFill>
                <a:latin typeface="Audi Type" pitchFamily="34" charset="0"/>
                <a:ea typeface="华康黑体W5(P)" panose="020b0500000000000000" pitchFamily="34" charset="-122"/>
                <a:cs typeface="Arial Unicode MS" panose="020b0604020202020204" pitchFamily="34" charset="-122"/>
              </a:rPr>
              <a:t>明确公司战略目标</a:t>
            </a:r>
          </a:p>
          <a:p>
            <a:pPr marL="228600" indent="-228600" algn="ctr">
              <a:lnSpc>
                <a:spcPct val="100000"/>
              </a:lnSpc>
              <a:spcBef>
                <a:spcPct val="25000"/>
              </a:spcBef>
              <a:buClrTx/>
              <a:buFont typeface="Arial" pitchFamily="34" charset="0"/>
              <a:buChar char="•"/>
            </a:pPr>
            <a:endParaRPr kumimoji="0" lang="zh-CN" altLang="en-CA" sz="1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50942" name="Text Box 30"/>
          <p:cNvSpPr txBox="1">
            <a:spLocks noChangeArrowheads="1"/>
          </p:cNvSpPr>
          <p:nvPr/>
        </p:nvSpPr>
        <p:spPr bwMode="gray">
          <a:xfrm>
            <a:off x="3281919" y="2568411"/>
            <a:ext cx="1741734" cy="553998"/>
          </a:xfrm>
          <a:prstGeom prst="rect">
            <a:avLst/>
          </a:prstGeom>
          <a:noFill/>
          <a:ln w="12700">
            <a:noFill/>
            <a:miter lim="800000"/>
            <a:headEnd type="none" w="sm" len="sm"/>
            <a:tailEnd type="none" w="sm" len="sm"/>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563" indent="-182563">
              <a:spcBef>
                <a:spcPct val="25000"/>
              </a:spcBef>
              <a:buFont typeface="Arial" pitchFamily="34" charset="0"/>
              <a:buChar char="•"/>
              <a:defRPr/>
            </a:pPr>
            <a:r>
              <a:rPr lang="zh-CN" altLang="en-CA" sz="1200">
                <a:latin typeface="Audi Type" pitchFamily="34" charset="0"/>
                <a:ea typeface="华康黑体W5(P)" panose="020b0500000000000000" pitchFamily="34" charset="-122"/>
              </a:rPr>
              <a:t>确定要实现这个战略目标需要哪些关键成功要素？有哪些关键举措？</a:t>
            </a:r>
            <a:endParaRPr lang="en-CA" sz="1200" i="1">
              <a:effectLst>
                <a:outerShdw blurRad="38100" dist="38100" dir="2700000" algn="tl">
                  <a:srgbClr val="C0C0C0"/>
                </a:outerShdw>
              </a:effectLst>
              <a:latin typeface="Audi Type" pitchFamily="34" charset="0"/>
              <a:ea typeface="华康黑体W5(P)" panose="020b0500000000000000" pitchFamily="34" charset="-122"/>
            </a:endParaRPr>
          </a:p>
        </p:txBody>
      </p:sp>
      <p:sp>
        <p:nvSpPr>
          <p:cNvPr id="23581" name="Text Box 31"/>
          <p:cNvSpPr txBox="1">
            <a:spLocks noChangeArrowheads="1"/>
          </p:cNvSpPr>
          <p:nvPr/>
        </p:nvSpPr>
        <p:spPr bwMode="gray">
          <a:xfrm>
            <a:off x="5140937" y="2833470"/>
            <a:ext cx="16992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squar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2563" indent="-182563">
              <a:lnSpc>
                <a:spcPct val="100000"/>
              </a:lnSpc>
              <a:spcBef>
                <a:spcPct val="25000"/>
              </a:spcBef>
              <a:buClrTx/>
              <a:buFont typeface="Arial" pitchFamily="34" charset="0"/>
              <a:buChar char="•"/>
            </a:pPr>
            <a:r>
              <a:rPr kumimoji="0" lang="zh-CN" altLang="en-CA" sz="1200">
                <a:solidFill>
                  <a:schemeClr val="tx1"/>
                </a:solidFill>
                <a:latin typeface="Audi Type" pitchFamily="34" charset="0"/>
                <a:ea typeface="华康黑体W5(P)" panose="020b0500000000000000" pitchFamily="34" charset="-122"/>
                <a:cs typeface="Arial Unicode MS" panose="020b0604020202020204" pitchFamily="34" charset="-122"/>
              </a:rPr>
              <a:t>衡量这些关键举措的关键绩效指标有哪些？</a:t>
            </a:r>
          </a:p>
        </p:txBody>
      </p:sp>
      <p:sp>
        <p:nvSpPr>
          <p:cNvPr id="23582" name="Text Box 32"/>
          <p:cNvSpPr txBox="1">
            <a:spLocks noChangeArrowheads="1"/>
          </p:cNvSpPr>
          <p:nvPr/>
        </p:nvSpPr>
        <p:spPr bwMode="gray">
          <a:xfrm>
            <a:off x="6986310" y="3122248"/>
            <a:ext cx="16976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squar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228600" indent="-228600">
              <a:lnSpc>
                <a:spcPct val="100000"/>
              </a:lnSpc>
              <a:spcBef>
                <a:spcPct val="25000"/>
              </a:spcBef>
              <a:buClrTx/>
              <a:buFont typeface="Arial" pitchFamily="34" charset="0"/>
              <a:buChar char="•"/>
            </a:pPr>
            <a:r>
              <a:rPr kumimoji="0" lang="zh-CN" altLang="en-CA" sz="1200">
                <a:solidFill>
                  <a:schemeClr val="tx1"/>
                </a:solidFill>
                <a:latin typeface="Audi Type" pitchFamily="34" charset="0"/>
                <a:ea typeface="华康黑体W5(P)" panose="020b0500000000000000" pitchFamily="34" charset="-122"/>
                <a:cs typeface="Arial Unicode MS" panose="020b0604020202020204" pitchFamily="34" charset="-122"/>
              </a:rPr>
              <a:t>如何实施？</a:t>
            </a:r>
          </a:p>
        </p:txBody>
      </p:sp>
      <p:sp>
        <p:nvSpPr>
          <p:cNvPr id="23583" name="Text Box 33"/>
          <p:cNvSpPr txBox="1">
            <a:spLocks noChangeArrowheads="1"/>
          </p:cNvSpPr>
          <p:nvPr/>
        </p:nvSpPr>
        <p:spPr bwMode="gray">
          <a:xfrm>
            <a:off x="5511333" y="4133520"/>
            <a:ext cx="147338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squar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0975" indent="-180975">
              <a:lnSpc>
                <a:spcPct val="100000"/>
              </a:lnSpc>
              <a:spcBef>
                <a:spcPct val="25000"/>
              </a:spcBef>
              <a:buClrTx/>
              <a:buFont typeface="Arial" pitchFamily="34" charset="0"/>
              <a:buChar char="•"/>
            </a:pPr>
            <a:r>
              <a:rPr kumimoji="0" lang="zh-CN" altLang="en-CA" sz="1200">
                <a:solidFill>
                  <a:schemeClr val="tx1"/>
                </a:solidFill>
                <a:latin typeface="Audi Type" pitchFamily="34" charset="0"/>
                <a:ea typeface="华康黑体W5(P)" panose="020b0500000000000000" pitchFamily="34" charset="-122"/>
                <a:cs typeface="Arial Unicode MS" panose="020b0604020202020204" pitchFamily="34" charset="-122"/>
              </a:rPr>
              <a:t>部门层面衡量这些关键举措的关键绩效指标有哪些？</a:t>
            </a:r>
          </a:p>
        </p:txBody>
      </p:sp>
      <p:sp>
        <p:nvSpPr>
          <p:cNvPr id="550946" name="Text Box 34"/>
          <p:cNvSpPr txBox="1">
            <a:spLocks noChangeArrowheads="1"/>
          </p:cNvSpPr>
          <p:nvPr/>
        </p:nvSpPr>
        <p:spPr bwMode="gray">
          <a:xfrm>
            <a:off x="2231109" y="3660810"/>
            <a:ext cx="1473006" cy="923330"/>
          </a:xfrm>
          <a:prstGeom prst="rect">
            <a:avLst/>
          </a:prstGeom>
          <a:noFill/>
          <a:ln w="12700">
            <a:noFill/>
            <a:miter lim="800000"/>
            <a:headEnd type="none" w="sm" len="sm"/>
            <a:tailEnd type="none" w="sm" len="sm"/>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563" indent="-182563">
              <a:spcBef>
                <a:spcPct val="25000"/>
              </a:spcBef>
              <a:buFont typeface="Arial" pitchFamily="34" charset="0"/>
              <a:buChar char="•"/>
              <a:defRPr/>
            </a:pPr>
            <a:r>
              <a:rPr lang="zh-CN" altLang="en-CA" sz="1200">
                <a:latin typeface="Audi Type" pitchFamily="34" charset="0"/>
                <a:ea typeface="华康黑体W5(P)" panose="020b0500000000000000" pitchFamily="34" charset="-122"/>
              </a:rPr>
              <a:t>公司层面的关键举措落实到部门需要负责哪些关键成功要素？有哪些关键举措？</a:t>
            </a:r>
            <a:endParaRPr lang="en-CA" sz="1200" i="1">
              <a:effectLst>
                <a:outerShdw blurRad="38100" dist="38100" dir="2700000" algn="tl">
                  <a:srgbClr val="C0C0C0"/>
                </a:outerShdw>
              </a:effectLst>
              <a:latin typeface="Audi Type" pitchFamily="34" charset="0"/>
              <a:ea typeface="华康黑体W5(P)" panose="020b0500000000000000" pitchFamily="34" charset="-122"/>
            </a:endParaRPr>
          </a:p>
        </p:txBody>
      </p:sp>
      <p:sp>
        <p:nvSpPr>
          <p:cNvPr id="550948" name="Text Box 36"/>
          <p:cNvSpPr txBox="1">
            <a:spLocks noChangeArrowheads="1"/>
          </p:cNvSpPr>
          <p:nvPr/>
        </p:nvSpPr>
        <p:spPr bwMode="gray">
          <a:xfrm>
            <a:off x="3879904" y="3874229"/>
            <a:ext cx="1466683" cy="923330"/>
          </a:xfrm>
          <a:prstGeom prst="rect">
            <a:avLst/>
          </a:prstGeom>
          <a:noFill/>
          <a:ln w="12700">
            <a:noFill/>
            <a:miter lim="800000"/>
            <a:headEnd type="none" w="sm" len="sm"/>
            <a:tailEnd type="none" w="sm" len="sm"/>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2563" indent="-182563">
              <a:spcBef>
                <a:spcPct val="25000"/>
              </a:spcBef>
              <a:buFont typeface="Arial" pitchFamily="34" charset="0"/>
              <a:buChar char="•"/>
              <a:defRPr/>
            </a:pPr>
            <a:r>
              <a:rPr lang="zh-CN" altLang="en-CA" sz="1200">
                <a:latin typeface="Audi Type" pitchFamily="34" charset="0"/>
                <a:ea typeface="华康黑体W5(P)" panose="020b0500000000000000" pitchFamily="34" charset="-122"/>
              </a:rPr>
              <a:t>确定要实现公司战略目标，部门层面需要哪些关键成功要素？有哪些关键举措？</a:t>
            </a:r>
            <a:endParaRPr lang="en-CA" sz="1200" i="1">
              <a:effectLst>
                <a:outerShdw blurRad="38100" dist="38100" dir="2700000" algn="tl">
                  <a:srgbClr val="C0C0C0"/>
                </a:outerShdw>
              </a:effectLst>
              <a:latin typeface="Audi Type" pitchFamily="34" charset="0"/>
              <a:ea typeface="华康黑体W5(P)" panose="020b0500000000000000" pitchFamily="34" charset="-122"/>
            </a:endParaRPr>
          </a:p>
        </p:txBody>
      </p:sp>
      <p:sp>
        <p:nvSpPr>
          <p:cNvPr id="23587" name="Text Box 37"/>
          <p:cNvSpPr txBox="1">
            <a:spLocks noChangeArrowheads="1"/>
          </p:cNvSpPr>
          <p:nvPr/>
        </p:nvSpPr>
        <p:spPr bwMode="gray">
          <a:xfrm>
            <a:off x="7161971" y="4358757"/>
            <a:ext cx="113464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0975" indent="-180975">
              <a:lnSpc>
                <a:spcPct val="100000"/>
              </a:lnSpc>
              <a:spcBef>
                <a:spcPct val="25000"/>
              </a:spcBef>
              <a:buClrTx/>
              <a:buFont typeface="Arial" pitchFamily="34" charset="0"/>
              <a:buChar char="•"/>
            </a:pPr>
            <a:r>
              <a:rPr kumimoji="0" lang="zh-CN" altLang="en-CA" sz="1200">
                <a:solidFill>
                  <a:schemeClr val="tx1"/>
                </a:solidFill>
                <a:latin typeface="Audi Type" pitchFamily="34" charset="0"/>
                <a:ea typeface="华康黑体W5(P)" panose="020b0500000000000000" pitchFamily="34" charset="-122"/>
                <a:cs typeface="Arial Unicode MS" panose="020b0604020202020204" pitchFamily="34" charset="-122"/>
              </a:rPr>
              <a:t>如何实施？</a:t>
            </a:r>
          </a:p>
        </p:txBody>
      </p:sp>
      <p:sp>
        <p:nvSpPr>
          <p:cNvPr id="3" name="Title 2"/>
          <p:cNvSpPr>
            <a:spLocks noGrp="1"/>
          </p:cNvSpPr>
          <p:nvPr>
            <p:ph type="title"/>
          </p:nvPr>
        </p:nvSpPr>
        <p:spPr bwMode="gray"/>
        <p:txBody>
          <a:bodyPr/>
          <a:lstStyle/>
          <a:p>
            <a:r>
              <a:rPr lang="zh-CN" altLang="en-US" smtClean="0"/>
              <a:t>绩效计划的设计原理</a:t>
            </a:r>
            <a:endParaRPr lang="en-US"/>
          </a:p>
        </p:txBody>
      </p:sp>
      <p:sp>
        <p:nvSpPr>
          <p:cNvPr id="48" name="AutoShape 24"/>
          <p:cNvSpPr>
            <a:spLocks noChangeArrowheads="1"/>
          </p:cNvSpPr>
          <p:nvPr/>
        </p:nvSpPr>
        <p:spPr bwMode="gray">
          <a:xfrm>
            <a:off x="2212714" y="3348508"/>
            <a:ext cx="1562314"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84175">
              <a:spcBef>
                <a:spcPct val="0"/>
              </a:spcBef>
            </a:pPr>
            <a:r>
              <a:rPr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部门的目标和策略</a:t>
            </a:r>
          </a:p>
        </p:txBody>
      </p:sp>
      <p:sp>
        <p:nvSpPr>
          <p:cNvPr id="52" name="AutoShape 24"/>
          <p:cNvSpPr>
            <a:spLocks noChangeArrowheads="1"/>
          </p:cNvSpPr>
          <p:nvPr/>
        </p:nvSpPr>
        <p:spPr bwMode="gray">
          <a:xfrm>
            <a:off x="3855973" y="3586603"/>
            <a:ext cx="1562314"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84175">
              <a:spcBef>
                <a:spcPct val="0"/>
              </a:spcBef>
            </a:pPr>
            <a:r>
              <a:rPr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部门关键成功因素</a:t>
            </a:r>
          </a:p>
        </p:txBody>
      </p:sp>
      <p:sp>
        <p:nvSpPr>
          <p:cNvPr id="53" name="AutoShape 24"/>
          <p:cNvSpPr>
            <a:spLocks noChangeArrowheads="1"/>
          </p:cNvSpPr>
          <p:nvPr/>
        </p:nvSpPr>
        <p:spPr bwMode="gray">
          <a:xfrm>
            <a:off x="5499232" y="3828101"/>
            <a:ext cx="1562314"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84175">
              <a:spcBef>
                <a:spcPct val="0"/>
              </a:spcBef>
            </a:pPr>
            <a:r>
              <a:rPr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部门关键绩效指标</a:t>
            </a:r>
          </a:p>
        </p:txBody>
      </p:sp>
      <p:sp>
        <p:nvSpPr>
          <p:cNvPr id="54" name="AutoShape 24"/>
          <p:cNvSpPr>
            <a:spLocks noChangeArrowheads="1"/>
          </p:cNvSpPr>
          <p:nvPr/>
        </p:nvSpPr>
        <p:spPr bwMode="gray">
          <a:xfrm>
            <a:off x="7142492" y="4056689"/>
            <a:ext cx="1562314"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84175">
              <a:spcBef>
                <a:spcPct val="0"/>
              </a:spcBef>
            </a:pPr>
            <a:r>
              <a:rPr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实施和控制</a:t>
            </a:r>
          </a:p>
        </p:txBody>
      </p:sp>
      <p:sp>
        <p:nvSpPr>
          <p:cNvPr id="55" name="Text Box 33"/>
          <p:cNvSpPr txBox="1">
            <a:spLocks noChangeArrowheads="1"/>
          </p:cNvSpPr>
          <p:nvPr/>
        </p:nvSpPr>
        <p:spPr bwMode="gray">
          <a:xfrm>
            <a:off x="5511333" y="5419744"/>
            <a:ext cx="15502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squar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indent="-177800">
              <a:lnSpc>
                <a:spcPct val="100000"/>
              </a:lnSpc>
              <a:spcBef>
                <a:spcPct val="25000"/>
              </a:spcBef>
              <a:buClrTx/>
              <a:buFont typeface="Arial" pitchFamily="34" charset="0"/>
              <a:buChar char="•"/>
            </a:pPr>
            <a:r>
              <a:rPr kumimoji="0" lang="zh-CN" altLang="en-CA" sz="1200">
                <a:solidFill>
                  <a:schemeClr val="tx1"/>
                </a:solidFill>
                <a:latin typeface="Audi Type" pitchFamily="34" charset="0"/>
                <a:ea typeface="华康黑体W5(P)" panose="020b0500000000000000" pitchFamily="34" charset="-122"/>
                <a:cs typeface="Arial Unicode MS" panose="020b0604020202020204" pitchFamily="34" charset="-122"/>
              </a:rPr>
              <a:t>部门分解到岗位的关键绩效指标有哪些？</a:t>
            </a:r>
          </a:p>
        </p:txBody>
      </p:sp>
      <p:sp>
        <p:nvSpPr>
          <p:cNvPr id="56" name="AutoShape 24"/>
          <p:cNvSpPr>
            <a:spLocks noChangeArrowheads="1"/>
          </p:cNvSpPr>
          <p:nvPr/>
        </p:nvSpPr>
        <p:spPr bwMode="gray">
          <a:xfrm>
            <a:off x="5499232" y="5133375"/>
            <a:ext cx="1562314" cy="284839"/>
          </a:xfrm>
          <a:prstGeom prst="cube">
            <a:avLst>
              <a:gd name="adj" fmla="val 24995"/>
            </a:avLst>
          </a:prstGeom>
          <a:solidFill>
            <a:schemeClr val="accent2"/>
          </a:solidFill>
          <a:ln w="12700">
            <a:solidFill>
              <a:schemeClr val="bg1">
                <a:lumMod val="85000"/>
              </a:schemeClr>
            </a:solidFill>
            <a:miter lim="800000"/>
          </a:ln>
        </p:spPr>
        <p:txBody>
          <a:bodyPr wrap="none" lIns="58738" tIns="30162" rIns="58738" bIns="3016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84175">
              <a:spcBef>
                <a:spcPct val="0"/>
              </a:spcBef>
            </a:pPr>
            <a:r>
              <a:rPr lang="zh-CN" altLang="en-US" sz="1200" b="1">
                <a:solidFill>
                  <a:schemeClr val="bg1"/>
                </a:solidFill>
                <a:latin typeface="Audi Type" pitchFamily="34" charset="0"/>
                <a:ea typeface="华康黑体W5(P)" panose="020b0500000000000000" pitchFamily="34" charset="-122"/>
                <a:cs typeface="Arial Unicode MS" panose="020b0604020202020204" pitchFamily="34" charset="-122"/>
              </a:rPr>
              <a:t>岗位关键绩效指标</a:t>
            </a:r>
          </a:p>
        </p:txBody>
      </p:sp>
      <p:sp>
        <p:nvSpPr>
          <p:cNvPr id="9" name="Freeform 8"/>
          <p:cNvSpPr/>
          <p:nvPr/>
        </p:nvSpPr>
        <p:spPr bwMode="gray">
          <a:xfrm>
            <a:off x="3208020" y="2087880"/>
            <a:ext cx="457200" cy="182880"/>
          </a:xfrm>
          <a:custGeom>
            <a:gdLst>
              <a:gd name="connsiteX0" fmla="*/ 0 w 457200"/>
              <a:gd name="connsiteY0" fmla="*/ 0 h 182880"/>
              <a:gd name="connsiteX1" fmla="*/ 457200 w 457200"/>
              <a:gd name="connsiteY1" fmla="*/ 0 h 182880"/>
              <a:gd name="connsiteX2" fmla="*/ 457200 w 457200"/>
              <a:gd name="connsiteY2" fmla="*/ 182880 h 182880"/>
            </a:gdLst>
            <a:cxnLst>
              <a:cxn ang="0">
                <a:pos x="connsiteX0" y="connsiteY0"/>
              </a:cxn>
              <a:cxn ang="0">
                <a:pos x="connsiteX1" y="connsiteY1"/>
              </a:cxn>
              <a:cxn ang="0">
                <a:pos x="connsiteX2" y="connsiteY2"/>
              </a:cxn>
            </a:cxnLst>
            <a:rect l="l" t="t" r="r" b="b"/>
            <a:pathLst>
              <a:path w="457200" h="182880">
                <a:moveTo>
                  <a:pt x="0" y="0"/>
                </a:moveTo>
                <a:lnTo>
                  <a:pt x="457200" y="0"/>
                </a:lnTo>
                <a:lnTo>
                  <a:pt x="457200" y="18288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8" name="Freeform 57"/>
          <p:cNvSpPr/>
          <p:nvPr/>
        </p:nvSpPr>
        <p:spPr bwMode="gray">
          <a:xfrm>
            <a:off x="5054732" y="2367306"/>
            <a:ext cx="457200" cy="182880"/>
          </a:xfrm>
          <a:custGeom>
            <a:gdLst>
              <a:gd name="connsiteX0" fmla="*/ 0 w 457200"/>
              <a:gd name="connsiteY0" fmla="*/ 0 h 182880"/>
              <a:gd name="connsiteX1" fmla="*/ 457200 w 457200"/>
              <a:gd name="connsiteY1" fmla="*/ 0 h 182880"/>
              <a:gd name="connsiteX2" fmla="*/ 457200 w 457200"/>
              <a:gd name="connsiteY2" fmla="*/ 182880 h 182880"/>
            </a:gdLst>
            <a:cxnLst>
              <a:cxn ang="0">
                <a:pos x="connsiteX0" y="connsiteY0"/>
              </a:cxn>
              <a:cxn ang="0">
                <a:pos x="connsiteX1" y="connsiteY1"/>
              </a:cxn>
              <a:cxn ang="0">
                <a:pos x="connsiteX2" y="connsiteY2"/>
              </a:cxn>
            </a:cxnLst>
            <a:rect l="l" t="t" r="r" b="b"/>
            <a:pathLst>
              <a:path w="457200" h="182880">
                <a:moveTo>
                  <a:pt x="0" y="0"/>
                </a:moveTo>
                <a:lnTo>
                  <a:pt x="457200" y="0"/>
                </a:lnTo>
                <a:lnTo>
                  <a:pt x="457200" y="18288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9" name="Freeform 58"/>
          <p:cNvSpPr/>
          <p:nvPr/>
        </p:nvSpPr>
        <p:spPr bwMode="gray">
          <a:xfrm>
            <a:off x="6910293" y="2640242"/>
            <a:ext cx="457200" cy="182880"/>
          </a:xfrm>
          <a:custGeom>
            <a:gdLst>
              <a:gd name="connsiteX0" fmla="*/ 0 w 457200"/>
              <a:gd name="connsiteY0" fmla="*/ 0 h 182880"/>
              <a:gd name="connsiteX1" fmla="*/ 457200 w 457200"/>
              <a:gd name="connsiteY1" fmla="*/ 0 h 182880"/>
              <a:gd name="connsiteX2" fmla="*/ 457200 w 457200"/>
              <a:gd name="connsiteY2" fmla="*/ 182880 h 182880"/>
            </a:gdLst>
            <a:cxnLst>
              <a:cxn ang="0">
                <a:pos x="connsiteX0" y="connsiteY0"/>
              </a:cxn>
              <a:cxn ang="0">
                <a:pos x="connsiteX1" y="connsiteY1"/>
              </a:cxn>
              <a:cxn ang="0">
                <a:pos x="connsiteX2" y="connsiteY2"/>
              </a:cxn>
            </a:cxnLst>
            <a:rect l="l" t="t" r="r" b="b"/>
            <a:pathLst>
              <a:path w="457200" h="182880">
                <a:moveTo>
                  <a:pt x="0" y="0"/>
                </a:moveTo>
                <a:lnTo>
                  <a:pt x="457200" y="0"/>
                </a:lnTo>
                <a:lnTo>
                  <a:pt x="457200" y="18288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60" name="Freeform 59"/>
          <p:cNvSpPr/>
          <p:nvPr/>
        </p:nvSpPr>
        <p:spPr bwMode="gray">
          <a:xfrm>
            <a:off x="3766297" y="3441578"/>
            <a:ext cx="457200" cy="151730"/>
          </a:xfrm>
          <a:custGeom>
            <a:gdLst>
              <a:gd name="connsiteX0" fmla="*/ 0 w 457200"/>
              <a:gd name="connsiteY0" fmla="*/ 0 h 182880"/>
              <a:gd name="connsiteX1" fmla="*/ 457200 w 457200"/>
              <a:gd name="connsiteY1" fmla="*/ 0 h 182880"/>
              <a:gd name="connsiteX2" fmla="*/ 457200 w 457200"/>
              <a:gd name="connsiteY2" fmla="*/ 182880 h 182880"/>
            </a:gdLst>
            <a:cxnLst>
              <a:cxn ang="0">
                <a:pos x="connsiteX0" y="connsiteY0"/>
              </a:cxn>
              <a:cxn ang="0">
                <a:pos x="connsiteX1" y="connsiteY1"/>
              </a:cxn>
              <a:cxn ang="0">
                <a:pos x="connsiteX2" y="connsiteY2"/>
              </a:cxn>
            </a:cxnLst>
            <a:rect l="l" t="t" r="r" b="b"/>
            <a:pathLst>
              <a:path w="457200" h="182880">
                <a:moveTo>
                  <a:pt x="0" y="0"/>
                </a:moveTo>
                <a:lnTo>
                  <a:pt x="457200" y="0"/>
                </a:lnTo>
                <a:lnTo>
                  <a:pt x="457200" y="18288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61" name="Freeform 60"/>
          <p:cNvSpPr/>
          <p:nvPr/>
        </p:nvSpPr>
        <p:spPr bwMode="gray">
          <a:xfrm>
            <a:off x="5411936" y="3696651"/>
            <a:ext cx="457200" cy="151730"/>
          </a:xfrm>
          <a:custGeom>
            <a:gdLst>
              <a:gd name="connsiteX0" fmla="*/ 0 w 457200"/>
              <a:gd name="connsiteY0" fmla="*/ 0 h 182880"/>
              <a:gd name="connsiteX1" fmla="*/ 457200 w 457200"/>
              <a:gd name="connsiteY1" fmla="*/ 0 h 182880"/>
              <a:gd name="connsiteX2" fmla="*/ 457200 w 457200"/>
              <a:gd name="connsiteY2" fmla="*/ 182880 h 182880"/>
            </a:gdLst>
            <a:cxnLst>
              <a:cxn ang="0">
                <a:pos x="connsiteX0" y="connsiteY0"/>
              </a:cxn>
              <a:cxn ang="0">
                <a:pos x="connsiteX1" y="connsiteY1"/>
              </a:cxn>
              <a:cxn ang="0">
                <a:pos x="connsiteX2" y="connsiteY2"/>
              </a:cxn>
            </a:cxnLst>
            <a:rect l="l" t="t" r="r" b="b"/>
            <a:pathLst>
              <a:path w="457200" h="182880">
                <a:moveTo>
                  <a:pt x="0" y="0"/>
                </a:moveTo>
                <a:lnTo>
                  <a:pt x="457200" y="0"/>
                </a:lnTo>
                <a:lnTo>
                  <a:pt x="457200" y="18288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62" name="Freeform 61"/>
          <p:cNvSpPr/>
          <p:nvPr/>
        </p:nvSpPr>
        <p:spPr bwMode="gray">
          <a:xfrm>
            <a:off x="7056932" y="3920407"/>
            <a:ext cx="457200" cy="151730"/>
          </a:xfrm>
          <a:custGeom>
            <a:gdLst>
              <a:gd name="connsiteX0" fmla="*/ 0 w 457200"/>
              <a:gd name="connsiteY0" fmla="*/ 0 h 182880"/>
              <a:gd name="connsiteX1" fmla="*/ 457200 w 457200"/>
              <a:gd name="connsiteY1" fmla="*/ 0 h 182880"/>
              <a:gd name="connsiteX2" fmla="*/ 457200 w 457200"/>
              <a:gd name="connsiteY2" fmla="*/ 182880 h 182880"/>
            </a:gdLst>
            <a:cxnLst>
              <a:cxn ang="0">
                <a:pos x="connsiteX0" y="connsiteY0"/>
              </a:cxn>
              <a:cxn ang="0">
                <a:pos x="connsiteX1" y="connsiteY1"/>
              </a:cxn>
              <a:cxn ang="0">
                <a:pos x="connsiteX2" y="connsiteY2"/>
              </a:cxn>
            </a:cxnLst>
            <a:rect l="l" t="t" r="r" b="b"/>
            <a:pathLst>
              <a:path w="457200" h="182880">
                <a:moveTo>
                  <a:pt x="0" y="0"/>
                </a:moveTo>
                <a:lnTo>
                  <a:pt x="457200" y="0"/>
                </a:lnTo>
                <a:lnTo>
                  <a:pt x="457200" y="18288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10" name="Freeform 9"/>
          <p:cNvSpPr/>
          <p:nvPr/>
        </p:nvSpPr>
        <p:spPr bwMode="gray">
          <a:xfrm>
            <a:off x="642937" y="2455858"/>
            <a:ext cx="228600" cy="1431207"/>
          </a:xfrm>
          <a:custGeom>
            <a:gdLst>
              <a:gd name="connsiteX0" fmla="*/ 212725 w 228600"/>
              <a:gd name="connsiteY0" fmla="*/ 0 h 1270000"/>
              <a:gd name="connsiteX1" fmla="*/ 0 w 228600"/>
              <a:gd name="connsiteY1" fmla="*/ 0 h 1270000"/>
              <a:gd name="connsiteX2" fmla="*/ 0 w 228600"/>
              <a:gd name="connsiteY2" fmla="*/ 1270000 h 1270000"/>
              <a:gd name="connsiteX3" fmla="*/ 228600 w 228600"/>
              <a:gd name="connsiteY3" fmla="*/ 1270000 h 1270000"/>
            </a:gdLst>
            <a:cxnLst>
              <a:cxn ang="0">
                <a:pos x="connsiteX0" y="connsiteY0"/>
              </a:cxn>
              <a:cxn ang="0">
                <a:pos x="connsiteX1" y="connsiteY1"/>
              </a:cxn>
              <a:cxn ang="0">
                <a:pos x="connsiteX2" y="connsiteY2"/>
              </a:cxn>
              <a:cxn ang="0">
                <a:pos x="connsiteX3" y="connsiteY3"/>
              </a:cxn>
            </a:cxnLst>
            <a:rect l="l" t="t" r="r" b="b"/>
            <a:pathLst>
              <a:path w="228600" h="1270000">
                <a:moveTo>
                  <a:pt x="212725" y="0"/>
                </a:moveTo>
                <a:lnTo>
                  <a:pt x="0" y="0"/>
                </a:lnTo>
                <a:lnTo>
                  <a:pt x="0" y="1270000"/>
                </a:lnTo>
                <a:lnTo>
                  <a:pt x="228600" y="127000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64" name="Freeform 63"/>
          <p:cNvSpPr/>
          <p:nvPr/>
        </p:nvSpPr>
        <p:spPr bwMode="gray">
          <a:xfrm>
            <a:off x="642937" y="4081955"/>
            <a:ext cx="228600" cy="1431207"/>
          </a:xfrm>
          <a:custGeom>
            <a:gdLst>
              <a:gd name="connsiteX0" fmla="*/ 212725 w 228600"/>
              <a:gd name="connsiteY0" fmla="*/ 0 h 1270000"/>
              <a:gd name="connsiteX1" fmla="*/ 0 w 228600"/>
              <a:gd name="connsiteY1" fmla="*/ 0 h 1270000"/>
              <a:gd name="connsiteX2" fmla="*/ 0 w 228600"/>
              <a:gd name="connsiteY2" fmla="*/ 1270000 h 1270000"/>
              <a:gd name="connsiteX3" fmla="*/ 228600 w 228600"/>
              <a:gd name="connsiteY3" fmla="*/ 1270000 h 1270000"/>
            </a:gdLst>
            <a:cxnLst>
              <a:cxn ang="0">
                <a:pos x="connsiteX0" y="connsiteY0"/>
              </a:cxn>
              <a:cxn ang="0">
                <a:pos x="connsiteX1" y="connsiteY1"/>
              </a:cxn>
              <a:cxn ang="0">
                <a:pos x="connsiteX2" y="connsiteY2"/>
              </a:cxn>
              <a:cxn ang="0">
                <a:pos x="connsiteX3" y="connsiteY3"/>
              </a:cxn>
            </a:cxnLst>
            <a:rect l="l" t="t" r="r" b="b"/>
            <a:pathLst>
              <a:path w="228600" h="1270000">
                <a:moveTo>
                  <a:pt x="212725" y="0"/>
                </a:moveTo>
                <a:lnTo>
                  <a:pt x="0" y="0"/>
                </a:lnTo>
                <a:lnTo>
                  <a:pt x="0" y="1270000"/>
                </a:lnTo>
                <a:lnTo>
                  <a:pt x="228600" y="1270000"/>
                </a:lnTo>
              </a:path>
            </a:pathLst>
          </a:custGeom>
          <a:no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994631681"/>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3" name="Object 12" hidden="1"/>
          <p:cNvGraphicFramePr>
            <a:graphicFrameLocks noChangeAspect="1"/>
          </p:cNvGraphicFramePr>
          <p:nvPr>
            <p:custDataLst>
              <p:tags r:id="rId2"/>
            </p:custDataLst>
            <p:extLst>
              <p:ext uri="{D42A27DB-BD31-4B8C-83A1-F6EECF244321}">
                <p14:modId xmlns:p14="http://schemas.microsoft.com/office/powerpoint/2010/main" val="4204360317"/>
              </p:ext>
            </p:extLst>
          </p:nvPr>
        </p:nvGraphicFramePr>
        <p:xfrm>
          <a:off x="1588" y="1588"/>
          <a:ext cx="1587" cy="1587"/>
        </p:xfrm>
        <a:graphic>
          <a:graphicData uri="http://schemas.openxmlformats.org/presentationml/2006/ole">
            <mc:AlternateContent>
              <mc:Choice xmlns:v="urn:schemas-microsoft-com:vml" Requires="v">
                <p:oleObj spid="_x0000_s1054"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Rectangle 1"/>
          <p:cNvSpPr/>
          <p:nvPr/>
        </p:nvSpPr>
        <p:spPr bwMode="gray">
          <a:xfrm>
            <a:off x="9144000" y="350410"/>
            <a:ext cx="1915885" cy="5472113"/>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defRPr/>
            </a:pPr>
            <a:r>
              <a:rPr lang="zh-CN" altLang="en-US" smtClean="0"/>
              <a:t>举例中升集团</a:t>
            </a:r>
            <a:endParaRPr lang="en-US" altLang="zh-CN" smtClean="0"/>
          </a:p>
          <a:p>
            <a:pPr algn="ctr">
              <a:defRPr/>
            </a:pPr>
            <a:endParaRPr lang="en-US"/>
          </a:p>
          <a:p>
            <a:pPr algn="ctr">
              <a:defRPr/>
            </a:pPr>
            <a:r>
              <a:rPr lang="zh-CN" altLang="en-US" b="1"/>
              <a:t>中升价值观</a:t>
            </a:r>
            <a:br>
              <a:rPr lang="zh-CN" altLang="en-US" b="1"/>
            </a:br>
            <a:r>
              <a:rPr lang="zh-CN" altLang="en-US" b="1"/>
              <a:t>中升口号：中升集团 终生伙伴</a:t>
            </a:r>
            <a:br>
              <a:rPr lang="zh-CN" altLang="en-US" b="1"/>
            </a:br>
            <a:r>
              <a:rPr lang="zh-CN" altLang="en-US" b="1"/>
              <a:t>中升宗旨：客户满意 员工满意 股东满意 社会满意</a:t>
            </a:r>
            <a:br>
              <a:rPr lang="zh-CN" altLang="en-US" b="1"/>
            </a:br>
            <a:r>
              <a:rPr lang="zh-CN" altLang="en-US" b="1"/>
              <a:t>中升精神：团队 团结 用心 </a:t>
            </a:r>
            <a:r>
              <a:rPr lang="zh-CN" altLang="en-US" b="1" smtClean="0"/>
              <a:t>创新</a:t>
            </a:r>
            <a:endParaRPr lang="en-US" altLang="zh-CN" b="1" smtClean="0"/>
          </a:p>
          <a:p>
            <a:pPr algn="ctr">
              <a:defRPr/>
            </a:pPr>
            <a:r>
              <a:rPr lang="zh-CN" altLang="en-US" b="1"/>
              <a:t>马云说：</a:t>
            </a:r>
            <a:r>
              <a:rPr lang="en-US" altLang="zh-CN" b="1"/>
              <a:t>3</a:t>
            </a:r>
            <a:r>
              <a:rPr lang="zh-CN" altLang="en-US" b="1"/>
              <a:t>个人干</a:t>
            </a:r>
            <a:r>
              <a:rPr lang="en-US" altLang="zh-CN" b="1"/>
              <a:t>5</a:t>
            </a:r>
            <a:r>
              <a:rPr lang="zh-CN" altLang="en-US" b="1"/>
              <a:t>个人的活，拿</a:t>
            </a:r>
            <a:r>
              <a:rPr lang="en-US" altLang="zh-CN" b="1"/>
              <a:t>4</a:t>
            </a:r>
            <a:r>
              <a:rPr lang="zh-CN" altLang="en-US" b="1"/>
              <a:t>个人的工资！</a:t>
            </a:r>
            <a:endParaRPr lang="en-US"/>
          </a:p>
        </p:txBody>
      </p:sp>
      <p:sp>
        <p:nvSpPr>
          <p:cNvPr id="7" name="Title 6"/>
          <p:cNvSpPr>
            <a:spLocks noGrp="1"/>
          </p:cNvSpPr>
          <p:nvPr>
            <p:ph type="title"/>
          </p:nvPr>
        </p:nvSpPr>
        <p:spPr bwMode="gray"/>
        <p:txBody>
          <a:bodyPr/>
          <a:lstStyle/>
          <a:p>
            <a:r>
              <a:rPr lang="zh-CN" altLang="en-US" smtClean="0"/>
              <a:t>公司战略与绩效管理案例 </a:t>
            </a:r>
            <a:r>
              <a:rPr lang="en-US" altLang="zh-CN" smtClean="0"/>
              <a:t>– </a:t>
            </a:r>
            <a:r>
              <a:rPr lang="zh-CN" altLang="en-US" smtClean="0"/>
              <a:t>中升集团</a:t>
            </a:r>
            <a:endParaRPr lang="en-US"/>
          </a:p>
        </p:txBody>
      </p:sp>
      <p:sp>
        <p:nvSpPr>
          <p:cNvPr id="12" name="Rectangle 3"/>
          <p:cNvSpPr>
            <a:spLocks noChangeArrowheads="1"/>
          </p:cNvSpPr>
          <p:nvPr/>
        </p:nvSpPr>
        <p:spPr bwMode="gray">
          <a:xfrm>
            <a:off x="499836" y="1256164"/>
            <a:ext cx="1827423" cy="36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defPPr>
              <a:defRPr lang="zh-CN"/>
            </a:defPPr>
            <a:lvl1pPr marL="0" algn="l" defTabSz="7620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620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620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620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620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620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10000"/>
              </a:lnSpc>
              <a:spcBef>
                <a:spcPct val="0"/>
              </a:spcBef>
              <a:buClrTx/>
              <a:buFontTx/>
              <a:buNone/>
            </a:pP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中升集团业绩简介</a:t>
            </a:r>
            <a:endPar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11" name="Rectangle 10"/>
          <p:cNvSpPr/>
          <p:nvPr/>
        </p:nvSpPr>
        <p:spPr bwMode="gray">
          <a:xfrm>
            <a:off x="584334" y="1531330"/>
            <a:ext cx="2623769" cy="225644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spcBef>
                <a:spcPts val="600"/>
              </a:spcBef>
            </a:pPr>
            <a:r>
              <a:rPr lang="zh-CN" altLang="en-US" sz="1400" b="1" smtClean="0">
                <a:solidFill>
                  <a:schemeClr val="tx1"/>
                </a:solidFill>
                <a:latin typeface="Audi Type" pitchFamily="34" charset="0"/>
                <a:ea typeface="华康黑体W5(P)" panose="020b0500000000000000" pitchFamily="34" charset="-122"/>
              </a:rPr>
              <a:t>业绩亮点</a:t>
            </a:r>
            <a:endParaRPr lang="en-US" altLang="zh-CN" sz="1400" b="1" smtClean="0">
              <a:solidFill>
                <a:schemeClr val="tx1"/>
              </a:solidFill>
              <a:latin typeface="Audi Type" pitchFamily="34" charset="0"/>
              <a:ea typeface="华康黑体W5(P)" panose="020b0500000000000000" pitchFamily="34" charset="-122"/>
            </a:endParaRPr>
          </a:p>
          <a:p>
            <a:pPr marL="184150" indent="-139700">
              <a:spcBef>
                <a:spcPts val="600"/>
              </a:spcBef>
              <a:buFont typeface="Arial" pitchFamily="34" charset="0"/>
              <a:buChar char="•"/>
            </a:pPr>
            <a:r>
              <a:rPr lang="zh-CN" altLang="en-US" sz="1200">
                <a:solidFill>
                  <a:schemeClr val="tx1"/>
                </a:solidFill>
                <a:latin typeface="Audi Type" pitchFamily="34" charset="0"/>
                <a:ea typeface="华康黑体W5(P)" panose="020b0500000000000000" pitchFamily="34" charset="-122"/>
              </a:rPr>
              <a:t>新</a:t>
            </a:r>
            <a:r>
              <a:rPr lang="zh-CN" altLang="en-US" sz="1200" smtClean="0">
                <a:solidFill>
                  <a:schemeClr val="tx1"/>
                </a:solidFill>
                <a:latin typeface="Audi Type" pitchFamily="34" charset="0"/>
                <a:ea typeface="华康黑体W5(P)" panose="020b0500000000000000" pitchFamily="34" charset="-122"/>
              </a:rPr>
              <a:t>车销量达到</a:t>
            </a:r>
            <a:r>
              <a:rPr lang="en-US" altLang="zh-CN" sz="1200" smtClean="0">
                <a:solidFill>
                  <a:schemeClr val="tx1"/>
                </a:solidFill>
                <a:latin typeface="Audi Type" pitchFamily="34" charset="0"/>
                <a:ea typeface="华康黑体W5(P)" panose="020b0500000000000000" pitchFamily="34" charset="-122"/>
              </a:rPr>
              <a:t>13.3</a:t>
            </a:r>
            <a:r>
              <a:rPr lang="zh-CN" altLang="en-US" sz="1200" smtClean="0">
                <a:solidFill>
                  <a:schemeClr val="tx1"/>
                </a:solidFill>
                <a:latin typeface="Audi Type" pitchFamily="34" charset="0"/>
                <a:ea typeface="华康黑体W5(P)" panose="020b0500000000000000" pitchFamily="34" charset="-122"/>
              </a:rPr>
              <a:t>万台，同比增长</a:t>
            </a:r>
            <a:r>
              <a:rPr lang="en-US" altLang="zh-CN" sz="1200" smtClean="0">
                <a:solidFill>
                  <a:schemeClr val="tx1"/>
                </a:solidFill>
                <a:latin typeface="Audi Type" pitchFamily="34" charset="0"/>
                <a:ea typeface="华康黑体W5(P)" panose="020b0500000000000000" pitchFamily="34" charset="-122"/>
              </a:rPr>
              <a:t>27.7%</a:t>
            </a:r>
          </a:p>
          <a:p>
            <a:pPr marL="184150" indent="-139700">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售后及精品业务收入同比增长</a:t>
            </a:r>
            <a:r>
              <a:rPr lang="en-US" altLang="zh-CN" sz="1200" smtClean="0">
                <a:solidFill>
                  <a:schemeClr val="tx1"/>
                </a:solidFill>
                <a:latin typeface="Audi Type" pitchFamily="34" charset="0"/>
                <a:ea typeface="华康黑体W5(P)" panose="020b0500000000000000" pitchFamily="34" charset="-122"/>
              </a:rPr>
              <a:t>15%</a:t>
            </a:r>
            <a:r>
              <a:rPr lang="zh-CN" altLang="en-US" sz="1200" smtClean="0">
                <a:solidFill>
                  <a:schemeClr val="tx1"/>
                </a:solidFill>
                <a:latin typeface="Audi Type" pitchFamily="34" charset="0"/>
                <a:ea typeface="华康黑体W5(P)" panose="020b0500000000000000" pitchFamily="34" charset="-122"/>
              </a:rPr>
              <a:t>，达到</a:t>
            </a:r>
            <a:r>
              <a:rPr lang="en-US" altLang="zh-CN" sz="1200" smtClean="0">
                <a:solidFill>
                  <a:schemeClr val="tx1"/>
                </a:solidFill>
                <a:latin typeface="Audi Type" pitchFamily="34" charset="0"/>
                <a:ea typeface="华康黑体W5(P)" panose="020b0500000000000000" pitchFamily="34" charset="-122"/>
              </a:rPr>
              <a:t>41.9</a:t>
            </a:r>
            <a:r>
              <a:rPr lang="zh-CN" altLang="en-US" sz="1200" smtClean="0">
                <a:solidFill>
                  <a:schemeClr val="tx1"/>
                </a:solidFill>
                <a:latin typeface="Audi Type" pitchFamily="34" charset="0"/>
                <a:ea typeface="华康黑体W5(P)" panose="020b0500000000000000" pitchFamily="34" charset="-122"/>
              </a:rPr>
              <a:t>亿元人民币</a:t>
            </a:r>
            <a:endParaRPr lang="en-US" altLang="zh-CN" sz="1200" smtClean="0">
              <a:solidFill>
                <a:schemeClr val="tx1"/>
              </a:solidFill>
              <a:latin typeface="Audi Type" pitchFamily="34" charset="0"/>
              <a:ea typeface="华康黑体W5(P)" panose="020b0500000000000000" pitchFamily="34" charset="-122"/>
            </a:endParaRPr>
          </a:p>
          <a:p>
            <a:pPr marL="184150" indent="-139700">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其他增值服务的毛利为人民币</a:t>
            </a:r>
            <a:r>
              <a:rPr lang="en-US" altLang="zh-CN" sz="1200" smtClean="0">
                <a:solidFill>
                  <a:schemeClr val="tx1"/>
                </a:solidFill>
                <a:latin typeface="Audi Type" pitchFamily="34" charset="0"/>
                <a:ea typeface="华康黑体W5(P)" panose="020b0500000000000000" pitchFamily="34" charset="-122"/>
              </a:rPr>
              <a:t>5.3</a:t>
            </a:r>
            <a:r>
              <a:rPr lang="zh-CN" altLang="en-US" sz="1200" smtClean="0">
                <a:solidFill>
                  <a:schemeClr val="tx1"/>
                </a:solidFill>
                <a:latin typeface="Audi Type" pitchFamily="34" charset="0"/>
                <a:ea typeface="华康黑体W5(P)" panose="020b0500000000000000" pitchFamily="34" charset="-122"/>
              </a:rPr>
              <a:t>亿元，同比增长</a:t>
            </a:r>
            <a:r>
              <a:rPr lang="en-US" altLang="zh-CN" sz="1200" smtClean="0">
                <a:solidFill>
                  <a:schemeClr val="tx1"/>
                </a:solidFill>
                <a:latin typeface="Audi Type" pitchFamily="34" charset="0"/>
                <a:ea typeface="华康黑体W5(P)" panose="020b0500000000000000" pitchFamily="34" charset="-122"/>
              </a:rPr>
              <a:t>27.5%</a:t>
            </a:r>
          </a:p>
          <a:p>
            <a:pPr marL="184150" indent="-139700">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母公司拥有人应占溢利为人民币</a:t>
            </a:r>
            <a:r>
              <a:rPr lang="en-US" altLang="zh-CN" sz="1200" smtClean="0">
                <a:solidFill>
                  <a:schemeClr val="tx1"/>
                </a:solidFill>
                <a:latin typeface="Audi Type" pitchFamily="34" charset="0"/>
                <a:ea typeface="华康黑体W5(P)" panose="020b0500000000000000" pitchFamily="34" charset="-122"/>
              </a:rPr>
              <a:t>6.13</a:t>
            </a:r>
            <a:r>
              <a:rPr lang="zh-CN" altLang="en-US" sz="1200" smtClean="0">
                <a:solidFill>
                  <a:schemeClr val="tx1"/>
                </a:solidFill>
                <a:latin typeface="Audi Type" pitchFamily="34" charset="0"/>
                <a:ea typeface="华康黑体W5(P)" panose="020b0500000000000000" pitchFamily="34" charset="-122"/>
              </a:rPr>
              <a:t>亿元，较上年同期增长</a:t>
            </a:r>
            <a:r>
              <a:rPr lang="en-US" altLang="zh-CN" sz="1200" smtClean="0">
                <a:solidFill>
                  <a:schemeClr val="tx1"/>
                </a:solidFill>
                <a:latin typeface="Audi Type" pitchFamily="34" charset="0"/>
                <a:ea typeface="华康黑体W5(P)" panose="020b0500000000000000" pitchFamily="34" charset="-122"/>
              </a:rPr>
              <a:t>97.5%</a:t>
            </a:r>
            <a:endParaRPr lang="en-US" sz="1200">
              <a:solidFill>
                <a:schemeClr val="tx1"/>
              </a:solidFill>
              <a:latin typeface="Audi Type" pitchFamily="34" charset="0"/>
              <a:ea typeface="华康黑体W5(P)" panose="020b0500000000000000" pitchFamily="34" charset="-122"/>
            </a:endParaRPr>
          </a:p>
        </p:txBody>
      </p:sp>
      <p:sp>
        <p:nvSpPr>
          <p:cNvPr id="14" name="Rectangle 13"/>
          <p:cNvSpPr/>
          <p:nvPr/>
        </p:nvSpPr>
        <p:spPr bwMode="gray">
          <a:xfrm>
            <a:off x="3432195" y="1531330"/>
            <a:ext cx="2623769" cy="225644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spcBef>
                <a:spcPts val="600"/>
              </a:spcBef>
            </a:pPr>
            <a:r>
              <a:rPr lang="zh-CN" altLang="en-US" sz="1400" b="1" smtClean="0">
                <a:solidFill>
                  <a:schemeClr val="tx1"/>
                </a:solidFill>
                <a:latin typeface="Audi Type" pitchFamily="34" charset="0"/>
                <a:ea typeface="华康黑体W5(P)" panose="020b0500000000000000" pitchFamily="34" charset="-122"/>
              </a:rPr>
              <a:t>行业领先</a:t>
            </a:r>
            <a:endParaRPr lang="en-US" altLang="zh-CN" sz="1400" b="1" smtClean="0">
              <a:solidFill>
                <a:schemeClr val="tx1"/>
              </a:solidFill>
              <a:latin typeface="Audi Type" pitchFamily="34" charset="0"/>
              <a:ea typeface="华康黑体W5(P)" panose="020b0500000000000000" pitchFamily="34" charset="-122"/>
            </a:endParaRPr>
          </a:p>
          <a:p>
            <a:pPr marL="184150" indent="-139700">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位列</a:t>
            </a:r>
            <a:r>
              <a:rPr lang="en-US" altLang="zh-CN" sz="1200" smtClean="0">
                <a:solidFill>
                  <a:schemeClr val="tx1"/>
                </a:solidFill>
                <a:latin typeface="Audi Type" pitchFamily="34" charset="0"/>
                <a:ea typeface="华康黑体W5(P)" panose="020b0500000000000000" pitchFamily="34" charset="-122"/>
              </a:rPr>
              <a:t>2015</a:t>
            </a:r>
            <a:r>
              <a:rPr lang="zh-CN" altLang="en-US" sz="1200" smtClean="0">
                <a:solidFill>
                  <a:schemeClr val="tx1"/>
                </a:solidFill>
                <a:latin typeface="Audi Type" pitchFamily="34" charset="0"/>
                <a:ea typeface="华康黑体W5(P)" panose="020b0500000000000000" pitchFamily="34" charset="-122"/>
              </a:rPr>
              <a:t>年度中国汽车经销商集团百强排行榜第三位</a:t>
            </a:r>
            <a:endParaRPr lang="en-US" altLang="zh-CN" sz="1200" smtClean="0">
              <a:solidFill>
                <a:schemeClr val="tx1"/>
              </a:solidFill>
              <a:latin typeface="Audi Type" pitchFamily="34" charset="0"/>
              <a:ea typeface="华康黑体W5(P)" panose="020b0500000000000000" pitchFamily="34" charset="-122"/>
            </a:endParaRPr>
          </a:p>
          <a:p>
            <a:pPr marL="184150" indent="-139700">
              <a:spcBef>
                <a:spcPts val="600"/>
              </a:spcBef>
              <a:buFont typeface="Arial" pitchFamily="34" charset="0"/>
              <a:buChar char="•"/>
            </a:pPr>
            <a:r>
              <a:rPr lang="en-US" altLang="zh-CN" sz="1200" smtClean="0">
                <a:solidFill>
                  <a:schemeClr val="tx1"/>
                </a:solidFill>
                <a:latin typeface="Audi Type" pitchFamily="34" charset="0"/>
                <a:ea typeface="华康黑体W5(P)" panose="020b0500000000000000" pitchFamily="34" charset="-122"/>
              </a:rPr>
              <a:t>2016</a:t>
            </a:r>
            <a:r>
              <a:rPr lang="zh-CN" altLang="en-US" sz="1200" smtClean="0">
                <a:solidFill>
                  <a:schemeClr val="tx1"/>
                </a:solidFill>
                <a:latin typeface="Audi Type" pitchFamily="34" charset="0"/>
                <a:ea typeface="华康黑体W5(P)" panose="020b0500000000000000" pitchFamily="34" charset="-122"/>
              </a:rPr>
              <a:t>年</a:t>
            </a:r>
            <a:r>
              <a:rPr lang="en-US" altLang="zh-CN" sz="1200" smtClean="0">
                <a:solidFill>
                  <a:schemeClr val="tx1"/>
                </a:solidFill>
                <a:latin typeface="Audi Type" pitchFamily="34" charset="0"/>
                <a:ea typeface="华康黑体W5(P)" panose="020b0500000000000000" pitchFamily="34" charset="-122"/>
              </a:rPr>
              <a:t>7</a:t>
            </a:r>
            <a:r>
              <a:rPr lang="zh-CN" altLang="en-US" sz="1200" smtClean="0">
                <a:solidFill>
                  <a:schemeClr val="tx1"/>
                </a:solidFill>
                <a:latin typeface="Audi Type" pitchFamily="34" charset="0"/>
                <a:ea typeface="华康黑体W5(P)" panose="020b0500000000000000" pitchFamily="34" charset="-122"/>
              </a:rPr>
              <a:t>月，连续入选具有国际权威性的</a:t>
            </a:r>
            <a:r>
              <a:rPr lang="en-US" altLang="zh-CN" sz="1200" smtClean="0">
                <a:solidFill>
                  <a:schemeClr val="tx1"/>
                </a:solidFill>
                <a:latin typeface="Audi Type" pitchFamily="34" charset="0"/>
                <a:ea typeface="华康黑体W5(P)" panose="020b0500000000000000" pitchFamily="34" charset="-122"/>
              </a:rPr>
              <a:t>《</a:t>
            </a:r>
            <a:r>
              <a:rPr lang="zh-CN" altLang="en-US" sz="1200" smtClean="0">
                <a:solidFill>
                  <a:schemeClr val="tx1"/>
                </a:solidFill>
                <a:latin typeface="Audi Type" pitchFamily="34" charset="0"/>
                <a:ea typeface="华康黑体W5(P)" panose="020b0500000000000000" pitchFamily="34" charset="-122"/>
              </a:rPr>
              <a:t>财富中国</a:t>
            </a:r>
            <a:r>
              <a:rPr lang="en-US" altLang="zh-CN" sz="1200" smtClean="0">
                <a:solidFill>
                  <a:schemeClr val="tx1"/>
                </a:solidFill>
                <a:latin typeface="Audi Type" pitchFamily="34" charset="0"/>
                <a:ea typeface="华康黑体W5(P)" panose="020b0500000000000000" pitchFamily="34" charset="-122"/>
              </a:rPr>
              <a:t>500</a:t>
            </a:r>
            <a:r>
              <a:rPr lang="zh-CN" altLang="en-US" sz="1200" smtClean="0">
                <a:solidFill>
                  <a:schemeClr val="tx1"/>
                </a:solidFill>
                <a:latin typeface="Audi Type" pitchFamily="34" charset="0"/>
                <a:ea typeface="华康黑体W5(P)" panose="020b0500000000000000" pitchFamily="34" charset="-122"/>
              </a:rPr>
              <a:t>强</a:t>
            </a:r>
            <a:r>
              <a:rPr lang="en-US" altLang="zh-CN" sz="1200" smtClean="0">
                <a:solidFill>
                  <a:schemeClr val="tx1"/>
                </a:solidFill>
                <a:latin typeface="Audi Type" pitchFamily="34" charset="0"/>
                <a:ea typeface="华康黑体W5(P)" panose="020b0500000000000000" pitchFamily="34" charset="-122"/>
              </a:rPr>
              <a:t>》</a:t>
            </a:r>
            <a:r>
              <a:rPr lang="zh-CN" altLang="en-US" sz="1200" smtClean="0">
                <a:solidFill>
                  <a:schemeClr val="tx1"/>
                </a:solidFill>
                <a:latin typeface="Audi Type" pitchFamily="34" charset="0"/>
                <a:ea typeface="华康黑体W5(P)" panose="020b0500000000000000" pitchFamily="34" charset="-122"/>
              </a:rPr>
              <a:t>排行榜，位列第</a:t>
            </a:r>
            <a:r>
              <a:rPr lang="en-US" altLang="zh-CN" sz="1200" smtClean="0">
                <a:solidFill>
                  <a:schemeClr val="tx1"/>
                </a:solidFill>
                <a:latin typeface="Audi Type" pitchFamily="34" charset="0"/>
                <a:ea typeface="华康黑体W5(P)" panose="020b0500000000000000" pitchFamily="34" charset="-122"/>
              </a:rPr>
              <a:t>102</a:t>
            </a:r>
            <a:r>
              <a:rPr lang="zh-CN" altLang="en-US" sz="1200" smtClean="0">
                <a:solidFill>
                  <a:schemeClr val="tx1"/>
                </a:solidFill>
                <a:latin typeface="Audi Type" pitchFamily="34" charset="0"/>
                <a:ea typeface="华康黑体W5(P)" panose="020b0500000000000000" pitchFamily="34" charset="-122"/>
              </a:rPr>
              <a:t>位</a:t>
            </a:r>
            <a:endParaRPr lang="en-US" altLang="zh-CN" sz="1200" smtClean="0">
              <a:solidFill>
                <a:schemeClr val="tx1"/>
              </a:solidFill>
              <a:latin typeface="Audi Type" pitchFamily="34" charset="0"/>
              <a:ea typeface="华康黑体W5(P)" panose="020b0500000000000000" pitchFamily="34" charset="-122"/>
            </a:endParaRPr>
          </a:p>
          <a:p>
            <a:pPr marL="184150" indent="-139700">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在</a:t>
            </a:r>
            <a:r>
              <a:rPr lang="en-US" altLang="zh-CN" sz="1200" smtClean="0">
                <a:solidFill>
                  <a:schemeClr val="tx1"/>
                </a:solidFill>
                <a:latin typeface="Audi Type" pitchFamily="34" charset="0"/>
                <a:ea typeface="华康黑体W5(P)" panose="020b0500000000000000" pitchFamily="34" charset="-122"/>
              </a:rPr>
              <a:t>CADA</a:t>
            </a:r>
            <a:r>
              <a:rPr lang="zh-CN" altLang="en-US" sz="1200" smtClean="0">
                <a:solidFill>
                  <a:schemeClr val="tx1"/>
                </a:solidFill>
                <a:latin typeface="Audi Type" pitchFamily="34" charset="0"/>
                <a:ea typeface="华康黑体W5(P)" panose="020b0500000000000000" pitchFamily="34" charset="-122"/>
              </a:rPr>
              <a:t>对国内主要经销商集团就“盈利能力”、“盈利潜力”和“有效规模”等的综合测评中，位列第一</a:t>
            </a:r>
            <a:endParaRPr lang="en-US" sz="1200">
              <a:solidFill>
                <a:schemeClr val="tx1"/>
              </a:solidFill>
              <a:latin typeface="Audi Type" pitchFamily="34" charset="0"/>
              <a:ea typeface="华康黑体W5(P)" panose="020b0500000000000000" pitchFamily="34" charset="-122"/>
            </a:endParaRPr>
          </a:p>
        </p:txBody>
      </p:sp>
      <p:sp>
        <p:nvSpPr>
          <p:cNvPr id="15" name="Rectangle 14"/>
          <p:cNvSpPr/>
          <p:nvPr/>
        </p:nvSpPr>
        <p:spPr bwMode="gray">
          <a:xfrm>
            <a:off x="6331178" y="3410856"/>
            <a:ext cx="2525485" cy="1858389"/>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nSpc>
                <a:spcPct val="110000"/>
              </a:lnSpc>
              <a:spcBef>
                <a:spcPts val="600"/>
              </a:spcBef>
            </a:pPr>
            <a:r>
              <a:rPr lang="zh-CN" altLang="en-US" sz="1400" b="1" smtClean="0">
                <a:solidFill>
                  <a:schemeClr val="tx1"/>
                </a:solidFill>
                <a:latin typeface="Audi Type" pitchFamily="34" charset="0"/>
                <a:ea typeface="华康黑体W5(P)" panose="020b0500000000000000" pitchFamily="34" charset="-122"/>
              </a:rPr>
              <a:t>网络发展</a:t>
            </a:r>
            <a:endParaRPr lang="en-US" altLang="zh-CN" sz="1400" b="1" smtClean="0">
              <a:solidFill>
                <a:schemeClr val="tx1"/>
              </a:solidFill>
              <a:latin typeface="Audi Type" pitchFamily="34" charset="0"/>
              <a:ea typeface="华康黑体W5(P)" panose="020b0500000000000000" pitchFamily="34" charset="-122"/>
            </a:endParaRPr>
          </a:p>
          <a:p>
            <a:pPr marL="184150" indent="-139700">
              <a:lnSpc>
                <a:spcPct val="110000"/>
              </a:lnSpc>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截至</a:t>
            </a:r>
            <a:r>
              <a:rPr lang="en-US" altLang="zh-CN" sz="1200" smtClean="0">
                <a:solidFill>
                  <a:schemeClr val="tx1"/>
                </a:solidFill>
                <a:latin typeface="Audi Type" pitchFamily="34" charset="0"/>
                <a:ea typeface="华康黑体W5(P)" panose="020b0500000000000000" pitchFamily="34" charset="-122"/>
              </a:rPr>
              <a:t>2016</a:t>
            </a:r>
            <a:r>
              <a:rPr lang="zh-CN" altLang="en-US" sz="1200" smtClean="0">
                <a:solidFill>
                  <a:schemeClr val="tx1"/>
                </a:solidFill>
                <a:latin typeface="Audi Type" pitchFamily="34" charset="0"/>
                <a:ea typeface="华康黑体W5(P)" panose="020b0500000000000000" pitchFamily="34" charset="-122"/>
              </a:rPr>
              <a:t>年</a:t>
            </a:r>
            <a:r>
              <a:rPr lang="en-US" altLang="zh-CN" sz="1200" smtClean="0">
                <a:solidFill>
                  <a:schemeClr val="tx1"/>
                </a:solidFill>
                <a:latin typeface="Audi Type" pitchFamily="34" charset="0"/>
                <a:ea typeface="华康黑体W5(P)" panose="020b0500000000000000" pitchFamily="34" charset="-122"/>
              </a:rPr>
              <a:t>6</a:t>
            </a:r>
            <a:r>
              <a:rPr lang="zh-CN" altLang="en-US" sz="1200" smtClean="0">
                <a:solidFill>
                  <a:schemeClr val="tx1"/>
                </a:solidFill>
                <a:latin typeface="Audi Type" pitchFamily="34" charset="0"/>
                <a:ea typeface="华康黑体W5(P)" panose="020b0500000000000000" pitchFamily="34" charset="-122"/>
              </a:rPr>
              <a:t>月</a:t>
            </a:r>
            <a:r>
              <a:rPr lang="en-US" altLang="zh-CN" sz="1200" smtClean="0">
                <a:solidFill>
                  <a:schemeClr val="tx1"/>
                </a:solidFill>
                <a:latin typeface="Audi Type" pitchFamily="34" charset="0"/>
                <a:ea typeface="华康黑体W5(P)" panose="020b0500000000000000" pitchFamily="34" charset="-122"/>
              </a:rPr>
              <a:t>30</a:t>
            </a:r>
            <a:r>
              <a:rPr lang="zh-CN" altLang="en-US" sz="1200" smtClean="0">
                <a:solidFill>
                  <a:schemeClr val="tx1"/>
                </a:solidFill>
                <a:latin typeface="Audi Type" pitchFamily="34" charset="0"/>
                <a:ea typeface="华康黑体W5(P)" panose="020b0500000000000000" pitchFamily="34" charset="-122"/>
              </a:rPr>
              <a:t>日，我们已开业运营的经销店达到</a:t>
            </a:r>
            <a:r>
              <a:rPr lang="en-US" altLang="zh-CN" sz="1200" smtClean="0">
                <a:solidFill>
                  <a:schemeClr val="tx1"/>
                </a:solidFill>
                <a:latin typeface="Audi Type" pitchFamily="34" charset="0"/>
                <a:ea typeface="华康黑体W5(P)" panose="020b0500000000000000" pitchFamily="34" charset="-122"/>
              </a:rPr>
              <a:t>241</a:t>
            </a:r>
            <a:r>
              <a:rPr lang="zh-CN" altLang="en-US" sz="1200" smtClean="0">
                <a:solidFill>
                  <a:schemeClr val="tx1"/>
                </a:solidFill>
                <a:latin typeface="Audi Type" pitchFamily="34" charset="0"/>
                <a:ea typeface="华康黑体W5(P)" panose="020b0500000000000000" pitchFamily="34" charset="-122"/>
              </a:rPr>
              <a:t>家，其中豪华品牌经销店为</a:t>
            </a:r>
            <a:r>
              <a:rPr lang="en-US" altLang="zh-CN" sz="1200" smtClean="0">
                <a:solidFill>
                  <a:schemeClr val="tx1"/>
                </a:solidFill>
                <a:latin typeface="Audi Type" pitchFamily="34" charset="0"/>
                <a:ea typeface="华康黑体W5(P)" panose="020b0500000000000000" pitchFamily="34" charset="-122"/>
              </a:rPr>
              <a:t>115</a:t>
            </a:r>
            <a:r>
              <a:rPr lang="zh-CN" altLang="en-US" sz="1200" smtClean="0">
                <a:solidFill>
                  <a:schemeClr val="tx1"/>
                </a:solidFill>
                <a:latin typeface="Audi Type" pitchFamily="34" charset="0"/>
                <a:ea typeface="华康黑体W5(P)" panose="020b0500000000000000" pitchFamily="34" charset="-122"/>
              </a:rPr>
              <a:t>家，中高端品牌经销店为</a:t>
            </a:r>
            <a:r>
              <a:rPr lang="en-US" altLang="zh-CN" sz="1200" smtClean="0">
                <a:solidFill>
                  <a:schemeClr val="tx1"/>
                </a:solidFill>
                <a:latin typeface="Audi Type" pitchFamily="34" charset="0"/>
                <a:ea typeface="华康黑体W5(P)" panose="020b0500000000000000" pitchFamily="34" charset="-122"/>
              </a:rPr>
              <a:t>126</a:t>
            </a:r>
            <a:r>
              <a:rPr lang="zh-CN" altLang="en-US" sz="1200" smtClean="0">
                <a:solidFill>
                  <a:schemeClr val="tx1"/>
                </a:solidFill>
                <a:latin typeface="Audi Type" pitchFamily="34" charset="0"/>
                <a:ea typeface="华康黑体W5(P)" panose="020b0500000000000000" pitchFamily="34" charset="-122"/>
              </a:rPr>
              <a:t>家</a:t>
            </a:r>
            <a:endParaRPr lang="en-US" altLang="zh-CN" sz="1200" smtClean="0">
              <a:solidFill>
                <a:schemeClr val="tx1"/>
              </a:solidFill>
              <a:latin typeface="Audi Type" pitchFamily="34" charset="0"/>
              <a:ea typeface="华康黑体W5(P)" panose="020b0500000000000000" pitchFamily="34" charset="-122"/>
            </a:endParaRPr>
          </a:p>
          <a:p>
            <a:pPr marL="184150" indent="-139700">
              <a:lnSpc>
                <a:spcPct val="110000"/>
              </a:lnSpc>
              <a:spcBef>
                <a:spcPts val="600"/>
              </a:spcBef>
              <a:buFont typeface="Arial" pitchFamily="34" charset="0"/>
              <a:buChar char="•"/>
            </a:pPr>
            <a:r>
              <a:rPr lang="zh-CN" altLang="en-US" sz="1200" smtClean="0">
                <a:solidFill>
                  <a:schemeClr val="tx1"/>
                </a:solidFill>
                <a:latin typeface="Audi Type" pitchFamily="34" charset="0"/>
                <a:ea typeface="华康黑体W5(P)" panose="020b0500000000000000" pitchFamily="34" charset="-122"/>
              </a:rPr>
              <a:t>经销网络覆盖中国</a:t>
            </a:r>
            <a:r>
              <a:rPr lang="en-US" altLang="zh-CN" sz="1200" smtClean="0">
                <a:solidFill>
                  <a:schemeClr val="tx1"/>
                </a:solidFill>
                <a:latin typeface="Audi Type" pitchFamily="34" charset="0"/>
                <a:ea typeface="华康黑体W5(P)" panose="020b0500000000000000" pitchFamily="34" charset="-122"/>
              </a:rPr>
              <a:t>22</a:t>
            </a:r>
            <a:r>
              <a:rPr lang="zh-CN" altLang="en-US" sz="1200" smtClean="0">
                <a:solidFill>
                  <a:schemeClr val="tx1"/>
                </a:solidFill>
                <a:latin typeface="Audi Type" pitchFamily="34" charset="0"/>
                <a:ea typeface="华康黑体W5(P)" panose="020b0500000000000000" pitchFamily="34" charset="-122"/>
              </a:rPr>
              <a:t>个省份和地区以及近</a:t>
            </a:r>
            <a:r>
              <a:rPr lang="en-US" altLang="zh-CN" sz="1200" smtClean="0">
                <a:solidFill>
                  <a:schemeClr val="tx1"/>
                </a:solidFill>
                <a:latin typeface="Audi Type" pitchFamily="34" charset="0"/>
                <a:ea typeface="华康黑体W5(P)" panose="020b0500000000000000" pitchFamily="34" charset="-122"/>
              </a:rPr>
              <a:t>80</a:t>
            </a:r>
            <a:r>
              <a:rPr lang="zh-CN" altLang="en-US" sz="1200" smtClean="0">
                <a:solidFill>
                  <a:schemeClr val="tx1"/>
                </a:solidFill>
                <a:latin typeface="Audi Type" pitchFamily="34" charset="0"/>
                <a:ea typeface="华康黑体W5(P)" panose="020b0500000000000000" pitchFamily="34" charset="-122"/>
              </a:rPr>
              <a:t>个城市</a:t>
            </a:r>
            <a:endParaRPr lang="en-US" sz="1200">
              <a:solidFill>
                <a:schemeClr val="tx1"/>
              </a:solidFill>
              <a:latin typeface="Audi Type" pitchFamily="34" charset="0"/>
              <a:ea typeface="华康黑体W5(P)" panose="020b0500000000000000" pitchFamily="34" charset="-122"/>
            </a:endParaRPr>
          </a:p>
        </p:txBody>
      </p:sp>
      <p:sp>
        <p:nvSpPr>
          <p:cNvPr id="17" name="Rectangle 16"/>
          <p:cNvSpPr/>
          <p:nvPr/>
        </p:nvSpPr>
        <p:spPr bwMode="gray">
          <a:xfrm>
            <a:off x="584335" y="5443991"/>
            <a:ext cx="8272328" cy="40756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600" b="1">
                <a:solidFill>
                  <a:schemeClr val="bg1"/>
                </a:solidFill>
                <a:latin typeface="Audi Type" pitchFamily="34" charset="0"/>
                <a:ea typeface="华康黑体W5(P)" panose="020b0500000000000000" pitchFamily="34" charset="-122"/>
              </a:rPr>
              <a:t>集团全面盈利导向，追求人效，绩效考核与企业战略比较统一</a:t>
            </a:r>
            <a:endParaRPr lang="en-US" sz="1600" b="1">
              <a:solidFill>
                <a:schemeClr val="bg1"/>
              </a:solidFill>
              <a:latin typeface="Audi Type" pitchFamily="34" charset="0"/>
              <a:ea typeface="华康黑体W5(P)" panose="020b0500000000000000" pitchFamily="34" charset="-122"/>
            </a:endParaRPr>
          </a:p>
        </p:txBody>
      </p:sp>
      <p:sp>
        <p:nvSpPr>
          <p:cNvPr id="5" name="Rectangle 4"/>
          <p:cNvSpPr/>
          <p:nvPr/>
        </p:nvSpPr>
        <p:spPr bwMode="gray">
          <a:xfrm>
            <a:off x="3442101" y="2897760"/>
            <a:ext cx="2601740" cy="902715"/>
          </a:xfrm>
          <a:prstGeom prst="rect">
            <a:avLst/>
          </a:prstGeom>
          <a:noFill/>
          <a:ln w="28575">
            <a:solidFill>
              <a:schemeClr val="accent2"/>
            </a:solidFill>
            <a:prstDash val="dash"/>
          </a:ln>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US"/>
          </a:p>
        </p:txBody>
      </p:sp>
      <p:pic>
        <p:nvPicPr>
          <p:cNvPr id="3" name="Picture 2" descr="http://www.zs-group.com.cn/downloadRepository/0cb0194b-9310-4fb9-ad52-0b401d3d0176.pdf - Internet Explorer"/>
          <p:cNvPicPr>
            <a:picLocks noChangeAspect="1"/>
          </p:cNvPicPr>
          <p:nvPr/>
        </p:nvPicPr>
        <p:blipFill>
          <a:blip r:embed="rId5">
            <a:extLst>
              <a:ext uri="{28A0092B-C50C-407E-A947-70E740481C1C}">
                <a14:useLocalDpi xmlns:a14="http://schemas.microsoft.com/office/drawing/2010/main" val="0"/>
              </a:ext>
            </a:extLst>
          </a:blip>
          <a:srcRect l="58268" t="33796" r="24444" b="45902"/>
          <a:stretch>
            <a:fillRect/>
          </a:stretch>
        </p:blipFill>
        <p:spPr bwMode="gray">
          <a:xfrm>
            <a:off x="6331178" y="1574165"/>
            <a:ext cx="2525485" cy="1596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http://www.zs-group.com.cn/downloadRepository/0cb0194b-9310-4fb9-ad52-0b401d3d0176.pdf - Internet Explorer"/>
          <p:cNvPicPr>
            <a:picLocks noChangeAspect="1"/>
          </p:cNvPicPr>
          <p:nvPr/>
        </p:nvPicPr>
        <p:blipFill>
          <a:blip r:embed="rId5">
            <a:extLst>
              <a:ext uri="{28A0092B-C50C-407E-A947-70E740481C1C}">
                <a14:useLocalDpi xmlns:a14="http://schemas.microsoft.com/office/drawing/2010/main" val="0"/>
              </a:ext>
            </a:extLst>
          </a:blip>
          <a:srcRect l="25292" t="76469" r="43541" b="5121"/>
          <a:stretch>
            <a:fillRect/>
          </a:stretch>
        </p:blipFill>
        <p:spPr bwMode="gray">
          <a:xfrm>
            <a:off x="633633" y="3859546"/>
            <a:ext cx="5410208" cy="1447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59755038"/>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Rectangle 1"/>
          <p:cNvSpPr/>
          <p:nvPr/>
        </p:nvSpPr>
        <p:spPr bwMode="gray">
          <a:xfrm>
            <a:off x="9144000" y="350410"/>
            <a:ext cx="6711950" cy="5472113"/>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defRPr/>
            </a:pPr>
            <a:r>
              <a:rPr lang="zh-CN" altLang="en-US" smtClean="0"/>
              <a:t>举例中升集团</a:t>
            </a:r>
            <a:endParaRPr lang="en-US" altLang="zh-CN" smtClean="0"/>
          </a:p>
          <a:p>
            <a:pPr algn="ctr">
              <a:defRPr/>
            </a:pPr>
            <a:endParaRPr lang="en-US"/>
          </a:p>
          <a:p>
            <a:pPr algn="ctr">
              <a:defRPr/>
            </a:pPr>
            <a:r>
              <a:rPr lang="zh-CN" altLang="en-US" b="1"/>
              <a:t>中升价值观</a:t>
            </a:r>
            <a:br>
              <a:rPr lang="zh-CN" altLang="en-US" b="1"/>
            </a:br>
            <a:r>
              <a:rPr lang="zh-CN" altLang="en-US" b="1"/>
              <a:t>中升口号：中升集团 终生伙伴</a:t>
            </a:r>
            <a:br>
              <a:rPr lang="zh-CN" altLang="en-US" b="1"/>
            </a:br>
            <a:r>
              <a:rPr lang="zh-CN" altLang="en-US" b="1"/>
              <a:t>中升宗旨：客户满意 员工满意 股东满意 社会满意</a:t>
            </a:r>
            <a:br>
              <a:rPr lang="zh-CN" altLang="en-US" b="1"/>
            </a:br>
            <a:r>
              <a:rPr lang="zh-CN" altLang="en-US" b="1"/>
              <a:t>中升精神：团队 团结 用心 </a:t>
            </a:r>
            <a:r>
              <a:rPr lang="zh-CN" altLang="en-US" b="1" smtClean="0"/>
              <a:t>创新</a:t>
            </a:r>
            <a:endParaRPr lang="en-US" altLang="zh-CN" b="1" smtClean="0"/>
          </a:p>
          <a:p>
            <a:pPr algn="ctr">
              <a:defRPr/>
            </a:pPr>
            <a:r>
              <a:rPr lang="zh-CN" altLang="en-US" b="1"/>
              <a:t>马云说：</a:t>
            </a:r>
            <a:r>
              <a:rPr lang="en-US" altLang="zh-CN" b="1"/>
              <a:t>3</a:t>
            </a:r>
            <a:r>
              <a:rPr lang="zh-CN" altLang="en-US" b="1"/>
              <a:t>个人干</a:t>
            </a:r>
            <a:r>
              <a:rPr lang="en-US" altLang="zh-CN" b="1"/>
              <a:t>5</a:t>
            </a:r>
            <a:r>
              <a:rPr lang="zh-CN" altLang="en-US" b="1"/>
              <a:t>个人的活，拿</a:t>
            </a:r>
            <a:r>
              <a:rPr lang="en-US" altLang="zh-CN" b="1"/>
              <a:t>4</a:t>
            </a:r>
            <a:r>
              <a:rPr lang="zh-CN" altLang="en-US" b="1"/>
              <a:t>个人的工资！</a:t>
            </a:r>
            <a:endParaRPr lang="en-US"/>
          </a:p>
        </p:txBody>
      </p:sp>
      <p:grpSp>
        <p:nvGrpSpPr>
          <p:cNvPr id="8" name="Group 7"/>
          <p:cNvGrpSpPr/>
          <p:nvPr/>
        </p:nvGrpSpPr>
        <p:grpSpPr>
          <a:xfrm>
            <a:off x="1508636" y="1322981"/>
            <a:ext cx="6121454" cy="3370238"/>
            <a:chOff x="1248228" y="1132114"/>
            <a:chExt cx="6458857" cy="3556000"/>
          </a:xfrm>
        </p:grpSpPr>
        <p:pic>
          <p:nvPicPr>
            <p:cNvPr id="7" name="Picture 6" descr="http://www.zs-group.com.cn/downloadRepository/0cb0194b-9310-4fb9-ad52-0b401d3d0176.pdf - Internet Explorer"/>
            <p:cNvPicPr>
              <a:picLocks noChangeAspect="1"/>
            </p:cNvPicPr>
            <p:nvPr/>
          </p:nvPicPr>
          <p:blipFill>
            <a:blip r:embed="rId2">
              <a:extLst>
                <a:ext uri="{28A0092B-C50C-407E-A947-70E740481C1C}">
                  <a14:useLocalDpi xmlns:a14="http://schemas.microsoft.com/office/drawing/2010/main" val="0"/>
                </a:ext>
              </a:extLst>
            </a:blip>
            <a:srcRect l="24127" t="22800" r="25397" b="25579"/>
            <a:stretch>
              <a:fillRect/>
            </a:stretch>
          </p:blipFill>
          <p:spPr bwMode="gray">
            <a:xfrm>
              <a:off x="1248228" y="1132114"/>
              <a:ext cx="6458857" cy="3556000"/>
            </a:xfrm>
            <a:prstGeom prst="rect">
              <a:avLst/>
            </a:prstGeom>
          </p:spPr>
        </p:pic>
        <p:sp>
          <p:nvSpPr>
            <p:cNvPr id="9" name="Rectangle 8"/>
            <p:cNvSpPr/>
            <p:nvPr/>
          </p:nvSpPr>
          <p:spPr bwMode="gray">
            <a:xfrm>
              <a:off x="4703568" y="4310742"/>
              <a:ext cx="2858376" cy="348343"/>
            </a:xfrm>
            <a:prstGeom prst="rect">
              <a:avLst/>
            </a:prstGeom>
            <a:noFill/>
            <a:ln w="28575">
              <a:solidFill>
                <a:schemeClr val="accent2"/>
              </a:solidFill>
              <a:prstDash val="dash"/>
            </a:ln>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US"/>
            </a:p>
          </p:txBody>
        </p:sp>
        <p:sp>
          <p:nvSpPr>
            <p:cNvPr id="10" name="Rectangle 9"/>
            <p:cNvSpPr/>
            <p:nvPr/>
          </p:nvSpPr>
          <p:spPr bwMode="gray">
            <a:xfrm>
              <a:off x="4703568" y="3032753"/>
              <a:ext cx="2858376" cy="348343"/>
            </a:xfrm>
            <a:prstGeom prst="rect">
              <a:avLst/>
            </a:prstGeom>
            <a:noFill/>
            <a:ln w="28575">
              <a:solidFill>
                <a:schemeClr val="accent2"/>
              </a:solidFill>
              <a:prstDash val="dash"/>
            </a:ln>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Arial"/>
                  <a:ea typeface="+mn-ea"/>
                  <a:cs typeface="+mn-cs"/>
                </a:defRPr>
              </a:lvl1pPr>
              <a:lvl2pPr marL="457200" algn="l" defTabSz="914400" rtl="0" eaLnBrk="1" latinLnBrk="0" hangingPunct="1">
                <a:defRPr sz="1800" kern="1200">
                  <a:solidFill>
                    <a:srgbClr val="000000"/>
                  </a:solidFill>
                  <a:latin typeface="Arial"/>
                  <a:ea typeface="+mn-ea"/>
                  <a:cs typeface="+mn-cs"/>
                </a:defRPr>
              </a:lvl2pPr>
              <a:lvl3pPr marL="914400" algn="l" defTabSz="914400" rtl="0" eaLnBrk="1" latinLnBrk="0" hangingPunct="1">
                <a:defRPr sz="1800" kern="1200">
                  <a:solidFill>
                    <a:srgbClr val="000000"/>
                  </a:solidFill>
                  <a:latin typeface="Arial"/>
                  <a:ea typeface="+mn-ea"/>
                  <a:cs typeface="+mn-cs"/>
                </a:defRPr>
              </a:lvl3pPr>
              <a:lvl4pPr marL="1371600" algn="l" defTabSz="914400" rtl="0" eaLnBrk="1" latinLnBrk="0" hangingPunct="1">
                <a:defRPr sz="1800" kern="1200">
                  <a:solidFill>
                    <a:srgbClr val="000000"/>
                  </a:solidFill>
                  <a:latin typeface="Arial"/>
                  <a:ea typeface="+mn-ea"/>
                  <a:cs typeface="+mn-cs"/>
                </a:defRPr>
              </a:lvl4pPr>
              <a:lvl5pPr marL="1828800" algn="l" defTabSz="914400" rtl="0" eaLnBrk="1" latinLnBrk="0" hangingPunct="1">
                <a:defRPr sz="1800" kern="1200">
                  <a:solidFill>
                    <a:srgbClr val="000000"/>
                  </a:solidFill>
                  <a:latin typeface="Arial"/>
                  <a:ea typeface="+mn-ea"/>
                  <a:cs typeface="+mn-cs"/>
                </a:defRPr>
              </a:lvl5pPr>
              <a:lvl6pPr marL="2286000" algn="l" defTabSz="914400" rtl="0" eaLnBrk="1" latinLnBrk="0" hangingPunct="1">
                <a:defRPr sz="1800" kern="1200">
                  <a:solidFill>
                    <a:srgbClr val="000000"/>
                  </a:solidFill>
                  <a:latin typeface="Arial"/>
                  <a:ea typeface="+mn-ea"/>
                  <a:cs typeface="+mn-cs"/>
                </a:defRPr>
              </a:lvl6pPr>
              <a:lvl7pPr marL="2743200" algn="l" defTabSz="914400" rtl="0" eaLnBrk="1" latinLnBrk="0" hangingPunct="1">
                <a:defRPr sz="1800" kern="1200">
                  <a:solidFill>
                    <a:srgbClr val="000000"/>
                  </a:solidFill>
                  <a:latin typeface="Arial"/>
                  <a:ea typeface="+mn-ea"/>
                  <a:cs typeface="+mn-cs"/>
                </a:defRPr>
              </a:lvl7pPr>
              <a:lvl8pPr marL="3200400" algn="l" defTabSz="914400" rtl="0" eaLnBrk="1" latinLnBrk="0" hangingPunct="1">
                <a:defRPr sz="1800" kern="1200">
                  <a:solidFill>
                    <a:srgbClr val="000000"/>
                  </a:solidFill>
                  <a:latin typeface="Arial"/>
                  <a:ea typeface="+mn-ea"/>
                  <a:cs typeface="+mn-cs"/>
                </a:defRPr>
              </a:lvl8pPr>
              <a:lvl9pPr marL="3657600" algn="l" defTabSz="914400" rtl="0" eaLnBrk="1" latinLnBrk="0" hangingPunct="1">
                <a:defRPr sz="1800" kern="1200">
                  <a:solidFill>
                    <a:srgbClr val="000000"/>
                  </a:solidFill>
                  <a:latin typeface="Arial"/>
                  <a:ea typeface="+mn-ea"/>
                  <a:cs typeface="+mn-cs"/>
                </a:defRPr>
              </a:lvl9pPr>
            </a:lstStyle>
            <a:p>
              <a:pPr algn="ctr"/>
              <a:endParaRPr lang="en-US"/>
            </a:p>
          </p:txBody>
        </p:sp>
      </p:grpSp>
      <p:sp>
        <p:nvSpPr>
          <p:cNvPr id="3" name="Title 2"/>
          <p:cNvSpPr>
            <a:spLocks noGrp="1"/>
          </p:cNvSpPr>
          <p:nvPr>
            <p:ph type="title"/>
          </p:nvPr>
        </p:nvSpPr>
        <p:spPr bwMode="gray"/>
        <p:txBody>
          <a:bodyPr/>
          <a:lstStyle/>
          <a:p>
            <a:r>
              <a:rPr lang="zh-CN" altLang="en-US" smtClean="0"/>
              <a:t>公司战略与绩效管理案例 </a:t>
            </a:r>
            <a:r>
              <a:rPr lang="en-US" altLang="zh-CN" smtClean="0"/>
              <a:t>– </a:t>
            </a:r>
            <a:r>
              <a:rPr lang="zh-CN" altLang="en-US" smtClean="0"/>
              <a:t>中升</a:t>
            </a:r>
            <a:r>
              <a:rPr lang="en-US" altLang="zh-CN" smtClean="0"/>
              <a:t>KPI</a:t>
            </a:r>
            <a:r>
              <a:rPr lang="zh-CN" altLang="en-US" smtClean="0"/>
              <a:t>战略的成果</a:t>
            </a:r>
            <a:endParaRPr lang="en-US"/>
          </a:p>
        </p:txBody>
      </p:sp>
      <p:sp>
        <p:nvSpPr>
          <p:cNvPr id="13" name="Rectangle 12"/>
          <p:cNvSpPr/>
          <p:nvPr/>
        </p:nvSpPr>
        <p:spPr bwMode="gray">
          <a:xfrm>
            <a:off x="584335" y="4792980"/>
            <a:ext cx="8272328" cy="105857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180975" indent="-180975">
              <a:spcBef>
                <a:spcPts val="600"/>
              </a:spcBef>
              <a:buFont typeface="Arial" pitchFamily="34" charset="0"/>
              <a:buChar char="•"/>
            </a:pPr>
            <a:r>
              <a:rPr lang="zh-CN" altLang="en-US" sz="1400" b="1"/>
              <a:t>中升集团</a:t>
            </a:r>
            <a:r>
              <a:rPr lang="en-US" altLang="zh-CN" sz="1400" b="1"/>
              <a:t>2016</a:t>
            </a:r>
            <a:r>
              <a:rPr lang="zh-CN" altLang="en-US" sz="1400" b="1"/>
              <a:t>年上半年财报显示净利润同比增长</a:t>
            </a:r>
            <a:r>
              <a:rPr lang="en-US" altLang="zh-CN" sz="1400" b="1"/>
              <a:t>103.5%</a:t>
            </a:r>
            <a:r>
              <a:rPr lang="zh-CN" altLang="en-US" sz="1400" b="1"/>
              <a:t>，在中国汽车行业寒冬还未过去的时候取得这样的成绩，令人不可思议</a:t>
            </a:r>
            <a:r>
              <a:rPr lang="zh-CN" altLang="en-US" sz="1400" b="1" smtClean="0"/>
              <a:t>！</a:t>
            </a:r>
            <a:endParaRPr lang="en-US" altLang="zh-CN" sz="1400" b="1" smtClean="0"/>
          </a:p>
          <a:p>
            <a:pPr marL="180975" indent="-180975">
              <a:spcBef>
                <a:spcPts val="600"/>
              </a:spcBef>
              <a:buFont typeface="Arial" pitchFamily="34" charset="0"/>
              <a:buChar char="•"/>
            </a:pPr>
            <a:r>
              <a:rPr lang="zh-CN" altLang="en-US" sz="1400" b="1"/>
              <a:t>中升集团强调利润导向，几千项</a:t>
            </a:r>
            <a:r>
              <a:rPr lang="en-US" altLang="zh-CN" sz="1400" b="1"/>
              <a:t>KPI</a:t>
            </a:r>
            <a:r>
              <a:rPr lang="zh-CN" altLang="en-US" sz="1400" b="1"/>
              <a:t>对标，弘扬执行力文化，这其中企业战略绩效管理扮演者非常重要的</a:t>
            </a:r>
            <a:r>
              <a:rPr lang="zh-CN" altLang="en-US" sz="1400" b="1" smtClean="0"/>
              <a:t>角色</a:t>
            </a:r>
            <a:endParaRPr lang="en-US" sz="1400" b="1"/>
          </a:p>
        </p:txBody>
      </p:sp>
    </p:spTree>
    <p:extLst>
      <p:ext uri="{BB962C8B-B14F-4D97-AF65-F5344CB8AC3E}">
        <p14:creationId xmlns:p14="http://schemas.microsoft.com/office/powerpoint/2010/main" val="3894917828"/>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Picture 2" descr="7-企业战略规划沟通会20150112.pdf - Adobe Reader"/>
          <p:cNvPicPr>
            <a:picLocks noChangeAspect="1"/>
          </p:cNvPicPr>
          <p:nvPr/>
        </p:nvPicPr>
        <p:blipFill>
          <a:blip r:embed="rId2">
            <a:extLst>
              <a:ext uri="{28A0092B-C50C-407E-A947-70E740481C1C}">
                <a14:useLocalDpi xmlns:a14="http://schemas.microsoft.com/office/drawing/2010/main" val="0"/>
              </a:ext>
            </a:extLst>
          </a:blip>
          <a:srcRect l="21902" t="23007" r="20375" b="8321"/>
          <a:stretch>
            <a:fillRect/>
          </a:stretch>
        </p:blipFill>
        <p:spPr>
          <a:xfrm>
            <a:off x="889001" y="1282927"/>
            <a:ext cx="7264399" cy="4652699"/>
          </a:xfrm>
          <a:prstGeom prst="rect">
            <a:avLst/>
          </a:prstGeom>
        </p:spPr>
      </p:pic>
      <p:sp>
        <p:nvSpPr>
          <p:cNvPr id="6" name="Oval 5"/>
          <p:cNvSpPr/>
          <p:nvPr/>
        </p:nvSpPr>
        <p:spPr>
          <a:xfrm>
            <a:off x="1277442" y="1961872"/>
            <a:ext cx="252000" cy="252000"/>
          </a:xfrm>
          <a:prstGeom prst="ellipse">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altLang="zh-CN" sz="1400" smtClean="0">
                <a:latin typeface="Audi Type" pitchFamily="34" charset="0"/>
              </a:rPr>
              <a:t>1</a:t>
            </a:r>
            <a:endParaRPr lang="en-US" sz="1400">
              <a:latin typeface="Audi Type" pitchFamily="34" charset="0"/>
            </a:endParaRPr>
          </a:p>
        </p:txBody>
      </p:sp>
      <p:sp>
        <p:nvSpPr>
          <p:cNvPr id="49" name="Oval 48"/>
          <p:cNvSpPr/>
          <p:nvPr/>
        </p:nvSpPr>
        <p:spPr>
          <a:xfrm>
            <a:off x="1277442" y="3182281"/>
            <a:ext cx="252000" cy="252000"/>
          </a:xfrm>
          <a:prstGeom prst="ellipse">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altLang="zh-CN" sz="1400">
                <a:latin typeface="Audi Type" pitchFamily="34" charset="0"/>
              </a:rPr>
              <a:t>2</a:t>
            </a:r>
            <a:endParaRPr lang="en-US" sz="1400">
              <a:latin typeface="Audi Type" pitchFamily="34" charset="0"/>
            </a:endParaRPr>
          </a:p>
        </p:txBody>
      </p:sp>
      <p:sp>
        <p:nvSpPr>
          <p:cNvPr id="50" name="Oval 49"/>
          <p:cNvSpPr/>
          <p:nvPr/>
        </p:nvSpPr>
        <p:spPr>
          <a:xfrm>
            <a:off x="1277442" y="4217021"/>
            <a:ext cx="252000" cy="252000"/>
          </a:xfrm>
          <a:prstGeom prst="ellipse">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altLang="zh-CN" sz="1400" smtClean="0">
                <a:latin typeface="Audi Type" pitchFamily="34" charset="0"/>
              </a:rPr>
              <a:t>3</a:t>
            </a:r>
            <a:endParaRPr lang="en-US" sz="1400">
              <a:latin typeface="Audi Type" pitchFamily="34" charset="0"/>
            </a:endParaRPr>
          </a:p>
        </p:txBody>
      </p:sp>
      <p:sp>
        <p:nvSpPr>
          <p:cNvPr id="51" name="Oval 50"/>
          <p:cNvSpPr/>
          <p:nvPr/>
        </p:nvSpPr>
        <p:spPr>
          <a:xfrm>
            <a:off x="1277442" y="5117071"/>
            <a:ext cx="252000" cy="252000"/>
          </a:xfrm>
          <a:prstGeom prst="ellipse">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latin typeface="Audi Type" pitchFamily="34" charset="0"/>
              </a:rPr>
              <a:t>4</a:t>
            </a:r>
          </a:p>
        </p:txBody>
      </p:sp>
      <p:sp>
        <p:nvSpPr>
          <p:cNvPr id="2" name="Title 1"/>
          <p:cNvSpPr>
            <a:spLocks noGrp="1"/>
          </p:cNvSpPr>
          <p:nvPr>
            <p:ph type="title"/>
          </p:nvPr>
        </p:nvSpPr>
        <p:spPr/>
        <p:txBody>
          <a:bodyPr/>
          <a:lstStyle/>
          <a:p>
            <a:r>
              <a:rPr lang="zh-CN" altLang="en-US" smtClean="0"/>
              <a:t>组织层面的绩效考核指标体系包括以下四个方面</a:t>
            </a:r>
            <a:endParaRPr lang="en-US"/>
          </a:p>
        </p:txBody>
      </p:sp>
    </p:spTree>
    <p:extLst>
      <p:ext uri="{BB962C8B-B14F-4D97-AF65-F5344CB8AC3E}">
        <p14:creationId xmlns:p14="http://schemas.microsoft.com/office/powerpoint/2010/main" val="894477189"/>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5" name="Object 4" hidden="1"/>
          <p:cNvGraphicFramePr>
            <a:graphicFrameLocks noChangeAspect="1"/>
          </p:cNvGraphicFramePr>
          <p:nvPr>
            <p:custDataLst>
              <p:tags r:id="rId3"/>
            </p:custDataLst>
            <p:extLst>
              <p:ext uri="{D42A27DB-BD31-4B8C-83A1-F6EECF244321}">
                <p14:modId xmlns:p14="http://schemas.microsoft.com/office/powerpoint/2010/main" val="2907274948"/>
              </p:ext>
            </p:extLst>
          </p:nvPr>
        </p:nvGraphicFramePr>
        <p:xfrm>
          <a:off x="1588" y="1588"/>
          <a:ext cx="1587" cy="1587"/>
        </p:xfrm>
        <a:graphic>
          <a:graphicData uri="http://schemas.openxmlformats.org/presentationml/2006/ole">
            <mc:AlternateContent>
              <mc:Choice xmlns:v="urn:schemas-microsoft-com:vml" Requires="v">
                <p:oleObj spid="_x0000_s1055" name="think-cell Slide" r:id="rId4" imgW="471" imgH="472" progId="TCLayout.ActiveDocument.1">
                  <p:embed/>
                </p:oleObj>
              </mc:Choice>
              <mc:Fallback>
                <p:oleObj name="think-cell Slide" r:id="rId4" imgW="471" imgH="472" progId="TCLayout.ActiveDocument.1">
                  <p:embed/>
                  <p:pic>
                    <p:nvPicPr>
                      <p:cNvPr id="0" name="OLE substitute imag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172" name="Picture 4" descr="69062"/>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6557962" y="2258060"/>
            <a:ext cx="2284413" cy="2472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bwMode="gray"/>
        <p:txBody>
          <a:bodyPr/>
          <a:lstStyle/>
          <a:p>
            <a:r>
              <a:rPr lang="zh-CN" altLang="en-US" smtClean="0"/>
              <a:t>目录</a:t>
            </a:r>
            <a:endParaRPr lang="en-US"/>
          </a:p>
        </p:txBody>
      </p:sp>
      <p:sp>
        <p:nvSpPr>
          <p:cNvPr id="10" name="Rectangle 9"/>
          <p:cNvSpPr/>
          <p:nvPr/>
        </p:nvSpPr>
        <p:spPr bwMode="gray">
          <a:xfrm>
            <a:off x="1587019" y="1489884"/>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绩效管理综述</a:t>
            </a:r>
          </a:p>
        </p:txBody>
      </p:sp>
      <p:sp>
        <p:nvSpPr>
          <p:cNvPr id="12" name="Rectangle 11"/>
          <p:cNvSpPr/>
          <p:nvPr/>
        </p:nvSpPr>
        <p:spPr bwMode="gray">
          <a:xfrm>
            <a:off x="1587019" y="2046918"/>
            <a:ext cx="4322109" cy="576000"/>
          </a:xfrm>
          <a:prstGeom prst="rect">
            <a:avLst/>
          </a:prstGeom>
          <a:solidFill>
            <a:schemeClr val="accent6"/>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5000"/>
              </a:lnSpc>
              <a:buClr>
                <a:schemeClr val="accent1"/>
              </a:buClr>
            </a:pPr>
            <a:r>
              <a:rPr lang="zh-CN" altLang="en-US" sz="1600" b="1">
                <a:solidFill>
                  <a:schemeClr val="bg1"/>
                </a:solidFill>
                <a:latin typeface="华康黑体W5(P)" panose="020b0500000000000000" pitchFamily="34" charset="-122"/>
                <a:ea typeface="华康黑体W5(P)" panose="020b0500000000000000" pitchFamily="34" charset="-122"/>
                <a:cs typeface="Arial" pitchFamily="34" charset="0"/>
              </a:rPr>
              <a:t>绩效计划设计原理</a:t>
            </a:r>
          </a:p>
        </p:txBody>
      </p:sp>
      <p:sp>
        <p:nvSpPr>
          <p:cNvPr id="14" name="Rectangle 13"/>
          <p:cNvSpPr/>
          <p:nvPr/>
        </p:nvSpPr>
        <p:spPr bwMode="gray">
          <a:xfrm>
            <a:off x="1587019" y="3616987"/>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绩效指导技巧</a:t>
            </a:r>
          </a:p>
        </p:txBody>
      </p:sp>
      <p:sp>
        <p:nvSpPr>
          <p:cNvPr id="16" name="Rectangle 15"/>
          <p:cNvSpPr/>
          <p:nvPr/>
        </p:nvSpPr>
        <p:spPr bwMode="gray">
          <a:xfrm>
            <a:off x="1587019" y="4171506"/>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绩效评估流程</a:t>
            </a:r>
          </a:p>
        </p:txBody>
      </p:sp>
      <p:sp>
        <p:nvSpPr>
          <p:cNvPr id="18" name="Rectangle 17"/>
          <p:cNvSpPr/>
          <p:nvPr/>
        </p:nvSpPr>
        <p:spPr bwMode="gray">
          <a:xfrm>
            <a:off x="1587019" y="4726025"/>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绩效奖励机制</a:t>
            </a:r>
          </a:p>
        </p:txBody>
      </p:sp>
      <p:sp>
        <p:nvSpPr>
          <p:cNvPr id="20" name="Rectangle 19"/>
          <p:cNvSpPr/>
          <p:nvPr/>
        </p:nvSpPr>
        <p:spPr bwMode="gray">
          <a:xfrm>
            <a:off x="1587019" y="5290070"/>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绩效体系建立及实施关键要素</a:t>
            </a:r>
            <a:endParaRPr lang="en-US" altLang="ko-KR"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endParaRPr>
          </a:p>
        </p:txBody>
      </p:sp>
      <p:sp>
        <p:nvSpPr>
          <p:cNvPr id="9" name="AutoShape 15"/>
          <p:cNvSpPr>
            <a:spLocks noChangeArrowheads="1"/>
          </p:cNvSpPr>
          <p:nvPr/>
        </p:nvSpPr>
        <p:spPr bwMode="gray">
          <a:xfrm>
            <a:off x="576263" y="1489884"/>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lumMod val="50000"/>
                  </a:schemeClr>
                </a:solidFill>
                <a:latin typeface="Audi Type" pitchFamily="34" charset="0"/>
                <a:ea typeface="华康黑体W5(P)" panose="020b0500000000000000" pitchFamily="34" charset="-122"/>
                <a:cs typeface="Arial" pitchFamily="34" charset="0"/>
              </a:rPr>
              <a:t>1</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1" name="AutoShape 15"/>
          <p:cNvSpPr>
            <a:spLocks noChangeArrowheads="1"/>
          </p:cNvSpPr>
          <p:nvPr/>
        </p:nvSpPr>
        <p:spPr bwMode="gray">
          <a:xfrm>
            <a:off x="576263" y="2046918"/>
            <a:ext cx="1190139" cy="576000"/>
          </a:xfrm>
          <a:prstGeom prst="homePlate">
            <a:avLst>
              <a:gd name="adj" fmla="val 22446"/>
            </a:avLst>
          </a:prstGeom>
          <a:solidFill>
            <a:schemeClr val="accent6"/>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solidFill>
                <a:latin typeface="Audi Type" pitchFamily="34" charset="0"/>
                <a:ea typeface="华康黑体W5(P)" panose="020b0500000000000000" pitchFamily="34" charset="-122"/>
                <a:cs typeface="Arial" pitchFamily="34" charset="0"/>
              </a:rPr>
              <a:t>2</a:t>
            </a:r>
            <a:endParaRPr lang="zh-CN" altLang="en-US" sz="1600">
              <a:solidFill>
                <a:schemeClr val="bg1"/>
              </a:solidFill>
              <a:latin typeface="Audi Type" pitchFamily="34" charset="0"/>
              <a:ea typeface="华康黑体W5(P)" panose="020b0500000000000000" pitchFamily="34" charset="-122"/>
              <a:cs typeface="Arial" pitchFamily="34" charset="0"/>
            </a:endParaRPr>
          </a:p>
        </p:txBody>
      </p:sp>
      <p:sp>
        <p:nvSpPr>
          <p:cNvPr id="13" name="AutoShape 15"/>
          <p:cNvSpPr>
            <a:spLocks noChangeArrowheads="1"/>
          </p:cNvSpPr>
          <p:nvPr/>
        </p:nvSpPr>
        <p:spPr bwMode="gray">
          <a:xfrm>
            <a:off x="576263" y="3616987"/>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3</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5" name="AutoShape 15"/>
          <p:cNvSpPr>
            <a:spLocks noChangeArrowheads="1"/>
          </p:cNvSpPr>
          <p:nvPr/>
        </p:nvSpPr>
        <p:spPr bwMode="gray">
          <a:xfrm>
            <a:off x="576263" y="4171506"/>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4</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7" name="AutoShape 15"/>
          <p:cNvSpPr>
            <a:spLocks noChangeArrowheads="1"/>
          </p:cNvSpPr>
          <p:nvPr/>
        </p:nvSpPr>
        <p:spPr bwMode="gray">
          <a:xfrm>
            <a:off x="576263" y="4726025"/>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5</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9" name="AutoShape 15"/>
          <p:cNvSpPr>
            <a:spLocks noChangeArrowheads="1"/>
          </p:cNvSpPr>
          <p:nvPr/>
        </p:nvSpPr>
        <p:spPr bwMode="gray">
          <a:xfrm>
            <a:off x="576263" y="5290070"/>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6</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21" name="Text Box 6"/>
          <p:cNvSpPr txBox="1">
            <a:spLocks noChangeArrowheads="1"/>
          </p:cNvSpPr>
          <p:nvPr/>
        </p:nvSpPr>
        <p:spPr bwMode="gray">
          <a:xfrm>
            <a:off x="2105614" y="2617052"/>
            <a:ext cx="3803514" cy="106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type="none" w="sm" len="med"/>
              </a14:hiddenLine>
            </a:ext>
          </a:extLst>
        </p:spPr>
        <p:txBody>
          <a:bodyPr wrap="square" lIns="90000" tIns="54000" rIns="90000" bIns="54000">
            <a:spAutoFit/>
          </a:bodyPr>
          <a:lstStyle>
            <a:defPPr>
              <a:defRPr lang="zh-CN"/>
            </a:defPPr>
            <a:lvl1pPr marL="609600" indent="-6096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876300" indent="-252413"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6213" lvl="1" indent="-176213" eaLnBrk="1" hangingPunct="1">
              <a:lnSpc>
                <a:spcPct val="100000"/>
              </a:lnSpc>
              <a:spcBef>
                <a:spcPts val="1200"/>
              </a:spcBef>
              <a:buClrTx/>
              <a:buFont typeface="Arial" pitchFamily="34" charset="0"/>
              <a:buChar char="•"/>
            </a:pPr>
            <a:r>
              <a:rPr kumimoji="0" lang="zh-CN" altLang="en-US" sz="1400" b="1" smtClean="0">
                <a:solidFill>
                  <a:schemeClr val="tx1"/>
                </a:solidFill>
                <a:latin typeface="Audi Type" pitchFamily="34" charset="0"/>
                <a:ea typeface="华康黑体W5(P)" panose="020b0500000000000000" pitchFamily="34" charset="-122"/>
                <a:cs typeface="Arial Unicode MS" panose="020b0604020202020204" pitchFamily="34" charset="-122"/>
              </a:rPr>
              <a:t>公司</a:t>
            </a: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、部门层面平衡计分卡设计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员工关键绩效指标设计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目标值的确定</a:t>
            </a:r>
            <a:r>
              <a:rPr kumimoji="0" lang="zh-CN" altLang="en-US" sz="1400" b="1" smtClean="0">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方法</a:t>
            </a:r>
            <a:endPar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endParaRPr>
          </a:p>
        </p:txBody>
      </p:sp>
      <p:sp>
        <p:nvSpPr>
          <p:cNvPr id="3" name="Rectangle 2"/>
          <p:cNvSpPr/>
          <p:nvPr/>
        </p:nvSpPr>
        <p:spPr bwMode="gray">
          <a:xfrm>
            <a:off x="1725127" y="2628163"/>
            <a:ext cx="4142726" cy="3293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2507409199"/>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838713928"/>
              </p:ext>
            </p:extLst>
          </p:nvPr>
        </p:nvGraphicFramePr>
        <p:xfrm>
          <a:off x="1588" y="1588"/>
          <a:ext cx="1587" cy="1587"/>
        </p:xfrm>
        <a:graphic>
          <a:graphicData uri="http://schemas.openxmlformats.org/presentationml/2006/ole">
            <mc:AlternateContent>
              <mc:Choice xmlns:v="urn:schemas-microsoft-com:vml" Requires="v">
                <p:oleObj spid="_x0000_s1056"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Oval 5"/>
          <p:cNvSpPr/>
          <p:nvPr/>
        </p:nvSpPr>
        <p:spPr bwMode="gray">
          <a:xfrm>
            <a:off x="1370909" y="2070870"/>
            <a:ext cx="6114008" cy="3436506"/>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55010" name="Rectangle 2"/>
          <p:cNvSpPr>
            <a:spLocks noChangeArrowheads="1"/>
          </p:cNvSpPr>
          <p:nvPr/>
        </p:nvSpPr>
        <p:spPr bwMode="gray">
          <a:xfrm>
            <a:off x="492364" y="1238174"/>
            <a:ext cx="3262432" cy="338554"/>
          </a:xfrm>
          <a:prstGeom prst="rect">
            <a:avLst/>
          </a:prstGeom>
          <a:noFill/>
          <a:ln w="12700">
            <a:noFill/>
            <a:miter lim="800000"/>
            <a:tailEnd type="none" w="sm" len="med"/>
          </a:ln>
          <a:effec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smtClean="0">
                <a:latin typeface="华康黑体W5(P)" panose="020b0500000000000000" pitchFamily="34" charset="-122"/>
                <a:ea typeface="华康黑体W5(P)" panose="020b0500000000000000" pitchFamily="34" charset="-122"/>
              </a:rPr>
              <a:t>运用平衡计分卡推动企业绩效管理</a:t>
            </a:r>
            <a:endParaRPr lang="zh-CN" altLang="en-US" sz="1600" b="1">
              <a:latin typeface="华康黑体W5(P)" panose="020b0500000000000000" pitchFamily="34" charset="-122"/>
              <a:ea typeface="华康黑体W5(P)" panose="020b0500000000000000" pitchFamily="34" charset="-122"/>
            </a:endParaRPr>
          </a:p>
        </p:txBody>
      </p:sp>
      <p:grpSp>
        <p:nvGrpSpPr>
          <p:cNvPr id="5" name="Group 4"/>
          <p:cNvGrpSpPr/>
          <p:nvPr/>
        </p:nvGrpSpPr>
        <p:grpSpPr>
          <a:xfrm>
            <a:off x="707505" y="1620112"/>
            <a:ext cx="7874000" cy="4259263"/>
            <a:chOff x="646113" y="1418096"/>
            <a:chExt cx="7874000" cy="4259263"/>
          </a:xfrm>
        </p:grpSpPr>
        <p:sp>
          <p:nvSpPr>
            <p:cNvPr id="27652" name="Rectangle 4"/>
            <p:cNvSpPr>
              <a:spLocks noChangeArrowheads="1"/>
            </p:cNvSpPr>
            <p:nvPr/>
          </p:nvSpPr>
          <p:spPr bwMode="gray">
            <a:xfrm>
              <a:off x="2700338" y="3893009"/>
              <a:ext cx="10579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grpSp>
          <p:nvGrpSpPr>
            <p:cNvPr id="27653" name="Group 5"/>
            <p:cNvGrpSpPr/>
            <p:nvPr/>
          </p:nvGrpSpPr>
          <p:grpSpPr>
            <a:xfrm>
              <a:off x="3076575" y="1418096"/>
              <a:ext cx="2813050" cy="1141413"/>
              <a:chOff x="2105" y="1561"/>
              <a:chExt cx="1696" cy="659"/>
            </a:xfrm>
          </p:grpSpPr>
          <p:sp>
            <p:nvSpPr>
              <p:cNvPr id="555014" name="Rectangle 6"/>
              <p:cNvSpPr>
                <a:spLocks noChangeArrowheads="1"/>
              </p:cNvSpPr>
              <p:nvPr/>
            </p:nvSpPr>
            <p:spPr bwMode="gray">
              <a:xfrm>
                <a:off x="2105" y="1594"/>
                <a:ext cx="1696" cy="626"/>
              </a:xfrm>
              <a:prstGeom prst="rect">
                <a:avLst/>
              </a:prstGeom>
              <a:solidFill>
                <a:schemeClr val="bg1"/>
              </a:solidFill>
              <a:ln w="28575">
                <a:solidFill>
                  <a:schemeClr val="bg2"/>
                </a:solidFill>
                <a:miter lim="800000"/>
              </a:ln>
              <a:effectLst>
                <a:outerShdw dist="35921" dir="2700000" algn="ctr" rotWithShape="0">
                  <a:srgbClr val="808080"/>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200" b="1">
                  <a:effectLst>
                    <a:outerShdw blurRad="38100" dist="38100" dir="2700000" algn="tl">
                      <a:srgbClr val="C0C0C0"/>
                    </a:outerShdw>
                  </a:effectLst>
                  <a:latin typeface="Audi Type" pitchFamily="34" charset="0"/>
                  <a:ea typeface="华康黑体W5(P)" panose="020b0500000000000000" pitchFamily="34" charset="-122"/>
                </a:endParaRPr>
              </a:p>
            </p:txBody>
          </p:sp>
          <p:sp>
            <p:nvSpPr>
              <p:cNvPr id="27823" name="Rectangle 7"/>
              <p:cNvSpPr>
                <a:spLocks noChangeArrowheads="1"/>
              </p:cNvSpPr>
              <p:nvPr/>
            </p:nvSpPr>
            <p:spPr bwMode="gray">
              <a:xfrm>
                <a:off x="2125" y="156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4" name="Rectangle 8"/>
              <p:cNvSpPr>
                <a:spLocks noChangeArrowheads="1"/>
              </p:cNvSpPr>
              <p:nvPr/>
            </p:nvSpPr>
            <p:spPr bwMode="gray">
              <a:xfrm>
                <a:off x="2159" y="1798"/>
                <a:ext cx="83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如何获得高盈利，</a:t>
                </a:r>
              </a:p>
              <a:p>
                <a:pPr eaLnBrk="1" hangingPunct="1">
                  <a:lnSpc>
                    <a:spcPct val="100000"/>
                  </a:lnSpc>
                  <a:spcBef>
                    <a:spcPct val="0"/>
                  </a:spcBef>
                  <a:buClrTx/>
                  <a:buFontTx/>
                  <a:buNone/>
                </a:pP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保障有充足现金流，</a:t>
                </a:r>
              </a:p>
              <a:p>
                <a:pPr eaLnBrk="1" hangingPunct="1">
                  <a:lnSpc>
                    <a:spcPct val="100000"/>
                  </a:lnSpc>
                  <a:spcBef>
                    <a:spcPct val="0"/>
                  </a:spcBef>
                  <a:buClrTx/>
                  <a:buFontTx/>
                  <a:buNone/>
                </a:pP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满足股东要求？</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5" name="Rectangle 9"/>
              <p:cNvSpPr>
                <a:spLocks noChangeArrowheads="1"/>
              </p:cNvSpPr>
              <p:nvPr/>
            </p:nvSpPr>
            <p:spPr bwMode="gray">
              <a:xfrm>
                <a:off x="3021" y="1724"/>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6" name="Rectangle 10"/>
              <p:cNvSpPr>
                <a:spLocks noChangeArrowheads="1"/>
              </p:cNvSpPr>
              <p:nvPr/>
            </p:nvSpPr>
            <p:spPr bwMode="gray">
              <a:xfrm>
                <a:off x="3021" y="1851"/>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7" name="Rectangle 11"/>
              <p:cNvSpPr>
                <a:spLocks noChangeArrowheads="1"/>
              </p:cNvSpPr>
              <p:nvPr/>
            </p:nvSpPr>
            <p:spPr bwMode="gray">
              <a:xfrm>
                <a:off x="2420" y="1938"/>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8" name="Rectangle 12"/>
              <p:cNvSpPr>
                <a:spLocks noChangeArrowheads="1"/>
              </p:cNvSpPr>
              <p:nvPr/>
            </p:nvSpPr>
            <p:spPr bwMode="gray">
              <a:xfrm>
                <a:off x="3076" y="2129"/>
                <a:ext cx="515"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9" name="Rectangle 13"/>
              <p:cNvSpPr>
                <a:spLocks noChangeArrowheads="1"/>
              </p:cNvSpPr>
              <p:nvPr/>
            </p:nvSpPr>
            <p:spPr bwMode="gray">
              <a:xfrm>
                <a:off x="3076" y="1997"/>
                <a:ext cx="517"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0" name="Rectangle 14"/>
              <p:cNvSpPr>
                <a:spLocks noChangeArrowheads="1"/>
              </p:cNvSpPr>
              <p:nvPr/>
            </p:nvSpPr>
            <p:spPr bwMode="gray">
              <a:xfrm>
                <a:off x="3076" y="2059"/>
                <a:ext cx="517"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1" name="Rectangle 15"/>
              <p:cNvSpPr>
                <a:spLocks noChangeArrowheads="1"/>
              </p:cNvSpPr>
              <p:nvPr/>
            </p:nvSpPr>
            <p:spPr bwMode="gray">
              <a:xfrm>
                <a:off x="3070" y="2011"/>
                <a:ext cx="14" cy="19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2" name="Rectangle 16"/>
              <p:cNvSpPr>
                <a:spLocks noChangeArrowheads="1"/>
              </p:cNvSpPr>
              <p:nvPr/>
            </p:nvSpPr>
            <p:spPr bwMode="gray">
              <a:xfrm>
                <a:off x="3586" y="2004"/>
                <a:ext cx="14" cy="19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3" name="Rectangle 17"/>
              <p:cNvSpPr>
                <a:spLocks noChangeArrowheads="1"/>
              </p:cNvSpPr>
              <p:nvPr/>
            </p:nvSpPr>
            <p:spPr bwMode="gray">
              <a:xfrm>
                <a:off x="3193" y="2011"/>
                <a:ext cx="14" cy="19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4" name="Rectangle 18"/>
              <p:cNvSpPr>
                <a:spLocks noChangeArrowheads="1"/>
              </p:cNvSpPr>
              <p:nvPr/>
            </p:nvSpPr>
            <p:spPr bwMode="gray">
              <a:xfrm>
                <a:off x="3321" y="2011"/>
                <a:ext cx="15" cy="19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5" name="Rectangle 19"/>
              <p:cNvSpPr>
                <a:spLocks noChangeArrowheads="1"/>
              </p:cNvSpPr>
              <p:nvPr/>
            </p:nvSpPr>
            <p:spPr bwMode="gray">
              <a:xfrm>
                <a:off x="3458" y="2011"/>
                <a:ext cx="13" cy="19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6" name="Freeform 20"/>
              <p:cNvSpPr/>
              <p:nvPr/>
            </p:nvSpPr>
            <p:spPr bwMode="gray">
              <a:xfrm>
                <a:off x="3586" y="1752"/>
                <a:ext cx="122" cy="255"/>
              </a:xfrm>
              <a:custGeom>
                <a:gdLst>
                  <a:gd name="T0" fmla="*/ 0 w 309"/>
                  <a:gd name="T1" fmla="*/ 113 h 562"/>
                  <a:gd name="T2" fmla="*/ 5 w 309"/>
                  <a:gd name="T3" fmla="*/ 116 h 562"/>
                  <a:gd name="T4" fmla="*/ 48 w 309"/>
                  <a:gd name="T5" fmla="*/ 3 h 562"/>
                  <a:gd name="T6" fmla="*/ 43 w 309"/>
                  <a:gd name="T7" fmla="*/ 0 h 562"/>
                  <a:gd name="T8" fmla="*/ 0 w 309"/>
                  <a:gd name="T9" fmla="*/ 113 h 562"/>
                  <a:gd name="T10" fmla="*/ 0 60000 65536"/>
                  <a:gd name="T11" fmla="*/ 0 60000 65536"/>
                  <a:gd name="T12" fmla="*/ 0 60000 65536"/>
                  <a:gd name="T13" fmla="*/ 0 60000 65536"/>
                  <a:gd name="T14" fmla="*/ 0 60000 65536"/>
                  <a:gd name="T15" fmla="*/ 0 w 309"/>
                  <a:gd name="T16" fmla="*/ 0 h 562"/>
                  <a:gd name="T17" fmla="*/ 309 w 309"/>
                  <a:gd name="T18" fmla="*/ 562 h 562"/>
                </a:gdLst>
                <a:cxnLst>
                  <a:cxn ang="T10">
                    <a:pos x="T0" y="T1"/>
                  </a:cxn>
                  <a:cxn ang="T11">
                    <a:pos x="T2" y="T3"/>
                  </a:cxn>
                  <a:cxn ang="T12">
                    <a:pos x="T4" y="T5"/>
                  </a:cxn>
                  <a:cxn ang="T13">
                    <a:pos x="T6" y="T7"/>
                  </a:cxn>
                  <a:cxn ang="T14">
                    <a:pos x="T8" y="T9"/>
                  </a:cxn>
                </a:cxnLst>
                <a:rect l="T15" t="T16" r="T17" b="T18"/>
                <a:pathLst>
                  <a:path w="309" h="562">
                    <a:moveTo>
                      <a:pt x="0" y="547"/>
                    </a:moveTo>
                    <a:lnTo>
                      <a:pt x="32" y="562"/>
                    </a:lnTo>
                    <a:lnTo>
                      <a:pt x="309" y="15"/>
                    </a:lnTo>
                    <a:lnTo>
                      <a:pt x="278"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37" name="Rectangle 21"/>
              <p:cNvSpPr>
                <a:spLocks noChangeArrowheads="1"/>
              </p:cNvSpPr>
              <p:nvPr/>
            </p:nvSpPr>
            <p:spPr bwMode="gray">
              <a:xfrm>
                <a:off x="2640" y="1607"/>
                <a:ext cx="621"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None/>
                </a:pPr>
                <a:r>
                  <a:rPr lang="zh-TW" altLang="en-US" sz="1600" b="1">
                    <a:solidFill>
                      <a:schemeClr val="accent2"/>
                    </a:solidFill>
                    <a:latin typeface="Audi Type" pitchFamily="34" charset="0"/>
                    <a:ea typeface="华康黑体W5(P)" panose="020b0500000000000000" pitchFamily="34" charset="-122"/>
                    <a:cs typeface="Arial Unicode MS" panose="020b0604020202020204" pitchFamily="34" charset="-122"/>
                  </a:rPr>
                  <a:t>财务管理</a:t>
                </a:r>
              </a:p>
            </p:txBody>
          </p:sp>
          <p:sp>
            <p:nvSpPr>
              <p:cNvPr id="27838" name="Rectangle 22"/>
              <p:cNvSpPr>
                <a:spLocks noChangeArrowheads="1"/>
              </p:cNvSpPr>
              <p:nvPr/>
            </p:nvSpPr>
            <p:spPr bwMode="gray">
              <a:xfrm>
                <a:off x="3612" y="1573"/>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39" name="Rectangle 23"/>
              <p:cNvSpPr>
                <a:spLocks noChangeArrowheads="1"/>
              </p:cNvSpPr>
              <p:nvPr/>
            </p:nvSpPr>
            <p:spPr bwMode="gray">
              <a:xfrm>
                <a:off x="3179" y="1761"/>
                <a:ext cx="70" cy="90"/>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0" name="Rectangle 24"/>
              <p:cNvSpPr>
                <a:spLocks noChangeArrowheads="1"/>
              </p:cNvSpPr>
              <p:nvPr/>
            </p:nvSpPr>
            <p:spPr bwMode="gray">
              <a:xfrm>
                <a:off x="3181" y="1776"/>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1" name="Rectangle 25"/>
              <p:cNvSpPr>
                <a:spLocks noChangeArrowheads="1"/>
              </p:cNvSpPr>
              <p:nvPr/>
            </p:nvSpPr>
            <p:spPr bwMode="gray">
              <a:xfrm>
                <a:off x="3257" y="178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2" name="Rectangle 26"/>
              <p:cNvSpPr>
                <a:spLocks noChangeArrowheads="1"/>
              </p:cNvSpPr>
              <p:nvPr/>
            </p:nvSpPr>
            <p:spPr bwMode="gray">
              <a:xfrm>
                <a:off x="3124" y="1879"/>
                <a:ext cx="70" cy="89"/>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3" name="Rectangle 27"/>
              <p:cNvSpPr>
                <a:spLocks noChangeArrowheads="1"/>
              </p:cNvSpPr>
              <p:nvPr/>
            </p:nvSpPr>
            <p:spPr bwMode="gray">
              <a:xfrm>
                <a:off x="3126" y="1894"/>
                <a:ext cx="8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标</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4" name="Rectangle 28"/>
              <p:cNvSpPr>
                <a:spLocks noChangeArrowheads="1"/>
              </p:cNvSpPr>
              <p:nvPr/>
            </p:nvSpPr>
            <p:spPr bwMode="gray">
              <a:xfrm>
                <a:off x="3201" y="1905"/>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5" name="Rectangle 29"/>
              <p:cNvSpPr>
                <a:spLocks noChangeArrowheads="1"/>
              </p:cNvSpPr>
              <p:nvPr/>
            </p:nvSpPr>
            <p:spPr bwMode="gray">
              <a:xfrm>
                <a:off x="3304" y="1761"/>
                <a:ext cx="68" cy="90"/>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6" name="Rectangle 30"/>
              <p:cNvSpPr>
                <a:spLocks noChangeArrowheads="1"/>
              </p:cNvSpPr>
              <p:nvPr/>
            </p:nvSpPr>
            <p:spPr bwMode="gray">
              <a:xfrm>
                <a:off x="3306" y="1776"/>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衡</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7" name="Rectangle 31"/>
              <p:cNvSpPr>
                <a:spLocks noChangeArrowheads="1"/>
              </p:cNvSpPr>
              <p:nvPr/>
            </p:nvSpPr>
            <p:spPr bwMode="gray">
              <a:xfrm>
                <a:off x="3381" y="178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8" name="Rectangle 32"/>
              <p:cNvSpPr>
                <a:spLocks noChangeArrowheads="1"/>
              </p:cNvSpPr>
              <p:nvPr/>
            </p:nvSpPr>
            <p:spPr bwMode="gray">
              <a:xfrm>
                <a:off x="3249" y="1879"/>
                <a:ext cx="69" cy="93"/>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49" name="Rectangle 33"/>
              <p:cNvSpPr>
                <a:spLocks noChangeArrowheads="1"/>
              </p:cNvSpPr>
              <p:nvPr/>
            </p:nvSpPr>
            <p:spPr bwMode="gray">
              <a:xfrm>
                <a:off x="3251" y="1894"/>
                <a:ext cx="8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量</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0" name="Rectangle 34"/>
              <p:cNvSpPr>
                <a:spLocks noChangeArrowheads="1"/>
              </p:cNvSpPr>
              <p:nvPr/>
            </p:nvSpPr>
            <p:spPr bwMode="gray">
              <a:xfrm>
                <a:off x="3324" y="1905"/>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1" name="Rectangle 35"/>
              <p:cNvSpPr>
                <a:spLocks noChangeArrowheads="1"/>
              </p:cNvSpPr>
              <p:nvPr/>
            </p:nvSpPr>
            <p:spPr bwMode="gray">
              <a:xfrm>
                <a:off x="3439" y="1763"/>
                <a:ext cx="68" cy="88"/>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2" name="Rectangle 36"/>
              <p:cNvSpPr>
                <a:spLocks noChangeArrowheads="1"/>
              </p:cNvSpPr>
              <p:nvPr/>
            </p:nvSpPr>
            <p:spPr bwMode="gray">
              <a:xfrm>
                <a:off x="3441" y="1776"/>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3" name="Rectangle 37"/>
              <p:cNvSpPr>
                <a:spLocks noChangeArrowheads="1"/>
              </p:cNvSpPr>
              <p:nvPr/>
            </p:nvSpPr>
            <p:spPr bwMode="gray">
              <a:xfrm>
                <a:off x="3515" y="1789"/>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4" name="Rectangle 38"/>
              <p:cNvSpPr>
                <a:spLocks noChangeArrowheads="1"/>
              </p:cNvSpPr>
              <p:nvPr/>
            </p:nvSpPr>
            <p:spPr bwMode="gray">
              <a:xfrm>
                <a:off x="3383" y="1880"/>
                <a:ext cx="69" cy="89"/>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5" name="Rectangle 39"/>
              <p:cNvSpPr>
                <a:spLocks noChangeArrowheads="1"/>
              </p:cNvSpPr>
              <p:nvPr/>
            </p:nvSpPr>
            <p:spPr bwMode="gray">
              <a:xfrm>
                <a:off x="3385" y="1895"/>
                <a:ext cx="8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的</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6" name="Rectangle 40"/>
              <p:cNvSpPr>
                <a:spLocks noChangeArrowheads="1"/>
              </p:cNvSpPr>
              <p:nvPr/>
            </p:nvSpPr>
            <p:spPr bwMode="gray">
              <a:xfrm>
                <a:off x="3460" y="1907"/>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7" name="Rectangle 41"/>
              <p:cNvSpPr>
                <a:spLocks noChangeArrowheads="1"/>
              </p:cNvSpPr>
              <p:nvPr/>
            </p:nvSpPr>
            <p:spPr bwMode="gray">
              <a:xfrm>
                <a:off x="3567" y="1776"/>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动</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8" name="Rectangle 42"/>
              <p:cNvSpPr>
                <a:spLocks noChangeArrowheads="1"/>
              </p:cNvSpPr>
              <p:nvPr/>
            </p:nvSpPr>
            <p:spPr bwMode="gray">
              <a:xfrm>
                <a:off x="3644" y="1789"/>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59" name="Rectangle 43"/>
              <p:cNvSpPr>
                <a:spLocks noChangeArrowheads="1"/>
              </p:cNvSpPr>
              <p:nvPr/>
            </p:nvSpPr>
            <p:spPr bwMode="gray">
              <a:xfrm>
                <a:off x="3511" y="1880"/>
                <a:ext cx="70" cy="89"/>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60" name="Rectangle 44"/>
              <p:cNvSpPr>
                <a:spLocks noChangeArrowheads="1"/>
              </p:cNvSpPr>
              <p:nvPr/>
            </p:nvSpPr>
            <p:spPr bwMode="gray">
              <a:xfrm>
                <a:off x="3513" y="1895"/>
                <a:ext cx="8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机</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61" name="Rectangle 45"/>
              <p:cNvSpPr>
                <a:spLocks noChangeArrowheads="1"/>
              </p:cNvSpPr>
              <p:nvPr/>
            </p:nvSpPr>
            <p:spPr bwMode="gray">
              <a:xfrm>
                <a:off x="3586" y="1907"/>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62" name="Freeform 46"/>
              <p:cNvSpPr/>
              <p:nvPr/>
            </p:nvSpPr>
            <p:spPr bwMode="gray">
              <a:xfrm>
                <a:off x="3071" y="1758"/>
                <a:ext cx="122" cy="256"/>
              </a:xfrm>
              <a:custGeom>
                <a:gdLst>
                  <a:gd name="T0" fmla="*/ 0 w 307"/>
                  <a:gd name="T1" fmla="*/ 114 h 561"/>
                  <a:gd name="T2" fmla="*/ 5 w 307"/>
                  <a:gd name="T3" fmla="*/ 117 h 561"/>
                  <a:gd name="T4" fmla="*/ 48 w 307"/>
                  <a:gd name="T5" fmla="*/ 3 h 561"/>
                  <a:gd name="T6" fmla="*/ 44 w 307"/>
                  <a:gd name="T7" fmla="*/ 0 h 561"/>
                  <a:gd name="T8" fmla="*/ 0 w 307"/>
                  <a:gd name="T9" fmla="*/ 114 h 561"/>
                  <a:gd name="T10" fmla="*/ 0 60000 65536"/>
                  <a:gd name="T11" fmla="*/ 0 60000 65536"/>
                  <a:gd name="T12" fmla="*/ 0 60000 65536"/>
                  <a:gd name="T13" fmla="*/ 0 60000 65536"/>
                  <a:gd name="T14" fmla="*/ 0 60000 65536"/>
                  <a:gd name="T15" fmla="*/ 0 w 307"/>
                  <a:gd name="T16" fmla="*/ 0 h 561"/>
                  <a:gd name="T17" fmla="*/ 307 w 307"/>
                  <a:gd name="T18" fmla="*/ 561 h 561"/>
                </a:gdLst>
                <a:cxnLst>
                  <a:cxn ang="T10">
                    <a:pos x="T0" y="T1"/>
                  </a:cxn>
                  <a:cxn ang="T11">
                    <a:pos x="T2" y="T3"/>
                  </a:cxn>
                  <a:cxn ang="T12">
                    <a:pos x="T4" y="T5"/>
                  </a:cxn>
                  <a:cxn ang="T13">
                    <a:pos x="T6" y="T7"/>
                  </a:cxn>
                  <a:cxn ang="T14">
                    <a:pos x="T8" y="T9"/>
                  </a:cxn>
                </a:cxnLst>
                <a:rect l="T15" t="T16" r="T17" b="T18"/>
                <a:pathLst>
                  <a:path w="307" h="561">
                    <a:moveTo>
                      <a:pt x="0" y="547"/>
                    </a:moveTo>
                    <a:lnTo>
                      <a:pt x="32" y="561"/>
                    </a:lnTo>
                    <a:lnTo>
                      <a:pt x="307" y="15"/>
                    </a:lnTo>
                    <a:lnTo>
                      <a:pt x="276"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63" name="Freeform 47"/>
              <p:cNvSpPr/>
              <p:nvPr/>
            </p:nvSpPr>
            <p:spPr bwMode="gray">
              <a:xfrm>
                <a:off x="3194" y="1751"/>
                <a:ext cx="122" cy="255"/>
              </a:xfrm>
              <a:custGeom>
                <a:gdLst>
                  <a:gd name="T0" fmla="*/ 0 w 309"/>
                  <a:gd name="T1" fmla="*/ 113 h 561"/>
                  <a:gd name="T2" fmla="*/ 5 w 309"/>
                  <a:gd name="T3" fmla="*/ 116 h 561"/>
                  <a:gd name="T4" fmla="*/ 48 w 309"/>
                  <a:gd name="T5" fmla="*/ 3 h 561"/>
                  <a:gd name="T6" fmla="*/ 43 w 309"/>
                  <a:gd name="T7" fmla="*/ 0 h 561"/>
                  <a:gd name="T8" fmla="*/ 0 w 309"/>
                  <a:gd name="T9" fmla="*/ 113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6"/>
                    </a:moveTo>
                    <a:lnTo>
                      <a:pt x="32" y="561"/>
                    </a:lnTo>
                    <a:lnTo>
                      <a:pt x="309" y="14"/>
                    </a:lnTo>
                    <a:lnTo>
                      <a:pt x="278" y="0"/>
                    </a:lnTo>
                    <a:lnTo>
                      <a:pt x="0" y="5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64" name="Freeform 48"/>
              <p:cNvSpPr/>
              <p:nvPr/>
            </p:nvSpPr>
            <p:spPr bwMode="gray">
              <a:xfrm>
                <a:off x="3322" y="1751"/>
                <a:ext cx="123" cy="255"/>
              </a:xfrm>
              <a:custGeom>
                <a:gdLst>
                  <a:gd name="T0" fmla="*/ 0 w 309"/>
                  <a:gd name="T1" fmla="*/ 113 h 561"/>
                  <a:gd name="T2" fmla="*/ 5 w 309"/>
                  <a:gd name="T3" fmla="*/ 116 h 561"/>
                  <a:gd name="T4" fmla="*/ 49 w 309"/>
                  <a:gd name="T5" fmla="*/ 3 h 561"/>
                  <a:gd name="T6" fmla="*/ 44 w 309"/>
                  <a:gd name="T7" fmla="*/ 0 h 561"/>
                  <a:gd name="T8" fmla="*/ 0 w 309"/>
                  <a:gd name="T9" fmla="*/ 113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6"/>
                    </a:moveTo>
                    <a:lnTo>
                      <a:pt x="32" y="561"/>
                    </a:lnTo>
                    <a:lnTo>
                      <a:pt x="309" y="14"/>
                    </a:lnTo>
                    <a:lnTo>
                      <a:pt x="278" y="0"/>
                    </a:lnTo>
                    <a:lnTo>
                      <a:pt x="0" y="5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65" name="Freeform 49"/>
              <p:cNvSpPr/>
              <p:nvPr/>
            </p:nvSpPr>
            <p:spPr bwMode="gray">
              <a:xfrm>
                <a:off x="3458" y="1748"/>
                <a:ext cx="122" cy="256"/>
              </a:xfrm>
              <a:custGeom>
                <a:gdLst>
                  <a:gd name="T0" fmla="*/ 0 w 307"/>
                  <a:gd name="T1" fmla="*/ 114 h 561"/>
                  <a:gd name="T2" fmla="*/ 5 w 307"/>
                  <a:gd name="T3" fmla="*/ 117 h 561"/>
                  <a:gd name="T4" fmla="*/ 48 w 307"/>
                  <a:gd name="T5" fmla="*/ 3 h 561"/>
                  <a:gd name="T6" fmla="*/ 44 w 307"/>
                  <a:gd name="T7" fmla="*/ 0 h 561"/>
                  <a:gd name="T8" fmla="*/ 0 w 307"/>
                  <a:gd name="T9" fmla="*/ 114 h 561"/>
                  <a:gd name="T10" fmla="*/ 0 60000 65536"/>
                  <a:gd name="T11" fmla="*/ 0 60000 65536"/>
                  <a:gd name="T12" fmla="*/ 0 60000 65536"/>
                  <a:gd name="T13" fmla="*/ 0 60000 65536"/>
                  <a:gd name="T14" fmla="*/ 0 60000 65536"/>
                  <a:gd name="T15" fmla="*/ 0 w 307"/>
                  <a:gd name="T16" fmla="*/ 0 h 561"/>
                  <a:gd name="T17" fmla="*/ 307 w 307"/>
                  <a:gd name="T18" fmla="*/ 561 h 561"/>
                </a:gdLst>
                <a:cxnLst>
                  <a:cxn ang="T10">
                    <a:pos x="T0" y="T1"/>
                  </a:cxn>
                  <a:cxn ang="T11">
                    <a:pos x="T2" y="T3"/>
                  </a:cxn>
                  <a:cxn ang="T12">
                    <a:pos x="T4" y="T5"/>
                  </a:cxn>
                  <a:cxn ang="T13">
                    <a:pos x="T6" y="T7"/>
                  </a:cxn>
                  <a:cxn ang="T14">
                    <a:pos x="T8" y="T9"/>
                  </a:cxn>
                </a:cxnLst>
                <a:rect l="T15" t="T16" r="T17" b="T18"/>
                <a:pathLst>
                  <a:path w="307" h="561">
                    <a:moveTo>
                      <a:pt x="0" y="547"/>
                    </a:moveTo>
                    <a:lnTo>
                      <a:pt x="32" y="561"/>
                    </a:lnTo>
                    <a:lnTo>
                      <a:pt x="307" y="15"/>
                    </a:lnTo>
                    <a:lnTo>
                      <a:pt x="276"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grpSp>
        <p:grpSp>
          <p:nvGrpSpPr>
            <p:cNvPr id="27654" name="Group 50"/>
            <p:cNvGrpSpPr/>
            <p:nvPr/>
          </p:nvGrpSpPr>
          <p:grpSpPr>
            <a:xfrm>
              <a:off x="646113" y="3011945"/>
              <a:ext cx="2813050" cy="1451982"/>
              <a:chOff x="641" y="2481"/>
              <a:chExt cx="1696" cy="838"/>
            </a:xfrm>
          </p:grpSpPr>
          <p:sp>
            <p:nvSpPr>
              <p:cNvPr id="27766" name="Rectangle 51"/>
              <p:cNvSpPr>
                <a:spLocks noChangeArrowheads="1"/>
              </p:cNvSpPr>
              <p:nvPr/>
            </p:nvSpPr>
            <p:spPr bwMode="gray">
              <a:xfrm>
                <a:off x="1951" y="3226"/>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67" name="Rectangle 52"/>
              <p:cNvSpPr>
                <a:spLocks noChangeArrowheads="1"/>
              </p:cNvSpPr>
              <p:nvPr/>
            </p:nvSpPr>
            <p:spPr bwMode="gray">
              <a:xfrm>
                <a:off x="724" y="248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68" name="Rectangle 53"/>
              <p:cNvSpPr>
                <a:spLocks noChangeArrowheads="1"/>
              </p:cNvSpPr>
              <p:nvPr/>
            </p:nvSpPr>
            <p:spPr bwMode="gray">
              <a:xfrm>
                <a:off x="724" y="259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69" name="Rectangle 54"/>
              <p:cNvSpPr>
                <a:spLocks noChangeArrowheads="1"/>
              </p:cNvSpPr>
              <p:nvPr/>
            </p:nvSpPr>
            <p:spPr bwMode="gray">
              <a:xfrm>
                <a:off x="724" y="2716"/>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0" name="Rectangle 55"/>
              <p:cNvSpPr>
                <a:spLocks noChangeArrowheads="1"/>
              </p:cNvSpPr>
              <p:nvPr/>
            </p:nvSpPr>
            <p:spPr bwMode="gray">
              <a:xfrm>
                <a:off x="724" y="283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1" name="Rectangle 56"/>
              <p:cNvSpPr>
                <a:spLocks noChangeArrowheads="1"/>
              </p:cNvSpPr>
              <p:nvPr/>
            </p:nvSpPr>
            <p:spPr bwMode="gray">
              <a:xfrm>
                <a:off x="724" y="2943"/>
                <a:ext cx="44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2" name="Rectangle 57"/>
              <p:cNvSpPr>
                <a:spLocks noChangeArrowheads="1"/>
              </p:cNvSpPr>
              <p:nvPr/>
            </p:nvSpPr>
            <p:spPr bwMode="gray">
              <a:xfrm>
                <a:off x="1549" y="294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3" name="Rectangle 58"/>
              <p:cNvSpPr>
                <a:spLocks noChangeArrowheads="1"/>
              </p:cNvSpPr>
              <p:nvPr/>
            </p:nvSpPr>
            <p:spPr bwMode="gray">
              <a:xfrm>
                <a:off x="2039" y="3114"/>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4" name="Rectangle 59"/>
              <p:cNvSpPr>
                <a:spLocks noChangeArrowheads="1"/>
              </p:cNvSpPr>
              <p:nvPr/>
            </p:nvSpPr>
            <p:spPr bwMode="gray">
              <a:xfrm>
                <a:off x="671" y="2519"/>
                <a:ext cx="1666" cy="60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5" name="Rectangle 60"/>
              <p:cNvSpPr>
                <a:spLocks noChangeArrowheads="1"/>
              </p:cNvSpPr>
              <p:nvPr/>
            </p:nvSpPr>
            <p:spPr bwMode="gray">
              <a:xfrm>
                <a:off x="641" y="2487"/>
                <a:ext cx="1653" cy="635"/>
              </a:xfrm>
              <a:prstGeom prst="rect">
                <a:avLst/>
              </a:prstGeom>
              <a:solidFill>
                <a:srgbClr val="FFFFFF"/>
              </a:solidFill>
              <a:ln w="28575">
                <a:solidFill>
                  <a:schemeClr val="bg2"/>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6" name="Rectangle 61"/>
              <p:cNvSpPr>
                <a:spLocks noChangeArrowheads="1"/>
              </p:cNvSpPr>
              <p:nvPr/>
            </p:nvSpPr>
            <p:spPr bwMode="gray">
              <a:xfrm>
                <a:off x="647" y="259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7" name="Rectangle 62"/>
              <p:cNvSpPr>
                <a:spLocks noChangeArrowheads="1"/>
              </p:cNvSpPr>
              <p:nvPr/>
            </p:nvSpPr>
            <p:spPr bwMode="gray">
              <a:xfrm>
                <a:off x="647" y="2696"/>
                <a:ext cx="97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 为了达成我们的</a:t>
                </a: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远景</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8" name="Rectangle 63"/>
              <p:cNvSpPr>
                <a:spLocks noChangeArrowheads="1"/>
              </p:cNvSpPr>
              <p:nvPr/>
            </p:nvSpPr>
            <p:spPr bwMode="gray">
              <a:xfrm>
                <a:off x="1561" y="2710"/>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79" name="Rectangle 64"/>
              <p:cNvSpPr>
                <a:spLocks noChangeArrowheads="1"/>
              </p:cNvSpPr>
              <p:nvPr/>
            </p:nvSpPr>
            <p:spPr bwMode="gray">
              <a:xfrm>
                <a:off x="681" y="2816"/>
                <a:ext cx="83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我们应如何面对我</a:t>
                </a: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们</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0" name="Rectangle 65"/>
              <p:cNvSpPr>
                <a:spLocks noChangeArrowheads="1"/>
              </p:cNvSpPr>
              <p:nvPr/>
            </p:nvSpPr>
            <p:spPr bwMode="gray">
              <a:xfrm>
                <a:off x="1593" y="2757"/>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1" name="Rectangle 66"/>
              <p:cNvSpPr>
                <a:spLocks noChangeArrowheads="1"/>
              </p:cNvSpPr>
              <p:nvPr/>
            </p:nvSpPr>
            <p:spPr bwMode="gray">
              <a:xfrm>
                <a:off x="681" y="2936"/>
                <a:ext cx="37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的</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客</a:t>
                </a: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户</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2" name="Rectangle 67"/>
              <p:cNvSpPr>
                <a:spLocks noChangeArrowheads="1"/>
              </p:cNvSpPr>
              <p:nvPr/>
            </p:nvSpPr>
            <p:spPr bwMode="gray">
              <a:xfrm>
                <a:off x="935" y="2949"/>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3" name="Rectangle 68"/>
              <p:cNvSpPr>
                <a:spLocks noChangeArrowheads="1"/>
              </p:cNvSpPr>
              <p:nvPr/>
            </p:nvSpPr>
            <p:spPr bwMode="gray">
              <a:xfrm>
                <a:off x="1646" y="3007"/>
                <a:ext cx="503"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4" name="Rectangle 69"/>
              <p:cNvSpPr>
                <a:spLocks noChangeArrowheads="1"/>
              </p:cNvSpPr>
              <p:nvPr/>
            </p:nvSpPr>
            <p:spPr bwMode="gray">
              <a:xfrm>
                <a:off x="1647" y="2942"/>
                <a:ext cx="504"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5" name="Rectangle 70"/>
              <p:cNvSpPr>
                <a:spLocks noChangeArrowheads="1"/>
              </p:cNvSpPr>
              <p:nvPr/>
            </p:nvSpPr>
            <p:spPr bwMode="gray">
              <a:xfrm>
                <a:off x="1641" y="2897"/>
                <a:ext cx="13"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6" name="Rectangle 71"/>
              <p:cNvSpPr>
                <a:spLocks noChangeArrowheads="1"/>
              </p:cNvSpPr>
              <p:nvPr/>
            </p:nvSpPr>
            <p:spPr bwMode="gray">
              <a:xfrm>
                <a:off x="2144" y="2891"/>
                <a:ext cx="13" cy="1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7" name="Rectangle 72"/>
              <p:cNvSpPr>
                <a:spLocks noChangeArrowheads="1"/>
              </p:cNvSpPr>
              <p:nvPr/>
            </p:nvSpPr>
            <p:spPr bwMode="gray">
              <a:xfrm>
                <a:off x="1760" y="2897"/>
                <a:ext cx="14"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8" name="Rectangle 73"/>
              <p:cNvSpPr>
                <a:spLocks noChangeArrowheads="1"/>
              </p:cNvSpPr>
              <p:nvPr/>
            </p:nvSpPr>
            <p:spPr bwMode="gray">
              <a:xfrm>
                <a:off x="1886" y="2897"/>
                <a:ext cx="14"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89" name="Rectangle 74"/>
              <p:cNvSpPr>
                <a:spLocks noChangeArrowheads="1"/>
              </p:cNvSpPr>
              <p:nvPr/>
            </p:nvSpPr>
            <p:spPr bwMode="gray">
              <a:xfrm>
                <a:off x="2018" y="2897"/>
                <a:ext cx="13"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0" name="Freeform 75"/>
              <p:cNvSpPr/>
              <p:nvPr/>
            </p:nvSpPr>
            <p:spPr bwMode="gray">
              <a:xfrm>
                <a:off x="2143" y="2653"/>
                <a:ext cx="119" cy="241"/>
              </a:xfrm>
              <a:custGeom>
                <a:gdLst>
                  <a:gd name="T0" fmla="*/ 0 w 309"/>
                  <a:gd name="T1" fmla="*/ 101 h 561"/>
                  <a:gd name="T2" fmla="*/ 5 w 309"/>
                  <a:gd name="T3" fmla="*/ 104 h 561"/>
                  <a:gd name="T4" fmla="*/ 46 w 309"/>
                  <a:gd name="T5" fmla="*/ 3 h 561"/>
                  <a:gd name="T6" fmla="*/ 41 w 309"/>
                  <a:gd name="T7" fmla="*/ 0 h 561"/>
                  <a:gd name="T8" fmla="*/ 0 w 309"/>
                  <a:gd name="T9" fmla="*/ 101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6"/>
                    </a:moveTo>
                    <a:lnTo>
                      <a:pt x="31" y="561"/>
                    </a:lnTo>
                    <a:lnTo>
                      <a:pt x="309" y="14"/>
                    </a:lnTo>
                    <a:lnTo>
                      <a:pt x="277" y="0"/>
                    </a:lnTo>
                    <a:lnTo>
                      <a:pt x="0" y="5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91" name="Rectangle 76"/>
              <p:cNvSpPr>
                <a:spLocks noChangeArrowheads="1"/>
              </p:cNvSpPr>
              <p:nvPr/>
            </p:nvSpPr>
            <p:spPr bwMode="gray">
              <a:xfrm>
                <a:off x="2172" y="2523"/>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2" name="Rectangle 77"/>
              <p:cNvSpPr>
                <a:spLocks noChangeArrowheads="1"/>
              </p:cNvSpPr>
              <p:nvPr/>
            </p:nvSpPr>
            <p:spPr bwMode="gray">
              <a:xfrm>
                <a:off x="1747" y="2662"/>
                <a:ext cx="68" cy="85"/>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3" name="Rectangle 78"/>
              <p:cNvSpPr>
                <a:spLocks noChangeArrowheads="1"/>
              </p:cNvSpPr>
              <p:nvPr/>
            </p:nvSpPr>
            <p:spPr bwMode="gray">
              <a:xfrm>
                <a:off x="1750" y="2677"/>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4" name="Rectangle 79"/>
              <p:cNvSpPr>
                <a:spLocks noChangeArrowheads="1"/>
              </p:cNvSpPr>
              <p:nvPr/>
            </p:nvSpPr>
            <p:spPr bwMode="gray">
              <a:xfrm>
                <a:off x="1823" y="268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5" name="Rectangle 80"/>
              <p:cNvSpPr>
                <a:spLocks noChangeArrowheads="1"/>
              </p:cNvSpPr>
              <p:nvPr/>
            </p:nvSpPr>
            <p:spPr bwMode="gray">
              <a:xfrm>
                <a:off x="1694" y="2773"/>
                <a:ext cx="67" cy="84"/>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6" name="Rectangle 81"/>
              <p:cNvSpPr>
                <a:spLocks noChangeArrowheads="1"/>
              </p:cNvSpPr>
              <p:nvPr/>
            </p:nvSpPr>
            <p:spPr bwMode="gray">
              <a:xfrm>
                <a:off x="1696" y="2787"/>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标</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7" name="Rectangle 82"/>
              <p:cNvSpPr>
                <a:spLocks noChangeArrowheads="1"/>
              </p:cNvSpPr>
              <p:nvPr/>
            </p:nvSpPr>
            <p:spPr bwMode="gray">
              <a:xfrm>
                <a:off x="1768" y="279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8" name="Rectangle 83"/>
              <p:cNvSpPr>
                <a:spLocks noChangeArrowheads="1"/>
              </p:cNvSpPr>
              <p:nvPr/>
            </p:nvSpPr>
            <p:spPr bwMode="gray">
              <a:xfrm>
                <a:off x="1868" y="2662"/>
                <a:ext cx="67" cy="85"/>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99" name="Rectangle 84"/>
              <p:cNvSpPr>
                <a:spLocks noChangeArrowheads="1"/>
              </p:cNvSpPr>
              <p:nvPr/>
            </p:nvSpPr>
            <p:spPr bwMode="gray">
              <a:xfrm>
                <a:off x="1869" y="2677"/>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衡</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0" name="Rectangle 85"/>
              <p:cNvSpPr>
                <a:spLocks noChangeArrowheads="1"/>
              </p:cNvSpPr>
              <p:nvPr/>
            </p:nvSpPr>
            <p:spPr bwMode="gray">
              <a:xfrm>
                <a:off x="1943" y="268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1" name="Rectangle 86"/>
              <p:cNvSpPr>
                <a:spLocks noChangeArrowheads="1"/>
              </p:cNvSpPr>
              <p:nvPr/>
            </p:nvSpPr>
            <p:spPr bwMode="gray">
              <a:xfrm>
                <a:off x="1815" y="2773"/>
                <a:ext cx="66" cy="88"/>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2" name="Rectangle 87"/>
              <p:cNvSpPr>
                <a:spLocks noChangeArrowheads="1"/>
              </p:cNvSpPr>
              <p:nvPr/>
            </p:nvSpPr>
            <p:spPr bwMode="gray">
              <a:xfrm>
                <a:off x="1817" y="2787"/>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量</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3" name="Rectangle 88"/>
              <p:cNvSpPr>
                <a:spLocks noChangeArrowheads="1"/>
              </p:cNvSpPr>
              <p:nvPr/>
            </p:nvSpPr>
            <p:spPr bwMode="gray">
              <a:xfrm>
                <a:off x="1888" y="2798"/>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4" name="Rectangle 89"/>
              <p:cNvSpPr>
                <a:spLocks noChangeArrowheads="1"/>
              </p:cNvSpPr>
              <p:nvPr/>
            </p:nvSpPr>
            <p:spPr bwMode="gray">
              <a:xfrm>
                <a:off x="2000" y="2664"/>
                <a:ext cx="67" cy="84"/>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5" name="Rectangle 90"/>
              <p:cNvSpPr>
                <a:spLocks noChangeArrowheads="1"/>
              </p:cNvSpPr>
              <p:nvPr/>
            </p:nvSpPr>
            <p:spPr bwMode="gray">
              <a:xfrm>
                <a:off x="2002" y="2677"/>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6" name="Rectangle 91"/>
              <p:cNvSpPr>
                <a:spLocks noChangeArrowheads="1"/>
              </p:cNvSpPr>
              <p:nvPr/>
            </p:nvSpPr>
            <p:spPr bwMode="gray">
              <a:xfrm>
                <a:off x="2074" y="2689"/>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7" name="Rectangle 92"/>
              <p:cNvSpPr>
                <a:spLocks noChangeArrowheads="1"/>
              </p:cNvSpPr>
              <p:nvPr/>
            </p:nvSpPr>
            <p:spPr bwMode="gray">
              <a:xfrm>
                <a:off x="1946" y="2774"/>
                <a:ext cx="67" cy="84"/>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8" name="Rectangle 93"/>
              <p:cNvSpPr>
                <a:spLocks noChangeArrowheads="1"/>
              </p:cNvSpPr>
              <p:nvPr/>
            </p:nvSpPr>
            <p:spPr bwMode="gray">
              <a:xfrm>
                <a:off x="1949" y="2789"/>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的</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09" name="Rectangle 94"/>
              <p:cNvSpPr>
                <a:spLocks noChangeArrowheads="1"/>
              </p:cNvSpPr>
              <p:nvPr/>
            </p:nvSpPr>
            <p:spPr bwMode="gray">
              <a:xfrm>
                <a:off x="2021" y="2800"/>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0" name="Rectangle 95"/>
              <p:cNvSpPr>
                <a:spLocks noChangeArrowheads="1"/>
              </p:cNvSpPr>
              <p:nvPr/>
            </p:nvSpPr>
            <p:spPr bwMode="gray">
              <a:xfrm>
                <a:off x="2125" y="2664"/>
                <a:ext cx="68" cy="84"/>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1" name="Rectangle 96"/>
              <p:cNvSpPr>
                <a:spLocks noChangeArrowheads="1"/>
              </p:cNvSpPr>
              <p:nvPr/>
            </p:nvSpPr>
            <p:spPr bwMode="gray">
              <a:xfrm>
                <a:off x="2128" y="2677"/>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动</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2" name="Rectangle 97"/>
              <p:cNvSpPr>
                <a:spLocks noChangeArrowheads="1"/>
              </p:cNvSpPr>
              <p:nvPr/>
            </p:nvSpPr>
            <p:spPr bwMode="gray">
              <a:xfrm>
                <a:off x="2200" y="2689"/>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3" name="Rectangle 98"/>
              <p:cNvSpPr>
                <a:spLocks noChangeArrowheads="1"/>
              </p:cNvSpPr>
              <p:nvPr/>
            </p:nvSpPr>
            <p:spPr bwMode="gray">
              <a:xfrm>
                <a:off x="2071" y="2774"/>
                <a:ext cx="67" cy="84"/>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4" name="Rectangle 99"/>
              <p:cNvSpPr>
                <a:spLocks noChangeArrowheads="1"/>
              </p:cNvSpPr>
              <p:nvPr/>
            </p:nvSpPr>
            <p:spPr bwMode="gray">
              <a:xfrm>
                <a:off x="2072" y="2789"/>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机</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5" name="Rectangle 100"/>
              <p:cNvSpPr>
                <a:spLocks noChangeArrowheads="1"/>
              </p:cNvSpPr>
              <p:nvPr/>
            </p:nvSpPr>
            <p:spPr bwMode="gray">
              <a:xfrm>
                <a:off x="2146" y="2800"/>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16" name="Freeform 101"/>
              <p:cNvSpPr/>
              <p:nvPr/>
            </p:nvSpPr>
            <p:spPr bwMode="gray">
              <a:xfrm>
                <a:off x="1642" y="2660"/>
                <a:ext cx="118" cy="240"/>
              </a:xfrm>
              <a:custGeom>
                <a:gdLst>
                  <a:gd name="T0" fmla="*/ 0 w 307"/>
                  <a:gd name="T1" fmla="*/ 100 h 560"/>
                  <a:gd name="T2" fmla="*/ 5 w 307"/>
                  <a:gd name="T3" fmla="*/ 103 h 560"/>
                  <a:gd name="T4" fmla="*/ 45 w 307"/>
                  <a:gd name="T5" fmla="*/ 3 h 560"/>
                  <a:gd name="T6" fmla="*/ 41 w 307"/>
                  <a:gd name="T7" fmla="*/ 0 h 560"/>
                  <a:gd name="T8" fmla="*/ 0 w 307"/>
                  <a:gd name="T9" fmla="*/ 100 h 560"/>
                  <a:gd name="T10" fmla="*/ 0 60000 65536"/>
                  <a:gd name="T11" fmla="*/ 0 60000 65536"/>
                  <a:gd name="T12" fmla="*/ 0 60000 65536"/>
                  <a:gd name="T13" fmla="*/ 0 60000 65536"/>
                  <a:gd name="T14" fmla="*/ 0 60000 65536"/>
                  <a:gd name="T15" fmla="*/ 0 w 307"/>
                  <a:gd name="T16" fmla="*/ 0 h 560"/>
                  <a:gd name="T17" fmla="*/ 307 w 307"/>
                  <a:gd name="T18" fmla="*/ 560 h 560"/>
                </a:gdLst>
                <a:cxnLst>
                  <a:cxn ang="T10">
                    <a:pos x="T0" y="T1"/>
                  </a:cxn>
                  <a:cxn ang="T11">
                    <a:pos x="T2" y="T3"/>
                  </a:cxn>
                  <a:cxn ang="T12">
                    <a:pos x="T4" y="T5"/>
                  </a:cxn>
                  <a:cxn ang="T13">
                    <a:pos x="T6" y="T7"/>
                  </a:cxn>
                  <a:cxn ang="T14">
                    <a:pos x="T8" y="T9"/>
                  </a:cxn>
                </a:cxnLst>
                <a:rect l="T15" t="T16" r="T17" b="T18"/>
                <a:pathLst>
                  <a:path w="307" h="560">
                    <a:moveTo>
                      <a:pt x="0" y="545"/>
                    </a:moveTo>
                    <a:lnTo>
                      <a:pt x="31" y="560"/>
                    </a:lnTo>
                    <a:lnTo>
                      <a:pt x="307" y="15"/>
                    </a:lnTo>
                    <a:lnTo>
                      <a:pt x="275" y="0"/>
                    </a:lnTo>
                    <a:lnTo>
                      <a:pt x="0" y="5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17" name="Freeform 102"/>
              <p:cNvSpPr/>
              <p:nvPr/>
            </p:nvSpPr>
            <p:spPr bwMode="gray">
              <a:xfrm>
                <a:off x="1761" y="2652"/>
                <a:ext cx="120" cy="241"/>
              </a:xfrm>
              <a:custGeom>
                <a:gdLst>
                  <a:gd name="T0" fmla="*/ 0 w 309"/>
                  <a:gd name="T1" fmla="*/ 101 h 561"/>
                  <a:gd name="T2" fmla="*/ 5 w 309"/>
                  <a:gd name="T3" fmla="*/ 104 h 561"/>
                  <a:gd name="T4" fmla="*/ 47 w 309"/>
                  <a:gd name="T5" fmla="*/ 3 h 561"/>
                  <a:gd name="T6" fmla="*/ 42 w 309"/>
                  <a:gd name="T7" fmla="*/ 0 h 561"/>
                  <a:gd name="T8" fmla="*/ 0 w 309"/>
                  <a:gd name="T9" fmla="*/ 101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7"/>
                    </a:moveTo>
                    <a:lnTo>
                      <a:pt x="31" y="561"/>
                    </a:lnTo>
                    <a:lnTo>
                      <a:pt x="309" y="14"/>
                    </a:lnTo>
                    <a:lnTo>
                      <a:pt x="277"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18" name="Freeform 103"/>
              <p:cNvSpPr/>
              <p:nvPr/>
            </p:nvSpPr>
            <p:spPr bwMode="gray">
              <a:xfrm>
                <a:off x="1887" y="2652"/>
                <a:ext cx="120" cy="241"/>
              </a:xfrm>
              <a:custGeom>
                <a:gdLst>
                  <a:gd name="T0" fmla="*/ 0 w 309"/>
                  <a:gd name="T1" fmla="*/ 101 h 561"/>
                  <a:gd name="T2" fmla="*/ 5 w 309"/>
                  <a:gd name="T3" fmla="*/ 104 h 561"/>
                  <a:gd name="T4" fmla="*/ 47 w 309"/>
                  <a:gd name="T5" fmla="*/ 3 h 561"/>
                  <a:gd name="T6" fmla="*/ 42 w 309"/>
                  <a:gd name="T7" fmla="*/ 0 h 561"/>
                  <a:gd name="T8" fmla="*/ 0 w 309"/>
                  <a:gd name="T9" fmla="*/ 101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7"/>
                    </a:moveTo>
                    <a:lnTo>
                      <a:pt x="31" y="561"/>
                    </a:lnTo>
                    <a:lnTo>
                      <a:pt x="309" y="14"/>
                    </a:lnTo>
                    <a:lnTo>
                      <a:pt x="277"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19" name="Freeform 104"/>
              <p:cNvSpPr/>
              <p:nvPr/>
            </p:nvSpPr>
            <p:spPr bwMode="gray">
              <a:xfrm>
                <a:off x="2018" y="2658"/>
                <a:ext cx="119" cy="241"/>
              </a:xfrm>
              <a:custGeom>
                <a:gdLst>
                  <a:gd name="T0" fmla="*/ 0 w 307"/>
                  <a:gd name="T1" fmla="*/ 101 h 562"/>
                  <a:gd name="T2" fmla="*/ 5 w 307"/>
                  <a:gd name="T3" fmla="*/ 103 h 562"/>
                  <a:gd name="T4" fmla="*/ 46 w 307"/>
                  <a:gd name="T5" fmla="*/ 3 h 562"/>
                  <a:gd name="T6" fmla="*/ 41 w 307"/>
                  <a:gd name="T7" fmla="*/ 0 h 562"/>
                  <a:gd name="T8" fmla="*/ 0 w 307"/>
                  <a:gd name="T9" fmla="*/ 101 h 562"/>
                  <a:gd name="T10" fmla="*/ 0 60000 65536"/>
                  <a:gd name="T11" fmla="*/ 0 60000 65536"/>
                  <a:gd name="T12" fmla="*/ 0 60000 65536"/>
                  <a:gd name="T13" fmla="*/ 0 60000 65536"/>
                  <a:gd name="T14" fmla="*/ 0 60000 65536"/>
                  <a:gd name="T15" fmla="*/ 0 w 307"/>
                  <a:gd name="T16" fmla="*/ 0 h 562"/>
                  <a:gd name="T17" fmla="*/ 307 w 307"/>
                  <a:gd name="T18" fmla="*/ 562 h 562"/>
                </a:gdLst>
                <a:cxnLst>
                  <a:cxn ang="T10">
                    <a:pos x="T0" y="T1"/>
                  </a:cxn>
                  <a:cxn ang="T11">
                    <a:pos x="T2" y="T3"/>
                  </a:cxn>
                  <a:cxn ang="T12">
                    <a:pos x="T4" y="T5"/>
                  </a:cxn>
                  <a:cxn ang="T13">
                    <a:pos x="T6" y="T7"/>
                  </a:cxn>
                  <a:cxn ang="T14">
                    <a:pos x="T8" y="T9"/>
                  </a:cxn>
                </a:cxnLst>
                <a:rect l="T15" t="T16" r="T17" b="T18"/>
                <a:pathLst>
                  <a:path w="307" h="562">
                    <a:moveTo>
                      <a:pt x="0" y="547"/>
                    </a:moveTo>
                    <a:lnTo>
                      <a:pt x="31" y="562"/>
                    </a:lnTo>
                    <a:lnTo>
                      <a:pt x="307" y="15"/>
                    </a:lnTo>
                    <a:lnTo>
                      <a:pt x="275"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820" name="Rectangle 105"/>
              <p:cNvSpPr>
                <a:spLocks noChangeArrowheads="1"/>
              </p:cNvSpPr>
              <p:nvPr/>
            </p:nvSpPr>
            <p:spPr bwMode="gray">
              <a:xfrm>
                <a:off x="1647" y="2881"/>
                <a:ext cx="50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821" name="Rectangle 106"/>
              <p:cNvSpPr>
                <a:spLocks noChangeArrowheads="1"/>
              </p:cNvSpPr>
              <p:nvPr/>
            </p:nvSpPr>
            <p:spPr bwMode="gray">
              <a:xfrm>
                <a:off x="1190" y="2491"/>
                <a:ext cx="495"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600" b="1">
                    <a:solidFill>
                      <a:schemeClr val="accent2"/>
                    </a:solidFill>
                    <a:latin typeface="Audi Type" pitchFamily="34" charset="0"/>
                    <a:ea typeface="华康黑体W5(P)" panose="020b0500000000000000" pitchFamily="34" charset="-122"/>
                    <a:cs typeface="Arial Unicode MS" panose="020b0604020202020204" pitchFamily="34" charset="-122"/>
                  </a:rPr>
                  <a:t>客户满意</a:t>
                </a:r>
                <a:endParaRPr lang="zh-TW" altLang="en-US" sz="1600">
                  <a:solidFill>
                    <a:schemeClr val="accent2"/>
                  </a:solidFill>
                  <a:latin typeface="Audi Type" pitchFamily="34" charset="0"/>
                  <a:ea typeface="华康黑体W5(P)" panose="020b0500000000000000" pitchFamily="34" charset="-122"/>
                  <a:cs typeface="Arial Unicode MS" panose="020b0604020202020204" pitchFamily="34" charset="-122"/>
                </a:endParaRPr>
              </a:p>
            </p:txBody>
          </p:sp>
        </p:grpSp>
        <p:grpSp>
          <p:nvGrpSpPr>
            <p:cNvPr id="27655" name="Group 107"/>
            <p:cNvGrpSpPr/>
            <p:nvPr/>
          </p:nvGrpSpPr>
          <p:grpSpPr>
            <a:xfrm>
              <a:off x="5683250" y="3051634"/>
              <a:ext cx="2836863" cy="1116012"/>
              <a:chOff x="3676" y="2504"/>
              <a:chExt cx="1710" cy="644"/>
            </a:xfrm>
          </p:grpSpPr>
          <p:sp>
            <p:nvSpPr>
              <p:cNvPr id="27722" name="Rectangle 108"/>
              <p:cNvSpPr>
                <a:spLocks noChangeArrowheads="1"/>
              </p:cNvSpPr>
              <p:nvPr/>
            </p:nvSpPr>
            <p:spPr bwMode="gray">
              <a:xfrm>
                <a:off x="3706" y="2536"/>
                <a:ext cx="1680" cy="60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3" name="Rectangle 109"/>
              <p:cNvSpPr>
                <a:spLocks noChangeArrowheads="1"/>
              </p:cNvSpPr>
              <p:nvPr/>
            </p:nvSpPr>
            <p:spPr bwMode="gray">
              <a:xfrm>
                <a:off x="3676" y="2504"/>
                <a:ext cx="1667" cy="644"/>
              </a:xfrm>
              <a:prstGeom prst="rect">
                <a:avLst/>
              </a:prstGeom>
              <a:solidFill>
                <a:srgbClr val="FFFFFF"/>
              </a:solidFill>
              <a:ln w="28575">
                <a:solidFill>
                  <a:schemeClr val="bg2"/>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4" name="Rectangle 110"/>
              <p:cNvSpPr>
                <a:spLocks noChangeArrowheads="1"/>
              </p:cNvSpPr>
              <p:nvPr/>
            </p:nvSpPr>
            <p:spPr bwMode="gray">
              <a:xfrm>
                <a:off x="3717" y="2525"/>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5" name="Rectangle 111"/>
              <p:cNvSpPr>
                <a:spLocks noChangeArrowheads="1"/>
              </p:cNvSpPr>
              <p:nvPr/>
            </p:nvSpPr>
            <p:spPr bwMode="gray">
              <a:xfrm>
                <a:off x="3717" y="2718"/>
                <a:ext cx="83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为了满足我们的股东</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6" name="Rectangle 112"/>
              <p:cNvSpPr>
                <a:spLocks noChangeArrowheads="1"/>
              </p:cNvSpPr>
              <p:nvPr/>
            </p:nvSpPr>
            <p:spPr bwMode="gray">
              <a:xfrm>
                <a:off x="4677" y="2732"/>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7" name="Rectangle 113"/>
              <p:cNvSpPr>
                <a:spLocks noChangeArrowheads="1"/>
              </p:cNvSpPr>
              <p:nvPr/>
            </p:nvSpPr>
            <p:spPr bwMode="gray">
              <a:xfrm>
                <a:off x="3717" y="2838"/>
                <a:ext cx="74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与客户</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，必须采取</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8" name="Rectangle 114"/>
              <p:cNvSpPr>
                <a:spLocks noChangeArrowheads="1"/>
              </p:cNvSpPr>
              <p:nvPr/>
            </p:nvSpPr>
            <p:spPr bwMode="gray">
              <a:xfrm>
                <a:off x="4677" y="2851"/>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29" name="Rectangle 115"/>
              <p:cNvSpPr>
                <a:spLocks noChangeArrowheads="1"/>
              </p:cNvSpPr>
              <p:nvPr/>
            </p:nvSpPr>
            <p:spPr bwMode="gray">
              <a:xfrm>
                <a:off x="3717" y="2958"/>
                <a:ext cx="83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什</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么样的</a:t>
                </a: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管理</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程序？</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0" name="Rectangle 116"/>
              <p:cNvSpPr>
                <a:spLocks noChangeArrowheads="1"/>
              </p:cNvSpPr>
              <p:nvPr/>
            </p:nvSpPr>
            <p:spPr bwMode="gray">
              <a:xfrm>
                <a:off x="4397" y="2972"/>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1" name="Rectangle 117"/>
              <p:cNvSpPr>
                <a:spLocks noChangeArrowheads="1"/>
              </p:cNvSpPr>
              <p:nvPr/>
            </p:nvSpPr>
            <p:spPr bwMode="gray">
              <a:xfrm>
                <a:off x="4717" y="3025"/>
                <a:ext cx="507"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2" name="Rectangle 118"/>
              <p:cNvSpPr>
                <a:spLocks noChangeArrowheads="1"/>
              </p:cNvSpPr>
              <p:nvPr/>
            </p:nvSpPr>
            <p:spPr bwMode="gray">
              <a:xfrm>
                <a:off x="4718" y="2960"/>
                <a:ext cx="507"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3" name="Rectangle 119"/>
              <p:cNvSpPr>
                <a:spLocks noChangeArrowheads="1"/>
              </p:cNvSpPr>
              <p:nvPr/>
            </p:nvSpPr>
            <p:spPr bwMode="gray">
              <a:xfrm>
                <a:off x="4712" y="2914"/>
                <a:ext cx="14"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4" name="Rectangle 120"/>
              <p:cNvSpPr>
                <a:spLocks noChangeArrowheads="1"/>
              </p:cNvSpPr>
              <p:nvPr/>
            </p:nvSpPr>
            <p:spPr bwMode="gray">
              <a:xfrm>
                <a:off x="4832" y="2914"/>
                <a:ext cx="14"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5" name="Rectangle 121"/>
              <p:cNvSpPr>
                <a:spLocks noChangeArrowheads="1"/>
              </p:cNvSpPr>
              <p:nvPr/>
            </p:nvSpPr>
            <p:spPr bwMode="gray">
              <a:xfrm>
                <a:off x="4959" y="2914"/>
                <a:ext cx="14" cy="18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6" name="Rectangle 122"/>
              <p:cNvSpPr>
                <a:spLocks noChangeArrowheads="1"/>
              </p:cNvSpPr>
              <p:nvPr/>
            </p:nvSpPr>
            <p:spPr bwMode="gray">
              <a:xfrm>
                <a:off x="5333" y="2538"/>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7" name="Rectangle 123"/>
              <p:cNvSpPr>
                <a:spLocks noChangeArrowheads="1"/>
              </p:cNvSpPr>
              <p:nvPr/>
            </p:nvSpPr>
            <p:spPr bwMode="gray">
              <a:xfrm>
                <a:off x="4832" y="2679"/>
                <a:ext cx="67" cy="85"/>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8" name="Rectangle 124"/>
              <p:cNvSpPr>
                <a:spLocks noChangeArrowheads="1"/>
              </p:cNvSpPr>
              <p:nvPr/>
            </p:nvSpPr>
            <p:spPr bwMode="gray">
              <a:xfrm>
                <a:off x="4836" y="2694"/>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39" name="Rectangle 125"/>
              <p:cNvSpPr>
                <a:spLocks noChangeArrowheads="1"/>
              </p:cNvSpPr>
              <p:nvPr/>
            </p:nvSpPr>
            <p:spPr bwMode="gray">
              <a:xfrm>
                <a:off x="4908" y="2705"/>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0" name="Rectangle 126"/>
              <p:cNvSpPr>
                <a:spLocks noChangeArrowheads="1"/>
              </p:cNvSpPr>
              <p:nvPr/>
            </p:nvSpPr>
            <p:spPr bwMode="gray">
              <a:xfrm>
                <a:off x="4777" y="2791"/>
                <a:ext cx="68" cy="84"/>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1" name="Rectangle 127"/>
              <p:cNvSpPr>
                <a:spLocks noChangeArrowheads="1"/>
              </p:cNvSpPr>
              <p:nvPr/>
            </p:nvSpPr>
            <p:spPr bwMode="gray">
              <a:xfrm>
                <a:off x="4780" y="2804"/>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标</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2" name="Rectangle 128"/>
              <p:cNvSpPr>
                <a:spLocks noChangeArrowheads="1"/>
              </p:cNvSpPr>
              <p:nvPr/>
            </p:nvSpPr>
            <p:spPr bwMode="gray">
              <a:xfrm>
                <a:off x="4853" y="2815"/>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3" name="Rectangle 129"/>
              <p:cNvSpPr>
                <a:spLocks noChangeArrowheads="1"/>
              </p:cNvSpPr>
              <p:nvPr/>
            </p:nvSpPr>
            <p:spPr bwMode="gray">
              <a:xfrm>
                <a:off x="4954" y="2679"/>
                <a:ext cx="66" cy="85"/>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4" name="Rectangle 130"/>
              <p:cNvSpPr>
                <a:spLocks noChangeArrowheads="1"/>
              </p:cNvSpPr>
              <p:nvPr/>
            </p:nvSpPr>
            <p:spPr bwMode="gray">
              <a:xfrm>
                <a:off x="4956" y="2694"/>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衡</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5" name="Rectangle 131"/>
              <p:cNvSpPr>
                <a:spLocks noChangeArrowheads="1"/>
              </p:cNvSpPr>
              <p:nvPr/>
            </p:nvSpPr>
            <p:spPr bwMode="gray">
              <a:xfrm>
                <a:off x="5029" y="2705"/>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6" name="Rectangle 132"/>
              <p:cNvSpPr>
                <a:spLocks noChangeArrowheads="1"/>
              </p:cNvSpPr>
              <p:nvPr/>
            </p:nvSpPr>
            <p:spPr bwMode="gray">
              <a:xfrm>
                <a:off x="4899" y="2786"/>
                <a:ext cx="67" cy="89"/>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7" name="Rectangle 133"/>
              <p:cNvSpPr>
                <a:spLocks noChangeArrowheads="1"/>
              </p:cNvSpPr>
              <p:nvPr/>
            </p:nvSpPr>
            <p:spPr bwMode="gray">
              <a:xfrm>
                <a:off x="4902" y="2801"/>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量</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8" name="Rectangle 134"/>
              <p:cNvSpPr>
                <a:spLocks noChangeArrowheads="1"/>
              </p:cNvSpPr>
              <p:nvPr/>
            </p:nvSpPr>
            <p:spPr bwMode="gray">
              <a:xfrm>
                <a:off x="4976" y="281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49" name="Rectangle 135"/>
              <p:cNvSpPr>
                <a:spLocks noChangeArrowheads="1"/>
              </p:cNvSpPr>
              <p:nvPr/>
            </p:nvSpPr>
            <p:spPr bwMode="gray">
              <a:xfrm>
                <a:off x="5089" y="2694"/>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0" name="Rectangle 136"/>
              <p:cNvSpPr>
                <a:spLocks noChangeArrowheads="1"/>
              </p:cNvSpPr>
              <p:nvPr/>
            </p:nvSpPr>
            <p:spPr bwMode="gray">
              <a:xfrm>
                <a:off x="5162" y="2706"/>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1" name="Rectangle 137"/>
              <p:cNvSpPr>
                <a:spLocks noChangeArrowheads="1"/>
              </p:cNvSpPr>
              <p:nvPr/>
            </p:nvSpPr>
            <p:spPr bwMode="gray">
              <a:xfrm>
                <a:off x="5034" y="2806"/>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的</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2" name="Rectangle 138"/>
              <p:cNvSpPr>
                <a:spLocks noChangeArrowheads="1"/>
              </p:cNvSpPr>
              <p:nvPr/>
            </p:nvSpPr>
            <p:spPr bwMode="gray">
              <a:xfrm>
                <a:off x="5107" y="2817"/>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3" name="Rectangle 139"/>
              <p:cNvSpPr>
                <a:spLocks noChangeArrowheads="1"/>
              </p:cNvSpPr>
              <p:nvPr/>
            </p:nvSpPr>
            <p:spPr bwMode="gray">
              <a:xfrm>
                <a:off x="5215" y="2694"/>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动</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4" name="Rectangle 140"/>
              <p:cNvSpPr>
                <a:spLocks noChangeArrowheads="1"/>
              </p:cNvSpPr>
              <p:nvPr/>
            </p:nvSpPr>
            <p:spPr bwMode="gray">
              <a:xfrm>
                <a:off x="5287" y="2706"/>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5" name="Rectangle 141"/>
              <p:cNvSpPr>
                <a:spLocks noChangeArrowheads="1"/>
              </p:cNvSpPr>
              <p:nvPr/>
            </p:nvSpPr>
            <p:spPr bwMode="gray">
              <a:xfrm>
                <a:off x="5162" y="2806"/>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机</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6" name="Rectangle 142"/>
              <p:cNvSpPr>
                <a:spLocks noChangeArrowheads="1"/>
              </p:cNvSpPr>
              <p:nvPr/>
            </p:nvSpPr>
            <p:spPr bwMode="gray">
              <a:xfrm>
                <a:off x="5234" y="2817"/>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57" name="Freeform 143"/>
              <p:cNvSpPr/>
              <p:nvPr/>
            </p:nvSpPr>
            <p:spPr bwMode="gray">
              <a:xfrm>
                <a:off x="4713" y="2677"/>
                <a:ext cx="119" cy="241"/>
              </a:xfrm>
              <a:custGeom>
                <a:gdLst>
                  <a:gd name="T0" fmla="*/ 0 w 307"/>
                  <a:gd name="T1" fmla="*/ 101 h 560"/>
                  <a:gd name="T2" fmla="*/ 5 w 307"/>
                  <a:gd name="T3" fmla="*/ 104 h 560"/>
                  <a:gd name="T4" fmla="*/ 46 w 307"/>
                  <a:gd name="T5" fmla="*/ 3 h 560"/>
                  <a:gd name="T6" fmla="*/ 41 w 307"/>
                  <a:gd name="T7" fmla="*/ 0 h 560"/>
                  <a:gd name="T8" fmla="*/ 0 w 307"/>
                  <a:gd name="T9" fmla="*/ 101 h 560"/>
                  <a:gd name="T10" fmla="*/ 0 60000 65536"/>
                  <a:gd name="T11" fmla="*/ 0 60000 65536"/>
                  <a:gd name="T12" fmla="*/ 0 60000 65536"/>
                  <a:gd name="T13" fmla="*/ 0 60000 65536"/>
                  <a:gd name="T14" fmla="*/ 0 60000 65536"/>
                  <a:gd name="T15" fmla="*/ 0 w 307"/>
                  <a:gd name="T16" fmla="*/ 0 h 560"/>
                  <a:gd name="T17" fmla="*/ 307 w 307"/>
                  <a:gd name="T18" fmla="*/ 560 h 560"/>
                </a:gdLst>
                <a:cxnLst>
                  <a:cxn ang="T10">
                    <a:pos x="T0" y="T1"/>
                  </a:cxn>
                  <a:cxn ang="T11">
                    <a:pos x="T2" y="T3"/>
                  </a:cxn>
                  <a:cxn ang="T12">
                    <a:pos x="T4" y="T5"/>
                  </a:cxn>
                  <a:cxn ang="T13">
                    <a:pos x="T6" y="T7"/>
                  </a:cxn>
                  <a:cxn ang="T14">
                    <a:pos x="T8" y="T9"/>
                  </a:cxn>
                </a:cxnLst>
                <a:rect l="T15" t="T16" r="T17" b="T18"/>
                <a:pathLst>
                  <a:path w="307" h="560">
                    <a:moveTo>
                      <a:pt x="0" y="545"/>
                    </a:moveTo>
                    <a:lnTo>
                      <a:pt x="32" y="560"/>
                    </a:lnTo>
                    <a:lnTo>
                      <a:pt x="307" y="15"/>
                    </a:lnTo>
                    <a:lnTo>
                      <a:pt x="276" y="0"/>
                    </a:lnTo>
                    <a:lnTo>
                      <a:pt x="0" y="5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58" name="Freeform 144"/>
              <p:cNvSpPr/>
              <p:nvPr/>
            </p:nvSpPr>
            <p:spPr bwMode="gray">
              <a:xfrm>
                <a:off x="4833" y="2678"/>
                <a:ext cx="121" cy="241"/>
              </a:xfrm>
              <a:custGeom>
                <a:gdLst>
                  <a:gd name="T0" fmla="*/ 0 w 309"/>
                  <a:gd name="T1" fmla="*/ 101 h 561"/>
                  <a:gd name="T2" fmla="*/ 5 w 309"/>
                  <a:gd name="T3" fmla="*/ 104 h 561"/>
                  <a:gd name="T4" fmla="*/ 47 w 309"/>
                  <a:gd name="T5" fmla="*/ 3 h 561"/>
                  <a:gd name="T6" fmla="*/ 43 w 309"/>
                  <a:gd name="T7" fmla="*/ 0 h 561"/>
                  <a:gd name="T8" fmla="*/ 0 w 309"/>
                  <a:gd name="T9" fmla="*/ 101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7"/>
                    </a:moveTo>
                    <a:lnTo>
                      <a:pt x="32" y="561"/>
                    </a:lnTo>
                    <a:lnTo>
                      <a:pt x="309" y="15"/>
                    </a:lnTo>
                    <a:lnTo>
                      <a:pt x="278"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59" name="Freeform 145"/>
              <p:cNvSpPr/>
              <p:nvPr/>
            </p:nvSpPr>
            <p:spPr bwMode="gray">
              <a:xfrm>
                <a:off x="4959" y="2681"/>
                <a:ext cx="121" cy="239"/>
              </a:xfrm>
              <a:custGeom>
                <a:gdLst>
                  <a:gd name="T0" fmla="*/ 0 w 309"/>
                  <a:gd name="T1" fmla="*/ 99 h 560"/>
                  <a:gd name="T2" fmla="*/ 5 w 309"/>
                  <a:gd name="T3" fmla="*/ 102 h 560"/>
                  <a:gd name="T4" fmla="*/ 47 w 309"/>
                  <a:gd name="T5" fmla="*/ 3 h 560"/>
                  <a:gd name="T6" fmla="*/ 43 w 309"/>
                  <a:gd name="T7" fmla="*/ 0 h 560"/>
                  <a:gd name="T8" fmla="*/ 0 w 309"/>
                  <a:gd name="T9" fmla="*/ 99 h 560"/>
                  <a:gd name="T10" fmla="*/ 0 60000 65536"/>
                  <a:gd name="T11" fmla="*/ 0 60000 65536"/>
                  <a:gd name="T12" fmla="*/ 0 60000 65536"/>
                  <a:gd name="T13" fmla="*/ 0 60000 65536"/>
                  <a:gd name="T14" fmla="*/ 0 60000 65536"/>
                  <a:gd name="T15" fmla="*/ 0 w 309"/>
                  <a:gd name="T16" fmla="*/ 0 h 560"/>
                  <a:gd name="T17" fmla="*/ 309 w 309"/>
                  <a:gd name="T18" fmla="*/ 560 h 560"/>
                </a:gdLst>
                <a:cxnLst>
                  <a:cxn ang="T10">
                    <a:pos x="T0" y="T1"/>
                  </a:cxn>
                  <a:cxn ang="T11">
                    <a:pos x="T2" y="T3"/>
                  </a:cxn>
                  <a:cxn ang="T12">
                    <a:pos x="T4" y="T5"/>
                  </a:cxn>
                  <a:cxn ang="T13">
                    <a:pos x="T6" y="T7"/>
                  </a:cxn>
                  <a:cxn ang="T14">
                    <a:pos x="T8" y="T9"/>
                  </a:cxn>
                </a:cxnLst>
                <a:rect l="T15" t="T16" r="T17" b="T18"/>
                <a:pathLst>
                  <a:path w="309" h="560">
                    <a:moveTo>
                      <a:pt x="0" y="545"/>
                    </a:moveTo>
                    <a:lnTo>
                      <a:pt x="32" y="560"/>
                    </a:lnTo>
                    <a:lnTo>
                      <a:pt x="309" y="15"/>
                    </a:lnTo>
                    <a:lnTo>
                      <a:pt x="278" y="0"/>
                    </a:lnTo>
                    <a:lnTo>
                      <a:pt x="0" y="5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60" name="Rectangle 146"/>
              <p:cNvSpPr>
                <a:spLocks noChangeArrowheads="1"/>
              </p:cNvSpPr>
              <p:nvPr/>
            </p:nvSpPr>
            <p:spPr bwMode="gray">
              <a:xfrm>
                <a:off x="4717" y="2901"/>
                <a:ext cx="508"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61" name="Freeform 147"/>
              <p:cNvSpPr/>
              <p:nvPr/>
            </p:nvSpPr>
            <p:spPr bwMode="gray">
              <a:xfrm>
                <a:off x="5240" y="2669"/>
                <a:ext cx="121" cy="241"/>
              </a:xfrm>
              <a:custGeom>
                <a:gdLst>
                  <a:gd name="T0" fmla="*/ 0 w 309"/>
                  <a:gd name="T1" fmla="*/ 101 h 561"/>
                  <a:gd name="T2" fmla="*/ 5 w 309"/>
                  <a:gd name="T3" fmla="*/ 104 h 561"/>
                  <a:gd name="T4" fmla="*/ 47 w 309"/>
                  <a:gd name="T5" fmla="*/ 3 h 561"/>
                  <a:gd name="T6" fmla="*/ 42 w 309"/>
                  <a:gd name="T7" fmla="*/ 0 h 561"/>
                  <a:gd name="T8" fmla="*/ 0 w 309"/>
                  <a:gd name="T9" fmla="*/ 101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6"/>
                    </a:moveTo>
                    <a:lnTo>
                      <a:pt x="31" y="561"/>
                    </a:lnTo>
                    <a:lnTo>
                      <a:pt x="309" y="14"/>
                    </a:lnTo>
                    <a:lnTo>
                      <a:pt x="277" y="0"/>
                    </a:lnTo>
                    <a:lnTo>
                      <a:pt x="0" y="5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62" name="Freeform 148"/>
              <p:cNvSpPr/>
              <p:nvPr/>
            </p:nvSpPr>
            <p:spPr bwMode="gray">
              <a:xfrm>
                <a:off x="5115" y="2674"/>
                <a:ext cx="119" cy="241"/>
              </a:xfrm>
              <a:custGeom>
                <a:gdLst>
                  <a:gd name="T0" fmla="*/ 0 w 307"/>
                  <a:gd name="T1" fmla="*/ 101 h 562"/>
                  <a:gd name="T2" fmla="*/ 5 w 307"/>
                  <a:gd name="T3" fmla="*/ 103 h 562"/>
                  <a:gd name="T4" fmla="*/ 46 w 307"/>
                  <a:gd name="T5" fmla="*/ 3 h 562"/>
                  <a:gd name="T6" fmla="*/ 41 w 307"/>
                  <a:gd name="T7" fmla="*/ 0 h 562"/>
                  <a:gd name="T8" fmla="*/ 0 w 307"/>
                  <a:gd name="T9" fmla="*/ 101 h 562"/>
                  <a:gd name="T10" fmla="*/ 0 60000 65536"/>
                  <a:gd name="T11" fmla="*/ 0 60000 65536"/>
                  <a:gd name="T12" fmla="*/ 0 60000 65536"/>
                  <a:gd name="T13" fmla="*/ 0 60000 65536"/>
                  <a:gd name="T14" fmla="*/ 0 60000 65536"/>
                  <a:gd name="T15" fmla="*/ 0 w 307"/>
                  <a:gd name="T16" fmla="*/ 0 h 562"/>
                  <a:gd name="T17" fmla="*/ 307 w 307"/>
                  <a:gd name="T18" fmla="*/ 562 h 562"/>
                </a:gdLst>
                <a:cxnLst>
                  <a:cxn ang="T10">
                    <a:pos x="T0" y="T1"/>
                  </a:cxn>
                  <a:cxn ang="T11">
                    <a:pos x="T2" y="T3"/>
                  </a:cxn>
                  <a:cxn ang="T12">
                    <a:pos x="T4" y="T5"/>
                  </a:cxn>
                  <a:cxn ang="T13">
                    <a:pos x="T6" y="T7"/>
                  </a:cxn>
                  <a:cxn ang="T14">
                    <a:pos x="T8" y="T9"/>
                  </a:cxn>
                </a:cxnLst>
                <a:rect l="T15" t="T16" r="T17" b="T18"/>
                <a:pathLst>
                  <a:path w="307" h="562">
                    <a:moveTo>
                      <a:pt x="0" y="547"/>
                    </a:moveTo>
                    <a:lnTo>
                      <a:pt x="31" y="562"/>
                    </a:lnTo>
                    <a:lnTo>
                      <a:pt x="307" y="15"/>
                    </a:lnTo>
                    <a:lnTo>
                      <a:pt x="275"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63" name="Rectangle 149"/>
              <p:cNvSpPr>
                <a:spLocks noChangeArrowheads="1"/>
              </p:cNvSpPr>
              <p:nvPr/>
            </p:nvSpPr>
            <p:spPr bwMode="gray">
              <a:xfrm>
                <a:off x="5225" y="2888"/>
                <a:ext cx="15" cy="18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64" name="Rectangle 150"/>
              <p:cNvSpPr>
                <a:spLocks noChangeArrowheads="1"/>
              </p:cNvSpPr>
              <p:nvPr/>
            </p:nvSpPr>
            <p:spPr bwMode="gray">
              <a:xfrm>
                <a:off x="5099" y="2894"/>
                <a:ext cx="14" cy="1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65" name="Rectangle 151"/>
              <p:cNvSpPr>
                <a:spLocks noChangeArrowheads="1"/>
              </p:cNvSpPr>
              <p:nvPr/>
            </p:nvSpPr>
            <p:spPr bwMode="gray">
              <a:xfrm>
                <a:off x="4256" y="2510"/>
                <a:ext cx="495"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None/>
                </a:pPr>
                <a:r>
                  <a:rPr lang="zh-CN" altLang="en-US" sz="1600" b="1">
                    <a:solidFill>
                      <a:schemeClr val="accent2"/>
                    </a:solidFill>
                    <a:latin typeface="Audi Type" pitchFamily="34" charset="0"/>
                    <a:ea typeface="华康黑体W5(P)" panose="020b0500000000000000" pitchFamily="34" charset="-122"/>
                    <a:cs typeface="Arial Unicode MS" panose="020b0604020202020204" pitchFamily="34" charset="-122"/>
                  </a:rPr>
                  <a:t>内部运营</a:t>
                </a:r>
              </a:p>
            </p:txBody>
          </p:sp>
        </p:grpSp>
        <p:grpSp>
          <p:nvGrpSpPr>
            <p:cNvPr id="27656" name="Group 152"/>
            <p:cNvGrpSpPr/>
            <p:nvPr/>
          </p:nvGrpSpPr>
          <p:grpSpPr>
            <a:xfrm>
              <a:off x="3019425" y="4464509"/>
              <a:ext cx="2933700" cy="1212850"/>
              <a:chOff x="2071" y="3320"/>
              <a:chExt cx="1768" cy="700"/>
            </a:xfrm>
          </p:grpSpPr>
          <p:sp>
            <p:nvSpPr>
              <p:cNvPr id="27667" name="Rectangle 153"/>
              <p:cNvSpPr>
                <a:spLocks noChangeArrowheads="1"/>
              </p:cNvSpPr>
              <p:nvPr/>
            </p:nvSpPr>
            <p:spPr bwMode="gray">
              <a:xfrm>
                <a:off x="2071" y="3320"/>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68" name="Rectangle 154"/>
              <p:cNvSpPr>
                <a:spLocks noChangeArrowheads="1"/>
              </p:cNvSpPr>
              <p:nvPr/>
            </p:nvSpPr>
            <p:spPr bwMode="gray">
              <a:xfrm>
                <a:off x="2071" y="3435"/>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69" name="Rectangle 155"/>
              <p:cNvSpPr>
                <a:spLocks noChangeArrowheads="1"/>
              </p:cNvSpPr>
              <p:nvPr/>
            </p:nvSpPr>
            <p:spPr bwMode="gray">
              <a:xfrm>
                <a:off x="2071" y="363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0" name="Rectangle 156"/>
              <p:cNvSpPr>
                <a:spLocks noChangeArrowheads="1"/>
              </p:cNvSpPr>
              <p:nvPr/>
            </p:nvSpPr>
            <p:spPr bwMode="gray">
              <a:xfrm>
                <a:off x="2071" y="3749"/>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1" name="Rectangle 157"/>
              <p:cNvSpPr>
                <a:spLocks noChangeArrowheads="1"/>
              </p:cNvSpPr>
              <p:nvPr/>
            </p:nvSpPr>
            <p:spPr bwMode="gray">
              <a:xfrm>
                <a:off x="2071" y="386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2" name="Rectangle 158"/>
              <p:cNvSpPr>
                <a:spLocks noChangeArrowheads="1"/>
              </p:cNvSpPr>
              <p:nvPr/>
            </p:nvSpPr>
            <p:spPr bwMode="gray">
              <a:xfrm>
                <a:off x="2071" y="3897"/>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3" name="Rectangle 159"/>
              <p:cNvSpPr>
                <a:spLocks noChangeArrowheads="1"/>
              </p:cNvSpPr>
              <p:nvPr/>
            </p:nvSpPr>
            <p:spPr bwMode="gray">
              <a:xfrm>
                <a:off x="2071" y="370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4" name="Rectangle 160"/>
              <p:cNvSpPr>
                <a:spLocks noChangeArrowheads="1"/>
              </p:cNvSpPr>
              <p:nvPr/>
            </p:nvSpPr>
            <p:spPr bwMode="gray">
              <a:xfrm>
                <a:off x="2160" y="3430"/>
                <a:ext cx="1679" cy="59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5" name="Rectangle 161"/>
              <p:cNvSpPr>
                <a:spLocks noChangeArrowheads="1"/>
              </p:cNvSpPr>
              <p:nvPr/>
            </p:nvSpPr>
            <p:spPr bwMode="gray">
              <a:xfrm>
                <a:off x="2130" y="3397"/>
                <a:ext cx="1666" cy="618"/>
              </a:xfrm>
              <a:prstGeom prst="rect">
                <a:avLst/>
              </a:prstGeom>
              <a:solidFill>
                <a:srgbClr val="FFFFFF"/>
              </a:solidFill>
              <a:ln w="28575">
                <a:solidFill>
                  <a:schemeClr val="bg2"/>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6" name="Rectangle 162"/>
              <p:cNvSpPr>
                <a:spLocks noChangeArrowheads="1"/>
              </p:cNvSpPr>
              <p:nvPr/>
            </p:nvSpPr>
            <p:spPr bwMode="gray">
              <a:xfrm>
                <a:off x="2136" y="3430"/>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7" name="Rectangle 163"/>
              <p:cNvSpPr>
                <a:spLocks noChangeArrowheads="1"/>
              </p:cNvSpPr>
              <p:nvPr/>
            </p:nvSpPr>
            <p:spPr bwMode="gray">
              <a:xfrm>
                <a:off x="2170" y="3615"/>
                <a:ext cx="92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为了达成我们的</a:t>
                </a:r>
                <a:r>
                  <a:rPr lang="zh-CN"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远景</a:t>
                </a: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8" name="Rectangle 164"/>
              <p:cNvSpPr>
                <a:spLocks noChangeArrowheads="1"/>
              </p:cNvSpPr>
              <p:nvPr/>
            </p:nvSpPr>
            <p:spPr bwMode="gray">
              <a:xfrm>
                <a:off x="3083" y="3636"/>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79" name="Rectangle 165"/>
              <p:cNvSpPr>
                <a:spLocks noChangeArrowheads="1"/>
              </p:cNvSpPr>
              <p:nvPr/>
            </p:nvSpPr>
            <p:spPr bwMode="gray">
              <a:xfrm>
                <a:off x="2170" y="3731"/>
                <a:ext cx="74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应该如何持续地改</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0" name="Rectangle 166"/>
              <p:cNvSpPr>
                <a:spLocks noChangeArrowheads="1"/>
              </p:cNvSpPr>
              <p:nvPr/>
            </p:nvSpPr>
            <p:spPr bwMode="gray">
              <a:xfrm>
                <a:off x="3083" y="3752"/>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1" name="Rectangle 167"/>
              <p:cNvSpPr>
                <a:spLocks noChangeArrowheads="1"/>
              </p:cNvSpPr>
              <p:nvPr/>
            </p:nvSpPr>
            <p:spPr bwMode="gray">
              <a:xfrm>
                <a:off x="2170" y="3849"/>
                <a:ext cx="46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200" b="1">
                    <a:solidFill>
                      <a:srgbClr val="000000"/>
                    </a:solidFill>
                    <a:latin typeface="Audi Type" pitchFamily="34" charset="0"/>
                    <a:ea typeface="华康黑体W5(P)" panose="020b0500000000000000" pitchFamily="34" charset="-122"/>
                    <a:cs typeface="Arial Unicode MS" panose="020b0604020202020204" pitchFamily="34" charset="-122"/>
                  </a:rPr>
                  <a:t>变及进步？</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2" name="Rectangle 168"/>
              <p:cNvSpPr>
                <a:spLocks noChangeArrowheads="1"/>
              </p:cNvSpPr>
              <p:nvPr/>
            </p:nvSpPr>
            <p:spPr bwMode="gray">
              <a:xfrm>
                <a:off x="2595" y="3861"/>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3" name="Rectangle 169"/>
              <p:cNvSpPr>
                <a:spLocks noChangeArrowheads="1"/>
              </p:cNvSpPr>
              <p:nvPr/>
            </p:nvSpPr>
            <p:spPr bwMode="gray">
              <a:xfrm>
                <a:off x="3134" y="3917"/>
                <a:ext cx="508"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4" name="Rectangle 170"/>
              <p:cNvSpPr>
                <a:spLocks noChangeArrowheads="1"/>
              </p:cNvSpPr>
              <p:nvPr/>
            </p:nvSpPr>
            <p:spPr bwMode="gray">
              <a:xfrm>
                <a:off x="3135" y="3852"/>
                <a:ext cx="508"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5" name="Rectangle 171"/>
              <p:cNvSpPr>
                <a:spLocks noChangeArrowheads="1"/>
              </p:cNvSpPr>
              <p:nvPr/>
            </p:nvSpPr>
            <p:spPr bwMode="gray">
              <a:xfrm>
                <a:off x="3129" y="3809"/>
                <a:ext cx="14" cy="1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6" name="Rectangle 172"/>
              <p:cNvSpPr>
                <a:spLocks noChangeArrowheads="1"/>
              </p:cNvSpPr>
              <p:nvPr/>
            </p:nvSpPr>
            <p:spPr bwMode="gray">
              <a:xfrm>
                <a:off x="3636" y="3802"/>
                <a:ext cx="13" cy="1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7" name="Rectangle 173"/>
              <p:cNvSpPr>
                <a:spLocks noChangeArrowheads="1"/>
              </p:cNvSpPr>
              <p:nvPr/>
            </p:nvSpPr>
            <p:spPr bwMode="gray">
              <a:xfrm>
                <a:off x="3249" y="3809"/>
                <a:ext cx="14" cy="1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8" name="Rectangle 174"/>
              <p:cNvSpPr>
                <a:spLocks noChangeArrowheads="1"/>
              </p:cNvSpPr>
              <p:nvPr/>
            </p:nvSpPr>
            <p:spPr bwMode="gray">
              <a:xfrm>
                <a:off x="3376" y="3809"/>
                <a:ext cx="14" cy="1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89" name="Rectangle 175"/>
              <p:cNvSpPr>
                <a:spLocks noChangeArrowheads="1"/>
              </p:cNvSpPr>
              <p:nvPr/>
            </p:nvSpPr>
            <p:spPr bwMode="gray">
              <a:xfrm>
                <a:off x="3509" y="3809"/>
                <a:ext cx="14" cy="1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0" name="Freeform 176"/>
              <p:cNvSpPr/>
              <p:nvPr/>
            </p:nvSpPr>
            <p:spPr bwMode="gray">
              <a:xfrm>
                <a:off x="3636" y="3569"/>
                <a:ext cx="119" cy="236"/>
              </a:xfrm>
              <a:custGeom>
                <a:gdLst>
                  <a:gd name="T0" fmla="*/ 0 w 307"/>
                  <a:gd name="T1" fmla="*/ 97 h 561"/>
                  <a:gd name="T2" fmla="*/ 5 w 307"/>
                  <a:gd name="T3" fmla="*/ 99 h 561"/>
                  <a:gd name="T4" fmla="*/ 46 w 307"/>
                  <a:gd name="T5" fmla="*/ 3 h 561"/>
                  <a:gd name="T6" fmla="*/ 41 w 307"/>
                  <a:gd name="T7" fmla="*/ 0 h 561"/>
                  <a:gd name="T8" fmla="*/ 0 w 307"/>
                  <a:gd name="T9" fmla="*/ 97 h 561"/>
                  <a:gd name="T10" fmla="*/ 0 60000 65536"/>
                  <a:gd name="T11" fmla="*/ 0 60000 65536"/>
                  <a:gd name="T12" fmla="*/ 0 60000 65536"/>
                  <a:gd name="T13" fmla="*/ 0 60000 65536"/>
                  <a:gd name="T14" fmla="*/ 0 60000 65536"/>
                  <a:gd name="T15" fmla="*/ 0 w 307"/>
                  <a:gd name="T16" fmla="*/ 0 h 561"/>
                  <a:gd name="T17" fmla="*/ 307 w 307"/>
                  <a:gd name="T18" fmla="*/ 561 h 561"/>
                </a:gdLst>
                <a:cxnLst>
                  <a:cxn ang="T10">
                    <a:pos x="T0" y="T1"/>
                  </a:cxn>
                  <a:cxn ang="T11">
                    <a:pos x="T2" y="T3"/>
                  </a:cxn>
                  <a:cxn ang="T12">
                    <a:pos x="T4" y="T5"/>
                  </a:cxn>
                  <a:cxn ang="T13">
                    <a:pos x="T6" y="T7"/>
                  </a:cxn>
                  <a:cxn ang="T14">
                    <a:pos x="T8" y="T9"/>
                  </a:cxn>
                </a:cxnLst>
                <a:rect l="T15" t="T16" r="T17" b="T18"/>
                <a:pathLst>
                  <a:path w="307" h="561">
                    <a:moveTo>
                      <a:pt x="0" y="547"/>
                    </a:moveTo>
                    <a:lnTo>
                      <a:pt x="31" y="561"/>
                    </a:lnTo>
                    <a:lnTo>
                      <a:pt x="307" y="14"/>
                    </a:lnTo>
                    <a:lnTo>
                      <a:pt x="275"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691" name="Rectangle 177"/>
              <p:cNvSpPr>
                <a:spLocks noChangeArrowheads="1"/>
              </p:cNvSpPr>
              <p:nvPr/>
            </p:nvSpPr>
            <p:spPr bwMode="gray">
              <a:xfrm>
                <a:off x="3758" y="3442"/>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20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2" name="Rectangle 178"/>
              <p:cNvSpPr>
                <a:spLocks noChangeArrowheads="1"/>
              </p:cNvSpPr>
              <p:nvPr/>
            </p:nvSpPr>
            <p:spPr bwMode="gray">
              <a:xfrm>
                <a:off x="3236" y="3578"/>
                <a:ext cx="68" cy="82"/>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3" name="Rectangle 179"/>
              <p:cNvSpPr>
                <a:spLocks noChangeArrowheads="1"/>
              </p:cNvSpPr>
              <p:nvPr/>
            </p:nvSpPr>
            <p:spPr bwMode="gray">
              <a:xfrm>
                <a:off x="3240" y="3592"/>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4" name="Rectangle 180"/>
              <p:cNvSpPr>
                <a:spLocks noChangeArrowheads="1"/>
              </p:cNvSpPr>
              <p:nvPr/>
            </p:nvSpPr>
            <p:spPr bwMode="gray">
              <a:xfrm>
                <a:off x="3315" y="360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5" name="Rectangle 181"/>
              <p:cNvSpPr>
                <a:spLocks noChangeArrowheads="1"/>
              </p:cNvSpPr>
              <p:nvPr/>
            </p:nvSpPr>
            <p:spPr bwMode="gray">
              <a:xfrm>
                <a:off x="3182" y="3686"/>
                <a:ext cx="68" cy="83"/>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6" name="Rectangle 182"/>
              <p:cNvSpPr>
                <a:spLocks noChangeArrowheads="1"/>
              </p:cNvSpPr>
              <p:nvPr/>
            </p:nvSpPr>
            <p:spPr bwMode="gray">
              <a:xfrm>
                <a:off x="3185" y="3701"/>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标</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7" name="Rectangle 183"/>
              <p:cNvSpPr>
                <a:spLocks noChangeArrowheads="1"/>
              </p:cNvSpPr>
              <p:nvPr/>
            </p:nvSpPr>
            <p:spPr bwMode="gray">
              <a:xfrm>
                <a:off x="3258" y="371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8" name="Rectangle 184"/>
              <p:cNvSpPr>
                <a:spLocks noChangeArrowheads="1"/>
              </p:cNvSpPr>
              <p:nvPr/>
            </p:nvSpPr>
            <p:spPr bwMode="gray">
              <a:xfrm>
                <a:off x="3358" y="3578"/>
                <a:ext cx="67" cy="82"/>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99" name="Rectangle 185"/>
              <p:cNvSpPr>
                <a:spLocks noChangeArrowheads="1"/>
              </p:cNvSpPr>
              <p:nvPr/>
            </p:nvSpPr>
            <p:spPr bwMode="gray">
              <a:xfrm>
                <a:off x="3359" y="3592"/>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衡</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0" name="Rectangle 186"/>
              <p:cNvSpPr>
                <a:spLocks noChangeArrowheads="1"/>
              </p:cNvSpPr>
              <p:nvPr/>
            </p:nvSpPr>
            <p:spPr bwMode="gray">
              <a:xfrm>
                <a:off x="3434" y="360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1" name="Rectangle 187"/>
              <p:cNvSpPr>
                <a:spLocks noChangeArrowheads="1"/>
              </p:cNvSpPr>
              <p:nvPr/>
            </p:nvSpPr>
            <p:spPr bwMode="gray">
              <a:xfrm>
                <a:off x="3304" y="3686"/>
                <a:ext cx="67" cy="86"/>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2" name="Rectangle 188"/>
              <p:cNvSpPr>
                <a:spLocks noChangeArrowheads="1"/>
              </p:cNvSpPr>
              <p:nvPr/>
            </p:nvSpPr>
            <p:spPr bwMode="gray">
              <a:xfrm>
                <a:off x="3306" y="3701"/>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量</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3" name="Rectangle 189"/>
              <p:cNvSpPr>
                <a:spLocks noChangeArrowheads="1"/>
              </p:cNvSpPr>
              <p:nvPr/>
            </p:nvSpPr>
            <p:spPr bwMode="gray">
              <a:xfrm>
                <a:off x="3379" y="371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4" name="Rectangle 190"/>
              <p:cNvSpPr>
                <a:spLocks noChangeArrowheads="1"/>
              </p:cNvSpPr>
              <p:nvPr/>
            </p:nvSpPr>
            <p:spPr bwMode="gray">
              <a:xfrm>
                <a:off x="3491" y="3579"/>
                <a:ext cx="68" cy="82"/>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5" name="Rectangle 191"/>
              <p:cNvSpPr>
                <a:spLocks noChangeArrowheads="1"/>
              </p:cNvSpPr>
              <p:nvPr/>
            </p:nvSpPr>
            <p:spPr bwMode="gray">
              <a:xfrm>
                <a:off x="3493" y="3592"/>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目</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6" name="Rectangle 192"/>
              <p:cNvSpPr>
                <a:spLocks noChangeArrowheads="1"/>
              </p:cNvSpPr>
              <p:nvPr/>
            </p:nvSpPr>
            <p:spPr bwMode="gray">
              <a:xfrm>
                <a:off x="3566" y="360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7" name="Rectangle 193"/>
              <p:cNvSpPr>
                <a:spLocks noChangeArrowheads="1"/>
              </p:cNvSpPr>
              <p:nvPr/>
            </p:nvSpPr>
            <p:spPr bwMode="gray">
              <a:xfrm>
                <a:off x="3437" y="3688"/>
                <a:ext cx="67" cy="81"/>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8" name="Rectangle 194"/>
              <p:cNvSpPr>
                <a:spLocks noChangeArrowheads="1"/>
              </p:cNvSpPr>
              <p:nvPr/>
            </p:nvSpPr>
            <p:spPr bwMode="gray">
              <a:xfrm>
                <a:off x="3440" y="3701"/>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的</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09" name="Rectangle 195"/>
              <p:cNvSpPr>
                <a:spLocks noChangeArrowheads="1"/>
              </p:cNvSpPr>
              <p:nvPr/>
            </p:nvSpPr>
            <p:spPr bwMode="gray">
              <a:xfrm>
                <a:off x="3512" y="371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0" name="Rectangle 196"/>
              <p:cNvSpPr>
                <a:spLocks noChangeArrowheads="1"/>
              </p:cNvSpPr>
              <p:nvPr/>
            </p:nvSpPr>
            <p:spPr bwMode="gray">
              <a:xfrm>
                <a:off x="3617" y="3579"/>
                <a:ext cx="68" cy="82"/>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1" name="Rectangle 197"/>
              <p:cNvSpPr>
                <a:spLocks noChangeArrowheads="1"/>
              </p:cNvSpPr>
              <p:nvPr/>
            </p:nvSpPr>
            <p:spPr bwMode="gray">
              <a:xfrm>
                <a:off x="3619" y="3592"/>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动</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2" name="Rectangle 198"/>
              <p:cNvSpPr>
                <a:spLocks noChangeArrowheads="1"/>
              </p:cNvSpPr>
              <p:nvPr/>
            </p:nvSpPr>
            <p:spPr bwMode="gray">
              <a:xfrm>
                <a:off x="3692" y="3601"/>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3" name="Rectangle 199"/>
              <p:cNvSpPr>
                <a:spLocks noChangeArrowheads="1"/>
              </p:cNvSpPr>
              <p:nvPr/>
            </p:nvSpPr>
            <p:spPr bwMode="gray">
              <a:xfrm>
                <a:off x="3563" y="3688"/>
                <a:ext cx="67" cy="81"/>
              </a:xfrm>
              <a:prstGeom prst="rect">
                <a:avLst/>
              </a:prstGeom>
              <a:solidFill>
                <a:srgbClr val="FFFFFF"/>
              </a:solidFill>
              <a:ln w="9525">
                <a:solidFill>
                  <a:srgbClr val="FFFFFF"/>
                </a:solidFill>
                <a:miter lim="800000"/>
              </a:ln>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4" name="Rectangle 200"/>
              <p:cNvSpPr>
                <a:spLocks noChangeArrowheads="1"/>
              </p:cNvSpPr>
              <p:nvPr/>
            </p:nvSpPr>
            <p:spPr bwMode="gray">
              <a:xfrm>
                <a:off x="3565" y="3701"/>
                <a:ext cx="8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TW" altLang="en-US" sz="1050" b="1">
                    <a:solidFill>
                      <a:srgbClr val="000000"/>
                    </a:solidFill>
                    <a:latin typeface="Audi Type" pitchFamily="34" charset="0"/>
                    <a:ea typeface="华康黑体W5(P)" panose="020b0500000000000000" pitchFamily="34" charset="-122"/>
                    <a:cs typeface="Arial Unicode MS" panose="020b0604020202020204" pitchFamily="34" charset="-122"/>
                  </a:rPr>
                  <a:t>机</a:t>
                </a:r>
                <a:endParaRPr lang="zh-TW" altLang="en-US"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5" name="Rectangle 201"/>
              <p:cNvSpPr>
                <a:spLocks noChangeArrowheads="1"/>
              </p:cNvSpPr>
              <p:nvPr/>
            </p:nvSpPr>
            <p:spPr bwMode="gray">
              <a:xfrm>
                <a:off x="3639" y="3713"/>
                <a:ext cx="2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1050" b="1">
                    <a:solidFill>
                      <a:srgbClr val="000000"/>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6" name="Freeform 202"/>
              <p:cNvSpPr/>
              <p:nvPr/>
            </p:nvSpPr>
            <p:spPr bwMode="gray">
              <a:xfrm>
                <a:off x="3377" y="3568"/>
                <a:ext cx="120" cy="236"/>
              </a:xfrm>
              <a:custGeom>
                <a:gdLst>
                  <a:gd name="T0" fmla="*/ 0 w 309"/>
                  <a:gd name="T1" fmla="*/ 97 h 561"/>
                  <a:gd name="T2" fmla="*/ 5 w 309"/>
                  <a:gd name="T3" fmla="*/ 99 h 561"/>
                  <a:gd name="T4" fmla="*/ 47 w 309"/>
                  <a:gd name="T5" fmla="*/ 3 h 561"/>
                  <a:gd name="T6" fmla="*/ 42 w 309"/>
                  <a:gd name="T7" fmla="*/ 0 h 561"/>
                  <a:gd name="T8" fmla="*/ 0 w 309"/>
                  <a:gd name="T9" fmla="*/ 97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7"/>
                    </a:moveTo>
                    <a:lnTo>
                      <a:pt x="31" y="561"/>
                    </a:lnTo>
                    <a:lnTo>
                      <a:pt x="309" y="15"/>
                    </a:lnTo>
                    <a:lnTo>
                      <a:pt x="277"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17" name="Freeform 203"/>
              <p:cNvSpPr/>
              <p:nvPr/>
            </p:nvSpPr>
            <p:spPr bwMode="gray">
              <a:xfrm>
                <a:off x="3509" y="3575"/>
                <a:ext cx="121" cy="235"/>
              </a:xfrm>
              <a:custGeom>
                <a:gdLst>
                  <a:gd name="T0" fmla="*/ 0 w 310"/>
                  <a:gd name="T1" fmla="*/ 96 h 560"/>
                  <a:gd name="T2" fmla="*/ 5 w 310"/>
                  <a:gd name="T3" fmla="*/ 99 h 560"/>
                  <a:gd name="T4" fmla="*/ 47 w 310"/>
                  <a:gd name="T5" fmla="*/ 3 h 560"/>
                  <a:gd name="T6" fmla="*/ 43 w 310"/>
                  <a:gd name="T7" fmla="*/ 0 h 560"/>
                  <a:gd name="T8" fmla="*/ 0 w 310"/>
                  <a:gd name="T9" fmla="*/ 96 h 560"/>
                  <a:gd name="T10" fmla="*/ 0 60000 65536"/>
                  <a:gd name="T11" fmla="*/ 0 60000 65536"/>
                  <a:gd name="T12" fmla="*/ 0 60000 65536"/>
                  <a:gd name="T13" fmla="*/ 0 60000 65536"/>
                  <a:gd name="T14" fmla="*/ 0 60000 65536"/>
                  <a:gd name="T15" fmla="*/ 0 w 310"/>
                  <a:gd name="T16" fmla="*/ 0 h 560"/>
                  <a:gd name="T17" fmla="*/ 310 w 310"/>
                  <a:gd name="T18" fmla="*/ 560 h 560"/>
                </a:gdLst>
                <a:cxnLst>
                  <a:cxn ang="T10">
                    <a:pos x="T0" y="T1"/>
                  </a:cxn>
                  <a:cxn ang="T11">
                    <a:pos x="T2" y="T3"/>
                  </a:cxn>
                  <a:cxn ang="T12">
                    <a:pos x="T4" y="T5"/>
                  </a:cxn>
                  <a:cxn ang="T13">
                    <a:pos x="T6" y="T7"/>
                  </a:cxn>
                  <a:cxn ang="T14">
                    <a:pos x="T8" y="T9"/>
                  </a:cxn>
                </a:cxnLst>
                <a:rect l="T15" t="T16" r="T17" b="T18"/>
                <a:pathLst>
                  <a:path w="310" h="560">
                    <a:moveTo>
                      <a:pt x="0" y="545"/>
                    </a:moveTo>
                    <a:lnTo>
                      <a:pt x="32" y="560"/>
                    </a:lnTo>
                    <a:lnTo>
                      <a:pt x="310" y="15"/>
                    </a:lnTo>
                    <a:lnTo>
                      <a:pt x="278" y="0"/>
                    </a:lnTo>
                    <a:lnTo>
                      <a:pt x="0" y="5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18" name="Rectangle 204"/>
              <p:cNvSpPr>
                <a:spLocks noChangeArrowheads="1"/>
              </p:cNvSpPr>
              <p:nvPr/>
            </p:nvSpPr>
            <p:spPr bwMode="gray">
              <a:xfrm>
                <a:off x="3134" y="3795"/>
                <a:ext cx="508"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719" name="Freeform 205"/>
              <p:cNvSpPr/>
              <p:nvPr/>
            </p:nvSpPr>
            <p:spPr bwMode="gray">
              <a:xfrm>
                <a:off x="3130" y="3576"/>
                <a:ext cx="120" cy="236"/>
              </a:xfrm>
              <a:custGeom>
                <a:gdLst>
                  <a:gd name="T0" fmla="*/ 0 w 310"/>
                  <a:gd name="T1" fmla="*/ 97 h 562"/>
                  <a:gd name="T2" fmla="*/ 5 w 310"/>
                  <a:gd name="T3" fmla="*/ 99 h 562"/>
                  <a:gd name="T4" fmla="*/ 46 w 310"/>
                  <a:gd name="T5" fmla="*/ 3 h 562"/>
                  <a:gd name="T6" fmla="*/ 42 w 310"/>
                  <a:gd name="T7" fmla="*/ 0 h 562"/>
                  <a:gd name="T8" fmla="*/ 0 w 310"/>
                  <a:gd name="T9" fmla="*/ 97 h 562"/>
                  <a:gd name="T10" fmla="*/ 0 60000 65536"/>
                  <a:gd name="T11" fmla="*/ 0 60000 65536"/>
                  <a:gd name="T12" fmla="*/ 0 60000 65536"/>
                  <a:gd name="T13" fmla="*/ 0 60000 65536"/>
                  <a:gd name="T14" fmla="*/ 0 60000 65536"/>
                  <a:gd name="T15" fmla="*/ 0 w 310"/>
                  <a:gd name="T16" fmla="*/ 0 h 562"/>
                  <a:gd name="T17" fmla="*/ 310 w 310"/>
                  <a:gd name="T18" fmla="*/ 562 h 562"/>
                </a:gdLst>
                <a:cxnLst>
                  <a:cxn ang="T10">
                    <a:pos x="T0" y="T1"/>
                  </a:cxn>
                  <a:cxn ang="T11">
                    <a:pos x="T2" y="T3"/>
                  </a:cxn>
                  <a:cxn ang="T12">
                    <a:pos x="T4" y="T5"/>
                  </a:cxn>
                  <a:cxn ang="T13">
                    <a:pos x="T6" y="T7"/>
                  </a:cxn>
                  <a:cxn ang="T14">
                    <a:pos x="T8" y="T9"/>
                  </a:cxn>
                </a:cxnLst>
                <a:rect l="T15" t="T16" r="T17" b="T18"/>
                <a:pathLst>
                  <a:path w="310" h="562">
                    <a:moveTo>
                      <a:pt x="0" y="547"/>
                    </a:moveTo>
                    <a:lnTo>
                      <a:pt x="32" y="562"/>
                    </a:lnTo>
                    <a:lnTo>
                      <a:pt x="310" y="15"/>
                    </a:lnTo>
                    <a:lnTo>
                      <a:pt x="278"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20" name="Freeform 206"/>
              <p:cNvSpPr/>
              <p:nvPr/>
            </p:nvSpPr>
            <p:spPr bwMode="gray">
              <a:xfrm>
                <a:off x="3250" y="3568"/>
                <a:ext cx="120" cy="236"/>
              </a:xfrm>
              <a:custGeom>
                <a:gdLst>
                  <a:gd name="T0" fmla="*/ 0 w 309"/>
                  <a:gd name="T1" fmla="*/ 97 h 561"/>
                  <a:gd name="T2" fmla="*/ 5 w 309"/>
                  <a:gd name="T3" fmla="*/ 99 h 561"/>
                  <a:gd name="T4" fmla="*/ 47 w 309"/>
                  <a:gd name="T5" fmla="*/ 3 h 561"/>
                  <a:gd name="T6" fmla="*/ 42 w 309"/>
                  <a:gd name="T7" fmla="*/ 0 h 561"/>
                  <a:gd name="T8" fmla="*/ 0 w 309"/>
                  <a:gd name="T9" fmla="*/ 97 h 561"/>
                  <a:gd name="T10" fmla="*/ 0 60000 65536"/>
                  <a:gd name="T11" fmla="*/ 0 60000 65536"/>
                  <a:gd name="T12" fmla="*/ 0 60000 65536"/>
                  <a:gd name="T13" fmla="*/ 0 60000 65536"/>
                  <a:gd name="T14" fmla="*/ 0 60000 65536"/>
                  <a:gd name="T15" fmla="*/ 0 w 309"/>
                  <a:gd name="T16" fmla="*/ 0 h 561"/>
                  <a:gd name="T17" fmla="*/ 309 w 309"/>
                  <a:gd name="T18" fmla="*/ 561 h 561"/>
                </a:gdLst>
                <a:cxnLst>
                  <a:cxn ang="T10">
                    <a:pos x="T0" y="T1"/>
                  </a:cxn>
                  <a:cxn ang="T11">
                    <a:pos x="T2" y="T3"/>
                  </a:cxn>
                  <a:cxn ang="T12">
                    <a:pos x="T4" y="T5"/>
                  </a:cxn>
                  <a:cxn ang="T13">
                    <a:pos x="T6" y="T7"/>
                  </a:cxn>
                  <a:cxn ang="T14">
                    <a:pos x="T8" y="T9"/>
                  </a:cxn>
                </a:cxnLst>
                <a:rect l="T15" t="T16" r="T17" b="T18"/>
                <a:pathLst>
                  <a:path w="309" h="561">
                    <a:moveTo>
                      <a:pt x="0" y="547"/>
                    </a:moveTo>
                    <a:lnTo>
                      <a:pt x="31" y="561"/>
                    </a:lnTo>
                    <a:lnTo>
                      <a:pt x="309" y="15"/>
                    </a:lnTo>
                    <a:lnTo>
                      <a:pt x="277" y="0"/>
                    </a:lnTo>
                    <a:lnTo>
                      <a:pt x="0" y="5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27721" name="Rectangle 207"/>
              <p:cNvSpPr>
                <a:spLocks noChangeArrowheads="1"/>
              </p:cNvSpPr>
              <p:nvPr/>
            </p:nvSpPr>
            <p:spPr bwMode="gray">
              <a:xfrm>
                <a:off x="2671" y="3408"/>
                <a:ext cx="61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None/>
                </a:pPr>
                <a:r>
                  <a:rPr lang="zh-CN" altLang="en-US" sz="1600" b="1">
                    <a:solidFill>
                      <a:schemeClr val="accent2"/>
                    </a:solidFill>
                    <a:latin typeface="Audi Type" pitchFamily="34" charset="0"/>
                    <a:ea typeface="华康黑体W5(P)" panose="020b0500000000000000" pitchFamily="34" charset="-122"/>
                    <a:cs typeface="Arial Unicode MS" panose="020b0604020202020204" pitchFamily="34" charset="-122"/>
                  </a:rPr>
                  <a:t>学习与发展</a:t>
                </a:r>
                <a:endParaRPr lang="zh-TW" altLang="en-US" sz="1600" b="1">
                  <a:solidFill>
                    <a:schemeClr val="accent2"/>
                  </a:solidFill>
                  <a:latin typeface="Audi Type" pitchFamily="34" charset="0"/>
                  <a:ea typeface="华康黑体W5(P)" panose="020b0500000000000000" pitchFamily="34" charset="-122"/>
                  <a:cs typeface="Arial Unicode MS" panose="020b0604020202020204" pitchFamily="34" charset="-122"/>
                </a:endParaRPr>
              </a:p>
            </p:txBody>
          </p:sp>
        </p:grpSp>
        <p:sp>
          <p:nvSpPr>
            <p:cNvPr id="27657" name="Rectangle 208"/>
            <p:cNvSpPr>
              <a:spLocks noChangeArrowheads="1"/>
            </p:cNvSpPr>
            <p:nvPr/>
          </p:nvSpPr>
          <p:spPr bwMode="gray">
            <a:xfrm>
              <a:off x="4916488" y="3893009"/>
              <a:ext cx="6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en-US" altLang="zh-TW" sz="2000" b="1">
                  <a:solidFill>
                    <a:schemeClr val="tx1"/>
                  </a:solidFill>
                  <a:latin typeface="Audi Type" pitchFamily="34" charset="0"/>
                  <a:ea typeface="华康黑体W5(P)" panose="020b0500000000000000" pitchFamily="34" charset="-122"/>
                  <a:cs typeface="Arial Unicode MS" panose="020b0604020202020204" pitchFamily="34" charset="-122"/>
                </a:rPr>
                <a:t> </a:t>
              </a:r>
              <a:endParaRPr lang="en-US" altLang="zh-TW" sz="20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55217" name="Rectangle 209"/>
            <p:cNvSpPr>
              <a:spLocks noChangeArrowheads="1"/>
            </p:cNvSpPr>
            <p:nvPr/>
          </p:nvSpPr>
          <p:spPr bwMode="gray">
            <a:xfrm>
              <a:off x="4027488" y="3126246"/>
              <a:ext cx="1001712" cy="869950"/>
            </a:xfrm>
            <a:prstGeom prst="rect">
              <a:avLst/>
            </a:prstGeom>
            <a:solidFill>
              <a:schemeClr val="accent2"/>
            </a:solidFill>
            <a:ln w="28575">
              <a:noFill/>
              <a:miter lim="800000"/>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200" b="1">
                <a:effectLst>
                  <a:outerShdw blurRad="38100" dist="38100" dir="2700000" algn="tl">
                    <a:srgbClr val="FFFFFF"/>
                  </a:outerShdw>
                </a:effectLst>
                <a:latin typeface="Audi Type" pitchFamily="34" charset="0"/>
                <a:ea typeface="华康黑体W5(P)" panose="020b0500000000000000" pitchFamily="34" charset="-122"/>
              </a:endParaRPr>
            </a:p>
          </p:txBody>
        </p:sp>
        <p:sp>
          <p:nvSpPr>
            <p:cNvPr id="27659" name="Rectangle 210"/>
            <p:cNvSpPr>
              <a:spLocks noChangeArrowheads="1"/>
            </p:cNvSpPr>
            <p:nvPr/>
          </p:nvSpPr>
          <p:spPr bwMode="gray">
            <a:xfrm>
              <a:off x="4272272" y="3226259"/>
              <a:ext cx="534368"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6000" tIns="36000" rIns="36000" bIns="360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spcBef>
                  <a:spcPct val="0"/>
                </a:spcBef>
                <a:buClrTx/>
                <a:buFontTx/>
                <a:buNone/>
              </a:pPr>
              <a:r>
                <a:rPr lang="zh-TW" altLang="en-US" b="1">
                  <a:solidFill>
                    <a:schemeClr val="bg1"/>
                  </a:solidFill>
                  <a:latin typeface="Audi Type" pitchFamily="34" charset="0"/>
                  <a:ea typeface="华康黑体W5(P)" panose="020b0500000000000000" pitchFamily="34" charset="-122"/>
                  <a:cs typeface="Arial Unicode MS" panose="020b0604020202020204" pitchFamily="34" charset="-122"/>
                </a:rPr>
                <a:t>远景</a:t>
              </a:r>
              <a:endParaRPr lang="zh-TW" altLang="en-US">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27660" name="Rectangle 211"/>
            <p:cNvSpPr>
              <a:spLocks noChangeArrowheads="1"/>
            </p:cNvSpPr>
            <p:nvPr/>
          </p:nvSpPr>
          <p:spPr bwMode="gray">
            <a:xfrm>
              <a:off x="4272272" y="3588209"/>
              <a:ext cx="534368"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6000" tIns="36000" rIns="36000" bIns="360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spcBef>
                  <a:spcPct val="0"/>
                </a:spcBef>
                <a:buClrTx/>
                <a:buFontTx/>
                <a:buNone/>
              </a:pPr>
              <a:r>
                <a:rPr lang="zh-TW" altLang="en-US" b="1">
                  <a:solidFill>
                    <a:schemeClr val="bg1"/>
                  </a:solidFill>
                  <a:latin typeface="Audi Type" pitchFamily="34" charset="0"/>
                  <a:ea typeface="华康黑体W5(P)" panose="020b0500000000000000" pitchFamily="34" charset="-122"/>
                  <a:cs typeface="Arial Unicode MS" panose="020b0604020202020204" pitchFamily="34" charset="-122"/>
                </a:rPr>
                <a:t>战略</a:t>
              </a:r>
              <a:endParaRPr lang="zh-TW" altLang="en-US">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27661" name="AutoShape 212"/>
            <p:cNvSpPr>
              <a:spLocks noChangeArrowheads="1"/>
            </p:cNvSpPr>
            <p:nvPr/>
          </p:nvSpPr>
          <p:spPr bwMode="gray">
            <a:xfrm>
              <a:off x="4319588" y="4078746"/>
              <a:ext cx="401637" cy="468313"/>
            </a:xfrm>
            <a:prstGeom prst="downArrow">
              <a:avLst>
                <a:gd name="adj1" fmla="val 42583"/>
                <a:gd name="adj2" fmla="val 43078"/>
              </a:avLst>
            </a:prstGeom>
            <a:solidFill>
              <a:schemeClr val="bg1">
                <a:lumMod val="65000"/>
              </a:schemeClr>
            </a:solidFill>
            <a:ln w="12699">
              <a:solidFill>
                <a:schemeClr val="bg1"/>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62" name="AutoShape 213"/>
            <p:cNvSpPr>
              <a:spLocks noChangeArrowheads="1"/>
            </p:cNvSpPr>
            <p:nvPr/>
          </p:nvSpPr>
          <p:spPr bwMode="gray">
            <a:xfrm rot="-5410609">
              <a:off x="5176838" y="3334209"/>
              <a:ext cx="395287" cy="496887"/>
            </a:xfrm>
            <a:prstGeom prst="downArrow">
              <a:avLst>
                <a:gd name="adj1" fmla="val 42583"/>
                <a:gd name="adj2" fmla="val 46440"/>
              </a:avLst>
            </a:prstGeom>
            <a:solidFill>
              <a:schemeClr val="bg1">
                <a:lumMod val="65000"/>
              </a:schemeClr>
            </a:solidFill>
            <a:ln w="12699">
              <a:solidFill>
                <a:schemeClr val="bg1"/>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63" name="AutoShape 214"/>
            <p:cNvSpPr>
              <a:spLocks noChangeArrowheads="1"/>
            </p:cNvSpPr>
            <p:nvPr/>
          </p:nvSpPr>
          <p:spPr bwMode="gray">
            <a:xfrm rot="-10799647">
              <a:off x="4333875" y="2619834"/>
              <a:ext cx="436563" cy="468312"/>
            </a:xfrm>
            <a:prstGeom prst="downArrow">
              <a:avLst>
                <a:gd name="adj1" fmla="val 42583"/>
                <a:gd name="adj2" fmla="val 39631"/>
              </a:avLst>
            </a:prstGeom>
            <a:solidFill>
              <a:schemeClr val="bg1">
                <a:lumMod val="65000"/>
              </a:schemeClr>
            </a:solidFill>
            <a:ln w="12699">
              <a:solidFill>
                <a:schemeClr val="bg1"/>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7664" name="AutoShape 215"/>
            <p:cNvSpPr>
              <a:spLocks noChangeArrowheads="1"/>
            </p:cNvSpPr>
            <p:nvPr/>
          </p:nvSpPr>
          <p:spPr bwMode="gray">
            <a:xfrm rot="5446067">
              <a:off x="3523457" y="3319127"/>
              <a:ext cx="417512" cy="498475"/>
            </a:xfrm>
            <a:prstGeom prst="downArrow">
              <a:avLst>
                <a:gd name="adj1" fmla="val 42583"/>
                <a:gd name="adj2" fmla="val 44109"/>
              </a:avLst>
            </a:prstGeom>
            <a:solidFill>
              <a:schemeClr val="bg1">
                <a:lumMod val="65000"/>
              </a:schemeClr>
            </a:solidFill>
            <a:ln w="12699">
              <a:solidFill>
                <a:schemeClr val="bg1"/>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sz="16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grpSp>
      <p:sp>
        <p:nvSpPr>
          <p:cNvPr id="27665" name="Rectangle 216"/>
          <p:cNvSpPr>
            <a:spLocks noChangeArrowheads="1"/>
          </p:cNvSpPr>
          <p:nvPr/>
        </p:nvSpPr>
        <p:spPr bwMode="gray">
          <a:xfrm>
            <a:off x="1151320" y="6414737"/>
            <a:ext cx="6488956" cy="138499"/>
          </a:xfrm>
          <a:prstGeom prst="rect">
            <a:avLst/>
          </a:prstGeom>
          <a:noFill/>
          <a:ln>
            <a:noFill/>
          </a:ln>
        </p:spPr>
        <p:txBody>
          <a:bodyPr wrap="square" lIns="0" tIns="0" rIns="0" bIns="0">
            <a:spAutoFit/>
          </a:bodyPr>
          <a:lstStyle>
            <a:defPPr>
              <a:defRPr lang="zh-CN"/>
            </a:defPPr>
            <a:lvl1pPr marL="360363" indent="-36036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kumimoji="0" lang="zh-CN" altLang="en-US" sz="900" b="1">
                <a:solidFill>
                  <a:schemeClr val="tx1"/>
                </a:solidFill>
                <a:latin typeface="Audi Type" pitchFamily="34" charset="0"/>
                <a:ea typeface="华康黑体W5(P)" panose="020b0500000000000000" pitchFamily="34" charset="-122"/>
                <a:cs typeface="Arial Unicode MS" panose="020b0604020202020204" pitchFamily="34" charset="-122"/>
              </a:rPr>
              <a:t>注：</a:t>
            </a:r>
            <a:r>
              <a:rPr kumimoji="0"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根据</a:t>
            </a:r>
            <a:r>
              <a:rPr kumimoji="0" lang="en-US" altLang="zh-CN" sz="900">
                <a:solidFill>
                  <a:schemeClr val="tx1"/>
                </a:solidFill>
                <a:latin typeface="Audi Type" pitchFamily="34" charset="0"/>
                <a:ea typeface="华康黑体W5(P)" panose="020b0500000000000000" pitchFamily="34" charset="-122"/>
                <a:cs typeface="Arial Unicode MS" panose="020b0604020202020204" pitchFamily="34" charset="-122"/>
              </a:rPr>
              <a:t>Gartner Group</a:t>
            </a:r>
            <a:r>
              <a:rPr kumimoji="0"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的统计资料显示，目前财富全球</a:t>
            </a:r>
            <a:r>
              <a:rPr kumimoji="0" lang="en-US" altLang="zh-CN" sz="900">
                <a:solidFill>
                  <a:schemeClr val="tx1"/>
                </a:solidFill>
                <a:latin typeface="Audi Type" pitchFamily="34" charset="0"/>
                <a:ea typeface="华康黑体W5(P)" panose="020b0500000000000000" pitchFamily="34" charset="-122"/>
                <a:cs typeface="Arial Unicode MS" panose="020b0604020202020204" pitchFamily="34" charset="-122"/>
              </a:rPr>
              <a:t>500</a:t>
            </a:r>
            <a:r>
              <a:rPr kumimoji="0"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强中，</a:t>
            </a:r>
            <a:r>
              <a:rPr kumimoji="0" lang="en-US" altLang="zh-CN" sz="900">
                <a:solidFill>
                  <a:schemeClr val="tx1"/>
                </a:solidFill>
                <a:latin typeface="Audi Type" pitchFamily="34" charset="0"/>
                <a:ea typeface="华康黑体W5(P)" panose="020b0500000000000000" pitchFamily="34" charset="-122"/>
                <a:cs typeface="Arial Unicode MS" panose="020b0604020202020204" pitchFamily="34" charset="-122"/>
              </a:rPr>
              <a:t>50</a:t>
            </a:r>
            <a:r>
              <a:rPr kumimoji="0"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％的公司都采用了平衡计分卡的方法来控制企业的绩效。</a:t>
            </a:r>
          </a:p>
        </p:txBody>
      </p:sp>
      <p:sp>
        <p:nvSpPr>
          <p:cNvPr id="27666" name="Rectangle 217"/>
          <p:cNvSpPr>
            <a:spLocks noGrp="1" noChangeArrowheads="1"/>
          </p:cNvSpPr>
          <p:nvPr>
            <p:ph type="title"/>
          </p:nvPr>
        </p:nvSpPr>
        <p:spPr bwMode="gray"/>
        <p:txBody>
          <a:bodyPr/>
          <a:lstStyle/>
          <a:p>
            <a:r>
              <a:rPr lang="zh-CN" altLang="en-US" smtClean="0"/>
              <a:t>平衡计分卡原理在企业绩效管理中得到普遍应用</a:t>
            </a:r>
          </a:p>
        </p:txBody>
      </p:sp>
    </p:spTree>
    <p:extLst>
      <p:ext uri="{BB962C8B-B14F-4D97-AF65-F5344CB8AC3E}">
        <p14:creationId xmlns:p14="http://schemas.microsoft.com/office/powerpoint/2010/main" val="685618505"/>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256982312"/>
              </p:ext>
            </p:extLst>
          </p:nvPr>
        </p:nvGraphicFramePr>
        <p:xfrm>
          <a:off x="1588" y="1588"/>
          <a:ext cx="1587" cy="1587"/>
        </p:xfrm>
        <a:graphic>
          <a:graphicData uri="http://schemas.openxmlformats.org/presentationml/2006/ole">
            <mc:AlternateContent>
              <mc:Choice xmlns:v="urn:schemas-microsoft-com:vml" Requires="v">
                <p:oleObj spid="_x0000_s1057"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56036" name="Rectangle 4"/>
          <p:cNvSpPr>
            <a:spLocks noChangeArrowheads="1"/>
          </p:cNvSpPr>
          <p:nvPr/>
        </p:nvSpPr>
        <p:spPr bwMode="gray">
          <a:xfrm>
            <a:off x="588962" y="1533525"/>
            <a:ext cx="8267701" cy="941388"/>
          </a:xfrm>
          <a:prstGeom prst="rect">
            <a:avLst/>
          </a:prstGeom>
          <a:solidFill>
            <a:schemeClr val="bg1">
              <a:lumMod val="95000"/>
            </a:schemeClr>
          </a:solidFill>
          <a:ln w="3175">
            <a:solidFill>
              <a:schemeClr val="bg1"/>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endParaRPr kumimoji="1" lang="zh-CN" altLang="en-US" sz="1400" b="1">
              <a:solidFill>
                <a:schemeClr val="bg1"/>
              </a:solidFill>
              <a:effectLst>
                <a:outerShdw blurRad="38100" dist="38100" dir="2700000" algn="tl">
                  <a:srgbClr val="000000"/>
                </a:outerShdw>
              </a:effectLst>
            </a:endParaRPr>
          </a:p>
        </p:txBody>
      </p:sp>
      <p:sp>
        <p:nvSpPr>
          <p:cNvPr id="44" name="Rectangle 4"/>
          <p:cNvSpPr>
            <a:spLocks noChangeArrowheads="1"/>
          </p:cNvSpPr>
          <p:nvPr/>
        </p:nvSpPr>
        <p:spPr bwMode="gray">
          <a:xfrm>
            <a:off x="588962" y="2508250"/>
            <a:ext cx="8267701" cy="941388"/>
          </a:xfrm>
          <a:prstGeom prst="rect">
            <a:avLst/>
          </a:prstGeom>
          <a:solidFill>
            <a:schemeClr val="bg2">
              <a:lumMod val="40000"/>
              <a:lumOff val="60000"/>
            </a:schemeClr>
          </a:solidFill>
          <a:ln w="3175">
            <a:solidFill>
              <a:schemeClr val="bg1"/>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endParaRPr kumimoji="1" lang="zh-CN" altLang="en-US" sz="1400" b="1">
              <a:solidFill>
                <a:schemeClr val="bg1"/>
              </a:solidFill>
              <a:effectLst>
                <a:outerShdw blurRad="38100" dist="38100" dir="2700000" algn="tl">
                  <a:srgbClr val="000000"/>
                </a:outerShdw>
              </a:effectLst>
            </a:endParaRPr>
          </a:p>
        </p:txBody>
      </p:sp>
      <p:sp>
        <p:nvSpPr>
          <p:cNvPr id="45" name="Rectangle 4"/>
          <p:cNvSpPr>
            <a:spLocks noChangeArrowheads="1"/>
          </p:cNvSpPr>
          <p:nvPr/>
        </p:nvSpPr>
        <p:spPr bwMode="gray">
          <a:xfrm>
            <a:off x="588962" y="3482975"/>
            <a:ext cx="8267701" cy="941388"/>
          </a:xfrm>
          <a:prstGeom prst="rect">
            <a:avLst/>
          </a:prstGeom>
          <a:solidFill>
            <a:schemeClr val="bg1">
              <a:lumMod val="95000"/>
            </a:schemeClr>
          </a:solidFill>
          <a:ln w="3175">
            <a:solidFill>
              <a:schemeClr val="bg1"/>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endParaRPr kumimoji="1" lang="zh-CN" altLang="en-US" sz="1400" b="1">
              <a:solidFill>
                <a:schemeClr val="bg1"/>
              </a:solidFill>
              <a:effectLst>
                <a:outerShdw blurRad="38100" dist="38100" dir="2700000" algn="tl">
                  <a:srgbClr val="000000"/>
                </a:outerShdw>
              </a:effectLst>
            </a:endParaRPr>
          </a:p>
        </p:txBody>
      </p:sp>
      <p:sp>
        <p:nvSpPr>
          <p:cNvPr id="46" name="Rectangle 4"/>
          <p:cNvSpPr>
            <a:spLocks noChangeArrowheads="1"/>
          </p:cNvSpPr>
          <p:nvPr/>
        </p:nvSpPr>
        <p:spPr bwMode="gray">
          <a:xfrm>
            <a:off x="588962" y="4457700"/>
            <a:ext cx="8267701" cy="1381126"/>
          </a:xfrm>
          <a:prstGeom prst="rect">
            <a:avLst/>
          </a:prstGeom>
          <a:solidFill>
            <a:schemeClr val="bg2">
              <a:lumMod val="40000"/>
              <a:lumOff val="60000"/>
            </a:schemeClr>
          </a:solidFill>
          <a:ln w="3175">
            <a:solidFill>
              <a:schemeClr val="bg1"/>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endParaRPr kumimoji="1" lang="zh-CN" altLang="en-US" sz="1400" b="1">
              <a:solidFill>
                <a:schemeClr val="bg1"/>
              </a:solidFill>
              <a:effectLst>
                <a:outerShdw blurRad="38100" dist="38100" dir="2700000" algn="tl">
                  <a:srgbClr val="000000"/>
                </a:outerShdw>
              </a:effectLst>
            </a:endParaRPr>
          </a:p>
        </p:txBody>
      </p:sp>
      <p:sp>
        <p:nvSpPr>
          <p:cNvPr id="556035" name="Text Box 3"/>
          <p:cNvSpPr txBox="1">
            <a:spLocks noChangeArrowheads="1"/>
          </p:cNvSpPr>
          <p:nvPr/>
        </p:nvSpPr>
        <p:spPr bwMode="gray">
          <a:xfrm>
            <a:off x="459143" y="1949451"/>
            <a:ext cx="3996157" cy="623888"/>
          </a:xfrm>
          <a:prstGeom prst="rect">
            <a:avLst/>
          </a:prstGeom>
          <a:noFill/>
          <a:ln w="9525">
            <a:noFill/>
            <a:miter lim="800000"/>
          </a:ln>
          <a:effectLst/>
        </p:spPr>
        <p:txBody>
          <a:bodyPr>
            <a:spAutoFit/>
          </a:bodyPr>
          <a:lstStyle>
            <a:defPPr>
              <a:defRPr lang="zh-CN"/>
            </a:defPPr>
            <a:lvl1pPr marL="282575" indent="-282575" algn="l" defTabSz="914400" rtl="0" eaLnBrk="0" latinLnBrk="0" hangingPunct="0">
              <a:defRPr sz="1800" kern="1200">
                <a:solidFill>
                  <a:schemeClr val="tx1"/>
                </a:solidFill>
                <a:latin typeface="Arial" pitchFamily="34" charset="0"/>
                <a:ea typeface="SimSun" panose="02010600030101010101" pitchFamily="2" charset="-122"/>
                <a:cs typeface="+mn-cs"/>
              </a:defRPr>
            </a:lvl1pPr>
            <a:lvl2pPr marL="742950" indent="-285750" algn="l" defTabSz="914400" rtl="0" eaLnBrk="0" latinLnBrk="0" hangingPunct="0">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0" latinLnBrk="0" hangingPunct="0">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0" latinLnBrk="0" hangingPunct="0">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0" latinLnBrk="0" hangingPunct="0">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eaLnBrk="1" hangingPunct="1">
              <a:spcBef>
                <a:spcPct val="50000"/>
              </a:spcBef>
              <a:defRPr/>
            </a:pPr>
            <a:r>
              <a:rPr lang="zh-CN" altLang="en-US" sz="1400" b="1" smtClean="0">
                <a:effectLst>
                  <a:outerShdw blurRad="38100" dist="38100" dir="2700000" algn="tl">
                    <a:srgbClr val="C0C0C0"/>
                  </a:outerShdw>
                </a:effectLst>
              </a:rPr>
              <a:t>	</a:t>
            </a:r>
          </a:p>
          <a:p>
            <a:pPr eaLnBrk="1" hangingPunct="1">
              <a:spcBef>
                <a:spcPct val="50000"/>
              </a:spcBef>
              <a:defRPr/>
            </a:pPr>
            <a:r>
              <a:rPr lang="zh-CN" altLang="en-US" sz="1400" b="1" smtClean="0">
                <a:effectLst>
                  <a:outerShdw blurRad="38100" dist="38100" dir="2700000" algn="tl">
                    <a:srgbClr val="C0C0C0"/>
                  </a:outerShdw>
                </a:effectLst>
              </a:rPr>
              <a:t>	</a:t>
            </a:r>
          </a:p>
        </p:txBody>
      </p:sp>
      <p:sp>
        <p:nvSpPr>
          <p:cNvPr id="556040" name="Rectangle 8"/>
          <p:cNvSpPr>
            <a:spLocks noChangeArrowheads="1"/>
          </p:cNvSpPr>
          <p:nvPr/>
        </p:nvSpPr>
        <p:spPr bwMode="gray">
          <a:xfrm>
            <a:off x="2076076" y="5237163"/>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团队建设</a:t>
            </a:r>
          </a:p>
        </p:txBody>
      </p:sp>
      <p:sp>
        <p:nvSpPr>
          <p:cNvPr id="556041" name="Rectangle 9"/>
          <p:cNvSpPr>
            <a:spLocks noChangeArrowheads="1"/>
          </p:cNvSpPr>
          <p:nvPr/>
        </p:nvSpPr>
        <p:spPr bwMode="gray">
          <a:xfrm>
            <a:off x="3348683" y="5237163"/>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高素质</a:t>
            </a:r>
          </a:p>
          <a:p>
            <a:pPr algn="ctr" eaLnBrk="1" hangingPunct="1">
              <a:defRPr/>
            </a:pPr>
            <a:r>
              <a:rPr kumimoji="1" lang="zh-CN" altLang="en-US" sz="1400" b="1">
                <a:latin typeface="华康黑体W5(P)" panose="020b0500000000000000" pitchFamily="34" charset="-122"/>
                <a:ea typeface="华康黑体W5(P)" panose="020b0500000000000000" pitchFamily="34" charset="-122"/>
              </a:rPr>
              <a:t>的队伍</a:t>
            </a:r>
          </a:p>
        </p:txBody>
      </p:sp>
      <p:sp>
        <p:nvSpPr>
          <p:cNvPr id="556042" name="Rectangle 10"/>
          <p:cNvSpPr>
            <a:spLocks noChangeArrowheads="1"/>
          </p:cNvSpPr>
          <p:nvPr/>
        </p:nvSpPr>
        <p:spPr bwMode="gray">
          <a:xfrm>
            <a:off x="1667062" y="3698875"/>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高效率的</a:t>
            </a:r>
          </a:p>
          <a:p>
            <a:pPr algn="ctr" eaLnBrk="1" hangingPunct="1">
              <a:defRPr/>
            </a:pPr>
            <a:r>
              <a:rPr kumimoji="1" lang="zh-CN" altLang="en-US" sz="1400" b="1">
                <a:latin typeface="华康黑体W5(P)" panose="020b0500000000000000" pitchFamily="34" charset="-122"/>
                <a:ea typeface="华康黑体W5(P)" panose="020b0500000000000000" pitchFamily="34" charset="-122"/>
              </a:rPr>
              <a:t>产品开发</a:t>
            </a:r>
          </a:p>
        </p:txBody>
      </p:sp>
      <p:sp>
        <p:nvSpPr>
          <p:cNvPr id="556043" name="Rectangle 11"/>
          <p:cNvSpPr>
            <a:spLocks noChangeArrowheads="1"/>
          </p:cNvSpPr>
          <p:nvPr/>
        </p:nvSpPr>
        <p:spPr bwMode="gray">
          <a:xfrm>
            <a:off x="2693833" y="3698875"/>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高质量的</a:t>
            </a:r>
          </a:p>
          <a:p>
            <a:pPr algn="ctr" eaLnBrk="1" hangingPunct="1">
              <a:defRPr/>
            </a:pPr>
            <a:r>
              <a:rPr kumimoji="1" lang="zh-CN" altLang="en-US" sz="1400" b="1">
                <a:latin typeface="华康黑体W5(P)" panose="020b0500000000000000" pitchFamily="34" charset="-122"/>
                <a:ea typeface="华康黑体W5(P)" panose="020b0500000000000000" pitchFamily="34" charset="-122"/>
              </a:rPr>
              <a:t>管理体系</a:t>
            </a:r>
          </a:p>
        </p:txBody>
      </p:sp>
      <p:sp>
        <p:nvSpPr>
          <p:cNvPr id="556044" name="Rectangle 12"/>
          <p:cNvSpPr>
            <a:spLocks noChangeArrowheads="1"/>
          </p:cNvSpPr>
          <p:nvPr/>
        </p:nvSpPr>
        <p:spPr bwMode="gray">
          <a:xfrm>
            <a:off x="3700771" y="3698875"/>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高效果的</a:t>
            </a:r>
          </a:p>
          <a:p>
            <a:pPr algn="ctr" eaLnBrk="1" hangingPunct="1">
              <a:defRPr/>
            </a:pPr>
            <a:r>
              <a:rPr kumimoji="1" lang="zh-CN" altLang="en-US" sz="1400" b="1">
                <a:latin typeface="华康黑体W5(P)" panose="020b0500000000000000" pitchFamily="34" charset="-122"/>
                <a:ea typeface="华康黑体W5(P)" panose="020b0500000000000000" pitchFamily="34" charset="-122"/>
              </a:rPr>
              <a:t>经营活动</a:t>
            </a:r>
          </a:p>
        </p:txBody>
      </p:sp>
      <p:sp>
        <p:nvSpPr>
          <p:cNvPr id="556045" name="Rectangle 13"/>
          <p:cNvSpPr>
            <a:spLocks noChangeArrowheads="1"/>
          </p:cNvSpPr>
          <p:nvPr/>
        </p:nvSpPr>
        <p:spPr bwMode="gray">
          <a:xfrm>
            <a:off x="2693833" y="2755901"/>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满意的客户</a:t>
            </a:r>
          </a:p>
        </p:txBody>
      </p:sp>
      <p:sp>
        <p:nvSpPr>
          <p:cNvPr id="556046" name="Rectangle 14"/>
          <p:cNvSpPr>
            <a:spLocks noChangeArrowheads="1"/>
          </p:cNvSpPr>
          <p:nvPr/>
        </p:nvSpPr>
        <p:spPr bwMode="gray">
          <a:xfrm>
            <a:off x="2076076" y="1769128"/>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高盈利</a:t>
            </a:r>
          </a:p>
        </p:txBody>
      </p:sp>
      <p:sp>
        <p:nvSpPr>
          <p:cNvPr id="556047" name="Rectangle 15"/>
          <p:cNvSpPr>
            <a:spLocks noChangeArrowheads="1"/>
          </p:cNvSpPr>
          <p:nvPr/>
        </p:nvSpPr>
        <p:spPr bwMode="gray">
          <a:xfrm>
            <a:off x="3348683" y="1769128"/>
            <a:ext cx="900000" cy="489600"/>
          </a:xfrm>
          <a:prstGeom prst="rect">
            <a:avLst/>
          </a:prstGeom>
          <a:solidFill>
            <a:srgbClr val="FFFFFF"/>
          </a:solidFill>
          <a:ln w="12700">
            <a:solidFill>
              <a:schemeClr val="bg1">
                <a:lumMod val="50000"/>
              </a:schemeClr>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充足的</a:t>
            </a:r>
          </a:p>
          <a:p>
            <a:pPr algn="ctr" eaLnBrk="1" hangingPunct="1">
              <a:defRPr/>
            </a:pPr>
            <a:r>
              <a:rPr kumimoji="1" lang="zh-CN" altLang="en-US" sz="1400" b="1">
                <a:latin typeface="华康黑体W5(P)" panose="020b0500000000000000" pitchFamily="34" charset="-122"/>
                <a:ea typeface="华康黑体W5(P)" panose="020b0500000000000000" pitchFamily="34" charset="-122"/>
              </a:rPr>
              <a:t>现金流量</a:t>
            </a:r>
          </a:p>
        </p:txBody>
      </p:sp>
      <p:sp>
        <p:nvSpPr>
          <p:cNvPr id="556048" name="Rectangle 16"/>
          <p:cNvSpPr>
            <a:spLocks noChangeArrowheads="1"/>
          </p:cNvSpPr>
          <p:nvPr/>
        </p:nvSpPr>
        <p:spPr bwMode="gray">
          <a:xfrm>
            <a:off x="2693833" y="4487863"/>
            <a:ext cx="900000" cy="489600"/>
          </a:xfrm>
          <a:prstGeom prst="rect">
            <a:avLst/>
          </a:prstGeom>
          <a:solidFill>
            <a:srgbClr val="FFFFFF"/>
          </a:solidFill>
          <a:ln w="12700">
            <a:solidFill>
              <a:schemeClr val="bg1">
                <a:lumMod val="50000"/>
              </a:schemeClr>
            </a:solidFill>
            <a:miter lim="800000"/>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latin typeface="华康黑体W5(P)" panose="020b0500000000000000" pitchFamily="34" charset="-122"/>
                <a:ea typeface="华康黑体W5(P)" panose="020b0500000000000000" pitchFamily="34" charset="-122"/>
              </a:rPr>
              <a:t>提高员工         劳动生产力</a:t>
            </a:r>
          </a:p>
        </p:txBody>
      </p:sp>
      <p:sp>
        <p:nvSpPr>
          <p:cNvPr id="556050" name="Rectangle 18"/>
          <p:cNvSpPr>
            <a:spLocks noChangeArrowheads="1"/>
          </p:cNvSpPr>
          <p:nvPr/>
        </p:nvSpPr>
        <p:spPr bwMode="gray">
          <a:xfrm>
            <a:off x="651129" y="1769128"/>
            <a:ext cx="900000" cy="488949"/>
          </a:xfrm>
          <a:prstGeom prst="rect">
            <a:avLst/>
          </a:prstGeom>
          <a:solidFill>
            <a:schemeClr val="accent2"/>
          </a:solidFill>
          <a:ln w="9525">
            <a:solidFill>
              <a:schemeClr val="bg1"/>
            </a:solidFill>
            <a:miter lim="800000"/>
          </a:ln>
          <a:effectLst/>
        </p:spPr>
        <p:txBody>
          <a:bodyPr wrap="none" lIns="36000" tIns="36000" rIns="36000" bIns="36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solidFill>
                  <a:schemeClr val="bg1"/>
                </a:solidFill>
                <a:latin typeface="Audi Type" pitchFamily="34" charset="0"/>
                <a:ea typeface="华康黑体W5(P)" panose="020b0500000000000000" pitchFamily="34" charset="-122"/>
              </a:rPr>
              <a:t>财务管理</a:t>
            </a:r>
          </a:p>
        </p:txBody>
      </p:sp>
      <p:sp>
        <p:nvSpPr>
          <p:cNvPr id="556051" name="Rectangle 19"/>
          <p:cNvSpPr>
            <a:spLocks noChangeArrowheads="1"/>
          </p:cNvSpPr>
          <p:nvPr/>
        </p:nvSpPr>
        <p:spPr bwMode="gray">
          <a:xfrm>
            <a:off x="651129" y="2755901"/>
            <a:ext cx="900000" cy="488949"/>
          </a:xfrm>
          <a:prstGeom prst="rect">
            <a:avLst/>
          </a:prstGeom>
          <a:solidFill>
            <a:schemeClr val="accent2"/>
          </a:solidFill>
          <a:ln w="9525">
            <a:solidFill>
              <a:schemeClr val="bg1"/>
            </a:solidFill>
            <a:miter lim="800000"/>
          </a:ln>
          <a:effectLst/>
        </p:spPr>
        <p:txBody>
          <a:bodyPr wrap="none" lIns="36000" tIns="36000" rIns="36000" bIns="36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solidFill>
                  <a:schemeClr val="bg1"/>
                </a:solidFill>
                <a:latin typeface="Audi Type" pitchFamily="34" charset="0"/>
                <a:ea typeface="华康黑体W5(P)" panose="020b0500000000000000" pitchFamily="34" charset="-122"/>
              </a:rPr>
              <a:t>客户满意</a:t>
            </a:r>
          </a:p>
        </p:txBody>
      </p:sp>
      <p:sp>
        <p:nvSpPr>
          <p:cNvPr id="556052" name="Rectangle 20"/>
          <p:cNvSpPr>
            <a:spLocks noChangeArrowheads="1"/>
          </p:cNvSpPr>
          <p:nvPr/>
        </p:nvSpPr>
        <p:spPr bwMode="gray">
          <a:xfrm>
            <a:off x="651128" y="3698875"/>
            <a:ext cx="900000" cy="488949"/>
          </a:xfrm>
          <a:prstGeom prst="rect">
            <a:avLst/>
          </a:prstGeom>
          <a:solidFill>
            <a:schemeClr val="accent2"/>
          </a:solidFill>
          <a:ln w="9525">
            <a:solidFill>
              <a:schemeClr val="bg1"/>
            </a:solidFill>
            <a:miter lim="800000"/>
          </a:ln>
          <a:effectLst/>
        </p:spPr>
        <p:txBody>
          <a:bodyPr wrap="none" lIns="36000" tIns="36000" rIns="36000" bIns="36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smtClean="0">
                <a:solidFill>
                  <a:schemeClr val="bg1"/>
                </a:solidFill>
                <a:latin typeface="Audi Type" pitchFamily="34" charset="0"/>
                <a:ea typeface="华康黑体W5(P)" panose="020b0500000000000000" pitchFamily="34" charset="-122"/>
              </a:rPr>
              <a:t>内部运营</a:t>
            </a:r>
            <a:endParaRPr kumimoji="1" lang="zh-CN" altLang="en-US" sz="1400" b="1">
              <a:solidFill>
                <a:schemeClr val="bg1"/>
              </a:solidFill>
              <a:latin typeface="Audi Type" pitchFamily="34" charset="0"/>
              <a:ea typeface="华康黑体W5(P)" panose="020b0500000000000000" pitchFamily="34" charset="-122"/>
            </a:endParaRPr>
          </a:p>
        </p:txBody>
      </p:sp>
      <p:sp>
        <p:nvSpPr>
          <p:cNvPr id="556053" name="Rectangle 21"/>
          <p:cNvSpPr>
            <a:spLocks noChangeArrowheads="1"/>
          </p:cNvSpPr>
          <p:nvPr/>
        </p:nvSpPr>
        <p:spPr bwMode="gray">
          <a:xfrm>
            <a:off x="651129" y="4591050"/>
            <a:ext cx="900000" cy="1135713"/>
          </a:xfrm>
          <a:prstGeom prst="rect">
            <a:avLst/>
          </a:prstGeom>
          <a:solidFill>
            <a:schemeClr val="accent2"/>
          </a:solidFill>
          <a:ln w="9525">
            <a:solidFill>
              <a:schemeClr val="bg1"/>
            </a:solidFill>
            <a:miter lim="800000"/>
          </a:ln>
          <a:effectLst/>
        </p:spPr>
        <p:txBody>
          <a:bodyPr wrap="none" lIns="36000" tIns="36000" rIns="36000" bIns="36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defRPr/>
            </a:pPr>
            <a:r>
              <a:rPr kumimoji="1" lang="zh-CN" altLang="en-US" sz="1400" b="1">
                <a:solidFill>
                  <a:schemeClr val="bg1"/>
                </a:solidFill>
                <a:latin typeface="Audi Type" pitchFamily="34" charset="0"/>
                <a:ea typeface="华康黑体W5(P)" panose="020b0500000000000000" pitchFamily="34" charset="-122"/>
              </a:rPr>
              <a:t>员工</a:t>
            </a:r>
          </a:p>
          <a:p>
            <a:pPr algn="ctr" eaLnBrk="1" hangingPunct="1">
              <a:defRPr/>
            </a:pPr>
            <a:r>
              <a:rPr kumimoji="1" lang="zh-CN" altLang="en-US" sz="1400" b="1">
                <a:solidFill>
                  <a:schemeClr val="bg1"/>
                </a:solidFill>
                <a:latin typeface="Audi Type" pitchFamily="34" charset="0"/>
                <a:ea typeface="华康黑体W5(P)" panose="020b0500000000000000" pitchFamily="34" charset="-122"/>
              </a:rPr>
              <a:t>学习</a:t>
            </a:r>
            <a:r>
              <a:rPr kumimoji="1" lang="en-US" altLang="zh-CN" sz="1400" b="1">
                <a:solidFill>
                  <a:schemeClr val="bg1"/>
                </a:solidFill>
                <a:latin typeface="Audi Type" pitchFamily="34" charset="0"/>
                <a:ea typeface="华康黑体W5(P)" panose="020b0500000000000000" pitchFamily="34" charset="-122"/>
              </a:rPr>
              <a:t>/</a:t>
            </a:r>
            <a:r>
              <a:rPr kumimoji="1" lang="zh-CN" altLang="en-US" sz="1400" b="1">
                <a:solidFill>
                  <a:schemeClr val="bg1"/>
                </a:solidFill>
                <a:latin typeface="Audi Type" pitchFamily="34" charset="0"/>
                <a:ea typeface="华康黑体W5(P)" panose="020b0500000000000000" pitchFamily="34" charset="-122"/>
              </a:rPr>
              <a:t>发展</a:t>
            </a:r>
          </a:p>
        </p:txBody>
      </p:sp>
      <p:cxnSp>
        <p:nvCxnSpPr>
          <p:cNvPr id="28706" name="AutoShape 22"/>
          <p:cNvCxnSpPr>
            <a:cxnSpLocks noChangeShapeType="1"/>
            <a:stCxn id="556048" idx="1"/>
            <a:endCxn id="556042" idx="2"/>
          </p:cNvCxnSpPr>
          <p:nvPr/>
        </p:nvCxnSpPr>
        <p:spPr bwMode="gray">
          <a:xfrm rot="10800000">
            <a:off x="2117063" y="4188475"/>
            <a:ext cx="576771" cy="544188"/>
          </a:xfrm>
          <a:prstGeom prst="curvedConnector2">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07" name="AutoShape 23"/>
          <p:cNvCxnSpPr>
            <a:cxnSpLocks noChangeShapeType="1"/>
            <a:stCxn id="556048" idx="3"/>
            <a:endCxn id="556044" idx="2"/>
          </p:cNvCxnSpPr>
          <p:nvPr/>
        </p:nvCxnSpPr>
        <p:spPr bwMode="gray">
          <a:xfrm flipV="1">
            <a:off x="3593833" y="4188475"/>
            <a:ext cx="556938" cy="544188"/>
          </a:xfrm>
          <a:prstGeom prst="curvedConnector2">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08" name="AutoShape 24"/>
          <p:cNvCxnSpPr>
            <a:cxnSpLocks noChangeShapeType="1"/>
            <a:stCxn id="556042" idx="0"/>
            <a:endCxn id="556045" idx="1"/>
          </p:cNvCxnSpPr>
          <p:nvPr/>
        </p:nvCxnSpPr>
        <p:spPr bwMode="gray">
          <a:xfrm rot="5400000" flipH="1" flipV="1">
            <a:off x="2056360" y="3061403"/>
            <a:ext cx="698174" cy="576771"/>
          </a:xfrm>
          <a:prstGeom prst="curvedConnector2">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09" name="AutoShape 25"/>
          <p:cNvCxnSpPr>
            <a:cxnSpLocks noChangeShapeType="1"/>
            <a:stCxn id="556044" idx="0"/>
            <a:endCxn id="556045" idx="3"/>
          </p:cNvCxnSpPr>
          <p:nvPr/>
        </p:nvCxnSpPr>
        <p:spPr bwMode="gray">
          <a:xfrm rot="16200000" flipV="1">
            <a:off x="3523215" y="3071319"/>
            <a:ext cx="698174" cy="556938"/>
          </a:xfrm>
          <a:prstGeom prst="curvedConnector2">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10" name="AutoShape 26"/>
          <p:cNvCxnSpPr>
            <a:cxnSpLocks noChangeShapeType="1"/>
            <a:stCxn id="556045" idx="0"/>
            <a:endCxn id="556046" idx="2"/>
          </p:cNvCxnSpPr>
          <p:nvPr/>
        </p:nvCxnSpPr>
        <p:spPr bwMode="gray">
          <a:xfrm flipH="1" flipV="1">
            <a:off x="2526076" y="2258728"/>
            <a:ext cx="617757" cy="497173"/>
          </a:xfrm>
          <a:prstGeom prst="straightConnector1">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11" name="AutoShape 27"/>
          <p:cNvCxnSpPr>
            <a:cxnSpLocks noChangeShapeType="1"/>
            <a:stCxn id="556045" idx="0"/>
            <a:endCxn id="556047" idx="2"/>
          </p:cNvCxnSpPr>
          <p:nvPr/>
        </p:nvCxnSpPr>
        <p:spPr bwMode="gray">
          <a:xfrm flipV="1">
            <a:off x="3143833" y="2258728"/>
            <a:ext cx="654850" cy="497173"/>
          </a:xfrm>
          <a:prstGeom prst="straightConnector1">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12" name="AutoShape 28"/>
          <p:cNvCxnSpPr>
            <a:cxnSpLocks noChangeShapeType="1"/>
            <a:stCxn id="556040" idx="3"/>
            <a:endCxn id="556048" idx="2"/>
          </p:cNvCxnSpPr>
          <p:nvPr/>
        </p:nvCxnSpPr>
        <p:spPr bwMode="gray">
          <a:xfrm flipV="1">
            <a:off x="2976076" y="4977463"/>
            <a:ext cx="167757" cy="504500"/>
          </a:xfrm>
          <a:prstGeom prst="curvedConnector2">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cxnSp>
        <p:nvCxnSpPr>
          <p:cNvPr id="28713" name="AutoShape 29"/>
          <p:cNvCxnSpPr>
            <a:cxnSpLocks noChangeShapeType="1"/>
            <a:stCxn id="556041" idx="1"/>
            <a:endCxn id="556048" idx="2"/>
          </p:cNvCxnSpPr>
          <p:nvPr/>
        </p:nvCxnSpPr>
        <p:spPr bwMode="gray">
          <a:xfrm rot="10800000">
            <a:off x="3143833" y="4977463"/>
            <a:ext cx="204850" cy="504500"/>
          </a:xfrm>
          <a:prstGeom prst="curvedConnector2">
            <a:avLst/>
          </a:prstGeom>
          <a:noFill/>
          <a:ln w="38100">
            <a:solidFill>
              <a:srgbClr val="CC0000"/>
            </a:solidFill>
            <a:round/>
            <a:tailEnd type="triangle" w="sm" len="sm"/>
          </a:ln>
          <a:extLst>
            <a:ext uri="{909E8E84-426E-40DD-AFC4-6F175D3DCCD1}">
              <a14:hiddenFill xmlns:a14="http://schemas.microsoft.com/office/drawing/2010/main">
                <a:noFill/>
              </a14:hiddenFill>
            </a:ext>
          </a:extLst>
        </p:spPr>
      </p:cxnSp>
      <p:sp>
        <p:nvSpPr>
          <p:cNvPr id="28714" name="Line 30"/>
          <p:cNvSpPr>
            <a:spLocks noChangeShapeType="1"/>
          </p:cNvSpPr>
          <p:nvPr/>
        </p:nvSpPr>
        <p:spPr bwMode="gray">
          <a:xfrm flipH="1" flipV="1">
            <a:off x="3143833" y="3308350"/>
            <a:ext cx="0" cy="274638"/>
          </a:xfrm>
          <a:prstGeom prst="line">
            <a:avLst/>
          </a:prstGeom>
          <a:noFill/>
          <a:ln w="38100">
            <a:solidFill>
              <a:schemeClr val="accent2"/>
            </a:solidFill>
            <a:round/>
            <a:tailEnd type="triangl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675" name="Rectangle 31"/>
          <p:cNvSpPr>
            <a:spLocks noChangeArrowheads="1"/>
          </p:cNvSpPr>
          <p:nvPr/>
        </p:nvSpPr>
        <p:spPr bwMode="gray">
          <a:xfrm>
            <a:off x="4957725" y="1689100"/>
            <a:ext cx="389893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defPPr>
              <a:defRPr lang="zh-CN"/>
            </a:defPPr>
            <a:lvl1pPr marL="87313" indent="-873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indent="-177800" eaLnBrk="1" hangingPunct="1">
              <a:lnSpc>
                <a:spcPct val="110000"/>
              </a:lnSpc>
              <a:spcBef>
                <a:spcPts val="600"/>
              </a:spcBef>
              <a:buClrTx/>
              <a:buFont typeface="Arial" pitchFamily="34" charset="0"/>
              <a:buChar char="•"/>
            </a:pPr>
            <a:r>
              <a:rPr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最终这一切体现在财务管理指标上，表现为达到或超过既定目标收入</a:t>
            </a:r>
            <a:r>
              <a:rPr lang="en-US" altLang="zh-CN" sz="1200" b="1">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利润、或降低部门费用等，显示出健康的财务状况。</a:t>
            </a:r>
          </a:p>
        </p:txBody>
      </p:sp>
      <p:sp>
        <p:nvSpPr>
          <p:cNvPr id="28676" name="Rectangle 32"/>
          <p:cNvSpPr>
            <a:spLocks noChangeArrowheads="1"/>
          </p:cNvSpPr>
          <p:nvPr/>
        </p:nvSpPr>
        <p:spPr bwMode="gray">
          <a:xfrm>
            <a:off x="4957725" y="2682876"/>
            <a:ext cx="389893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2000" tIns="0" rIns="72000" bIns="0"/>
          <a:lstStyle>
            <a:defPPr>
              <a:defRPr lang="zh-CN"/>
            </a:defPPr>
            <a:lvl1pPr marL="87313" indent="-873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indent="-177800">
              <a:lnSpc>
                <a:spcPct val="110000"/>
              </a:lnSpc>
              <a:spcBef>
                <a:spcPts val="600"/>
              </a:spcBef>
              <a:buClrTx/>
              <a:buFont typeface="Arial" pitchFamily="34" charset="0"/>
              <a:buChar char="•"/>
            </a:pPr>
            <a:r>
              <a:rPr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公司内部运营情况的提高，反映在客户方面产生的结果是客户满意度的不断增强，客户保持率的不断上升等。 </a:t>
            </a:r>
            <a:endParaRPr lang="zh-CN" altLang="zh-CN" sz="12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8677" name="Rectangle 33"/>
          <p:cNvSpPr>
            <a:spLocks noChangeArrowheads="1"/>
          </p:cNvSpPr>
          <p:nvPr/>
        </p:nvSpPr>
        <p:spPr bwMode="gray">
          <a:xfrm>
            <a:off x="4957725" y="3594100"/>
            <a:ext cx="389893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2000" tIns="0" rIns="72000" bIns="0"/>
          <a:lstStyle>
            <a:defPPr>
              <a:defRPr lang="zh-CN"/>
            </a:defPPr>
            <a:lvl1pPr marL="87313" indent="-873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indent="-177800">
              <a:lnSpc>
                <a:spcPct val="110000"/>
              </a:lnSpc>
              <a:spcBef>
                <a:spcPts val="600"/>
              </a:spcBef>
              <a:buClrTx/>
              <a:buFont typeface="Arial" pitchFamily="34" charset="0"/>
              <a:buChar char="•"/>
            </a:pPr>
            <a:r>
              <a:rPr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员工满意和素质的加强，将对公司或部门内部运营产生直接影响，所带来的结果是部门管理体系质量的提高、经营活动效率的增加等，从而带动内部运营指标成绩的提高。 </a:t>
            </a:r>
            <a:endParaRPr lang="zh-CN" altLang="zh-CN" sz="12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8678" name="Rectangle 34"/>
          <p:cNvSpPr>
            <a:spLocks noChangeArrowheads="1"/>
          </p:cNvSpPr>
          <p:nvPr/>
        </p:nvSpPr>
        <p:spPr bwMode="gray">
          <a:xfrm>
            <a:off x="4957725" y="4826000"/>
            <a:ext cx="3898937" cy="6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2000" tIns="0" rIns="72000" bIns="0"/>
          <a:lstStyle>
            <a:defPPr>
              <a:defRPr lang="zh-CN"/>
            </a:defPPr>
            <a:lvl1pPr marL="87313" indent="-873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indent="-177800">
              <a:lnSpc>
                <a:spcPct val="110000"/>
              </a:lnSpc>
              <a:spcBef>
                <a:spcPts val="600"/>
              </a:spcBef>
              <a:buClrTx/>
              <a:buFont typeface="Arial" pitchFamily="34" charset="0"/>
              <a:buChar char="•"/>
            </a:pPr>
            <a:r>
              <a:rPr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员工学习／发展指标是整个指标体系中所有指标的基础，通过提高员工满意度，增强团队建设和提高员工素质，从而劳动生产率或工作效率将得到提高。 </a:t>
            </a:r>
            <a:endParaRPr lang="zh-CN" altLang="zh-CN" sz="12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8679" name="AutoShape 35"/>
          <p:cNvSpPr>
            <a:spLocks noChangeArrowheads="1"/>
          </p:cNvSpPr>
          <p:nvPr/>
        </p:nvSpPr>
        <p:spPr bwMode="gray">
          <a:xfrm>
            <a:off x="6565900" y="4879975"/>
            <a:ext cx="600075" cy="277813"/>
          </a:xfrm>
          <a:prstGeom prst="upArrow">
            <a:avLst>
              <a:gd name="adj1" fmla="val 38917"/>
              <a:gd name="adj2" fmla="val 3885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28680" name="AutoShape 36"/>
          <p:cNvSpPr>
            <a:spLocks noChangeArrowheads="1"/>
          </p:cNvSpPr>
          <p:nvPr/>
        </p:nvSpPr>
        <p:spPr bwMode="gray">
          <a:xfrm>
            <a:off x="6565900" y="3582988"/>
            <a:ext cx="600075" cy="277812"/>
          </a:xfrm>
          <a:prstGeom prst="upArrow">
            <a:avLst>
              <a:gd name="adj1" fmla="val 38917"/>
              <a:gd name="adj2" fmla="val 3885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2" name="Title 1"/>
          <p:cNvSpPr>
            <a:spLocks noGrp="1"/>
          </p:cNvSpPr>
          <p:nvPr>
            <p:ph type="title"/>
          </p:nvPr>
        </p:nvSpPr>
        <p:spPr bwMode="gray"/>
        <p:txBody>
          <a:bodyPr/>
          <a:lstStyle/>
          <a:p>
            <a:r>
              <a:rPr lang="zh-CN" altLang="en-US" smtClean="0"/>
              <a:t>平衡</a:t>
            </a:r>
            <a:r>
              <a:rPr lang="zh-CN" altLang="en-US"/>
              <a:t>计分卡内部因果关系分析</a:t>
            </a:r>
            <a:endParaRPr lang="en-US"/>
          </a:p>
        </p:txBody>
      </p:sp>
      <p:sp>
        <p:nvSpPr>
          <p:cNvPr id="6" name="Right Arrow 5"/>
          <p:cNvSpPr/>
          <p:nvPr/>
        </p:nvSpPr>
        <p:spPr bwMode="gray">
          <a:xfrm flipH="1">
            <a:off x="4681639" y="1603964"/>
            <a:ext cx="203420" cy="819276"/>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1" name="Right Arrow 50"/>
          <p:cNvSpPr/>
          <p:nvPr/>
        </p:nvSpPr>
        <p:spPr bwMode="gray">
          <a:xfrm flipH="1">
            <a:off x="4681639" y="2581546"/>
            <a:ext cx="203420" cy="819276"/>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2" name="Right Arrow 51"/>
          <p:cNvSpPr/>
          <p:nvPr/>
        </p:nvSpPr>
        <p:spPr bwMode="gray">
          <a:xfrm flipH="1">
            <a:off x="4681639" y="3552031"/>
            <a:ext cx="203420" cy="819276"/>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3" name="Right Arrow 52"/>
          <p:cNvSpPr/>
          <p:nvPr/>
        </p:nvSpPr>
        <p:spPr bwMode="gray">
          <a:xfrm flipH="1">
            <a:off x="4681639" y="4748150"/>
            <a:ext cx="203420" cy="819276"/>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4" name="Right Arrow 53"/>
          <p:cNvSpPr/>
          <p:nvPr/>
        </p:nvSpPr>
        <p:spPr bwMode="gray">
          <a:xfrm rot="5400000" flipH="1">
            <a:off x="6805483" y="2038972"/>
            <a:ext cx="203420" cy="819276"/>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5" name="Line 30"/>
          <p:cNvSpPr>
            <a:spLocks noChangeShapeType="1"/>
          </p:cNvSpPr>
          <p:nvPr/>
        </p:nvSpPr>
        <p:spPr bwMode="gray">
          <a:xfrm flipH="1" flipV="1">
            <a:off x="3143833" y="4206875"/>
            <a:ext cx="0" cy="274638"/>
          </a:xfrm>
          <a:prstGeom prst="line">
            <a:avLst/>
          </a:prstGeom>
          <a:noFill/>
          <a:ln w="38100">
            <a:solidFill>
              <a:schemeClr val="accent2"/>
            </a:solidFill>
            <a:round/>
            <a:tailEnd type="triangl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688038397"/>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9" name="Rectangle 3"/>
          <p:cNvSpPr>
            <a:spLocks noChangeArrowheads="1"/>
          </p:cNvSpPr>
          <p:nvPr/>
        </p:nvSpPr>
        <p:spPr bwMode="gray">
          <a:xfrm>
            <a:off x="885825" y="2036759"/>
            <a:ext cx="3338513" cy="370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noAutofit/>
          </a:bodyPr>
          <a:lstStyle>
            <a:defPPr>
              <a:defRPr lang="zh-CN"/>
            </a:defPPr>
            <a:lvl1pPr marL="0" indent="1588"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r" eaLnBrk="1" hangingPunct="1">
              <a:lnSpc>
                <a:spcPct val="110000"/>
              </a:lnSpc>
              <a:spcBef>
                <a:spcPct val="55000"/>
              </a:spcBef>
              <a:buFontTx/>
              <a:buNone/>
            </a:pPr>
            <a:r>
              <a:rPr lang="en-US" altLang="ko-KR" b="1">
                <a:solidFill>
                  <a:schemeClr val="tx1"/>
                </a:solidFill>
                <a:latin typeface="Audi Type" pitchFamily="34" charset="0"/>
                <a:ea typeface="华康黑体W5(P)" panose="020b0500000000000000" pitchFamily="34" charset="-122"/>
                <a:cs typeface="Arial Unicode MS" panose="020b0604020202020204" pitchFamily="34" charset="-122"/>
              </a:rPr>
              <a:t> </a:t>
            </a: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企业未来发展的方向</a:t>
            </a:r>
            <a:r>
              <a:rPr lang="ko-KR" altLang="en-US" sz="1400" b="1">
                <a:solidFill>
                  <a:schemeClr val="tx1"/>
                </a:solidFill>
                <a:latin typeface="Audi Type" pitchFamily="34" charset="0"/>
                <a:ea typeface="Gulim" panose="020b0600000101010101" pitchFamily="34" charset="-127"/>
                <a:cs typeface="Arial Unicode MS" panose="020b0604020202020204" pitchFamily="34" charset="-122"/>
              </a:rPr>
              <a:t>?</a:t>
            </a:r>
          </a:p>
        </p:txBody>
      </p:sp>
      <p:sp>
        <p:nvSpPr>
          <p:cNvPr id="29700" name="Rectangle 4"/>
          <p:cNvSpPr>
            <a:spLocks noChangeArrowheads="1"/>
          </p:cNvSpPr>
          <p:nvPr/>
        </p:nvSpPr>
        <p:spPr bwMode="gray">
          <a:xfrm>
            <a:off x="590550" y="4019546"/>
            <a:ext cx="2192338"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noAutofit/>
          </a:bodyPr>
          <a:lstStyle>
            <a:defPPr>
              <a:defRPr lang="zh-CN"/>
            </a:defPPr>
            <a:lvl1pPr marL="0" indent="1588"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r">
              <a:lnSpc>
                <a:spcPct val="110000"/>
              </a:lnSpc>
              <a:spcBef>
                <a:spcPct val="5500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企业要实现上述目标需要在哪些方面做得出色</a:t>
            </a:r>
            <a:r>
              <a:rPr kumimoji="0" lang="ko-KR" altLang="en-US" sz="1400" b="1">
                <a:solidFill>
                  <a:schemeClr val="tx1"/>
                </a:solidFill>
                <a:latin typeface="Audi Type" pitchFamily="34" charset="0"/>
                <a:ea typeface="Gulim" panose="020b0600000101010101" pitchFamily="34" charset="-127"/>
                <a:cs typeface="Arial Unicode MS" panose="020b0604020202020204" pitchFamily="34" charset="-122"/>
              </a:rPr>
              <a:t>?</a:t>
            </a:r>
          </a:p>
        </p:txBody>
      </p:sp>
      <p:sp>
        <p:nvSpPr>
          <p:cNvPr id="29701" name="Rectangle 5"/>
          <p:cNvSpPr>
            <a:spLocks noChangeArrowheads="1"/>
          </p:cNvSpPr>
          <p:nvPr/>
        </p:nvSpPr>
        <p:spPr bwMode="gray">
          <a:xfrm>
            <a:off x="1285875" y="2876546"/>
            <a:ext cx="240188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noAutofit/>
          </a:bodyPr>
          <a:lstStyle>
            <a:defPPr>
              <a:defRPr lang="zh-CN"/>
            </a:defPPr>
            <a:lvl1pPr marL="0" indent="1588"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r">
              <a:lnSpc>
                <a:spcPct val="110000"/>
              </a:lnSpc>
              <a:spcBef>
                <a:spcPct val="55000"/>
              </a:spcBef>
              <a:buClrTx/>
              <a:buFontTx/>
              <a:buNone/>
            </a:pPr>
            <a:r>
              <a:rPr kumimoji="0" lang="en-US" altLang="ko-KR" sz="1400" b="1">
                <a:solidFill>
                  <a:schemeClr val="tx1"/>
                </a:solidFill>
                <a:latin typeface="Audi Type" pitchFamily="34" charset="0"/>
                <a:ea typeface="华康黑体W5(P)" panose="020b0500000000000000" pitchFamily="34" charset="-122"/>
                <a:cs typeface="Arial Unicode MS" panose="020b0604020202020204" pitchFamily="34" charset="-122"/>
              </a:rPr>
              <a:t> </a:t>
            </a: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企业如何到达那里</a:t>
            </a:r>
            <a:r>
              <a:rPr kumimoji="0" lang="ko-KR" altLang="en-US" sz="1400" b="1">
                <a:solidFill>
                  <a:schemeClr val="tx1"/>
                </a:solidFill>
                <a:latin typeface="Audi Type" pitchFamily="34" charset="0"/>
                <a:ea typeface="Gulim" panose="020b0600000101010101" pitchFamily="34" charset="-127"/>
                <a:cs typeface="Arial Unicode MS" panose="020b0604020202020204" pitchFamily="34" charset="-122"/>
              </a:rPr>
              <a:t>?</a:t>
            </a:r>
          </a:p>
        </p:txBody>
      </p:sp>
      <p:sp>
        <p:nvSpPr>
          <p:cNvPr id="29702" name="Rectangle 6"/>
          <p:cNvSpPr>
            <a:spLocks noChangeArrowheads="1"/>
          </p:cNvSpPr>
          <p:nvPr/>
        </p:nvSpPr>
        <p:spPr bwMode="gray">
          <a:xfrm>
            <a:off x="352425" y="5141909"/>
            <a:ext cx="1785938"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noAutofit/>
          </a:bodyPr>
          <a:lstStyle>
            <a:defPPr>
              <a:defRPr lang="zh-CN"/>
            </a:defPPr>
            <a:lvl1pPr marL="0" indent="1588"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r">
              <a:lnSpc>
                <a:spcPct val="110000"/>
              </a:lnSpc>
              <a:spcBef>
                <a:spcPct val="55000"/>
              </a:spcBef>
              <a:buClr>
                <a:schemeClr val="tx1"/>
              </a:buClr>
              <a:buFontTx/>
              <a:buNone/>
            </a:pPr>
            <a:r>
              <a:rPr kumimoji="0" lang="en-US" altLang="ko-KR" sz="1400" b="1">
                <a:solidFill>
                  <a:schemeClr val="tx1"/>
                </a:solidFill>
                <a:latin typeface="Audi Type" pitchFamily="34" charset="0"/>
                <a:ea typeface="华康黑体W5(P)" panose="020b0500000000000000" pitchFamily="34" charset="-122"/>
                <a:cs typeface="Arial Unicode MS" panose="020b0604020202020204" pitchFamily="34" charset="-122"/>
              </a:rPr>
              <a:t> </a:t>
            </a: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怎样衡量这些方面是否做得出色</a:t>
            </a:r>
            <a:r>
              <a:rPr kumimoji="0" lang="ko-KR" altLang="en-US" sz="1400" b="1">
                <a:solidFill>
                  <a:schemeClr val="tx1"/>
                </a:solidFill>
                <a:latin typeface="Audi Type" pitchFamily="34" charset="0"/>
                <a:ea typeface="Gulim" panose="020b0600000101010101" pitchFamily="34" charset="-127"/>
                <a:cs typeface="Arial Unicode MS" panose="020b0604020202020204" pitchFamily="34" charset="-122"/>
              </a:rPr>
              <a:t>?</a:t>
            </a:r>
          </a:p>
        </p:txBody>
      </p:sp>
      <p:sp>
        <p:nvSpPr>
          <p:cNvPr id="29703" name="Freeform 7"/>
          <p:cNvSpPr/>
          <p:nvPr/>
        </p:nvSpPr>
        <p:spPr bwMode="gray">
          <a:xfrm>
            <a:off x="3582988" y="3590921"/>
            <a:ext cx="3421062" cy="395288"/>
          </a:xfrm>
          <a:custGeom>
            <a:gdLst>
              <a:gd name="T0" fmla="*/ 0 w 2357"/>
              <a:gd name="T1" fmla="*/ 515679374 h 302"/>
              <a:gd name="T2" fmla="*/ 2147483646 w 2357"/>
              <a:gd name="T3" fmla="*/ 515679374 h 302"/>
              <a:gd name="T4" fmla="*/ 2147483646 w 2357"/>
              <a:gd name="T5" fmla="*/ 0 h 302"/>
              <a:gd name="T6" fmla="*/ 634117137 w 2357"/>
              <a:gd name="T7" fmla="*/ 0 h 302"/>
              <a:gd name="T8" fmla="*/ 0 w 2357"/>
              <a:gd name="T9" fmla="*/ 515679374 h 302"/>
              <a:gd name="T10" fmla="*/ 0 60000 65536"/>
              <a:gd name="T11" fmla="*/ 0 60000 65536"/>
              <a:gd name="T12" fmla="*/ 0 60000 65536"/>
              <a:gd name="T13" fmla="*/ 0 60000 65536"/>
              <a:gd name="T14" fmla="*/ 0 60000 65536"/>
              <a:gd name="T15" fmla="*/ 0 w 2357"/>
              <a:gd name="T16" fmla="*/ 0 h 302"/>
              <a:gd name="T17" fmla="*/ 2357 w 2357"/>
              <a:gd name="T18" fmla="*/ 302 h 302"/>
            </a:gdLst>
            <a:cxnLst>
              <a:cxn ang="T10">
                <a:pos x="T0" y="T1"/>
              </a:cxn>
              <a:cxn ang="T11">
                <a:pos x="T2" y="T3"/>
              </a:cxn>
              <a:cxn ang="T12">
                <a:pos x="T4" y="T5"/>
              </a:cxn>
              <a:cxn ang="T13">
                <a:pos x="T6" y="T7"/>
              </a:cxn>
              <a:cxn ang="T14">
                <a:pos x="T8" y="T9"/>
              </a:cxn>
            </a:cxnLst>
            <a:rect l="T15" t="T16" r="T17" b="T18"/>
            <a:pathLst>
              <a:path w="2357" h="302">
                <a:moveTo>
                  <a:pt x="0" y="301"/>
                </a:moveTo>
                <a:lnTo>
                  <a:pt x="2133" y="301"/>
                </a:lnTo>
                <a:lnTo>
                  <a:pt x="2356" y="0"/>
                </a:lnTo>
                <a:lnTo>
                  <a:pt x="301" y="0"/>
                </a:lnTo>
                <a:lnTo>
                  <a:pt x="0" y="301"/>
                </a:lnTo>
              </a:path>
            </a:pathLst>
          </a:custGeom>
          <a:solidFill>
            <a:schemeClr val="tx1"/>
          </a:solidFill>
          <a:ln w="12700" cap="rnd">
            <a:solidFill>
              <a:srgbClr val="000000"/>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04" name="Freeform 8"/>
          <p:cNvSpPr/>
          <p:nvPr/>
        </p:nvSpPr>
        <p:spPr bwMode="gray">
          <a:xfrm>
            <a:off x="6296025" y="3071809"/>
            <a:ext cx="649288" cy="833437"/>
          </a:xfrm>
          <a:custGeom>
            <a:gdLst>
              <a:gd name="T0" fmla="*/ 481010812 w 448"/>
              <a:gd name="T1" fmla="*/ 1092163407 h 635"/>
              <a:gd name="T2" fmla="*/ 0 w 448"/>
              <a:gd name="T3" fmla="*/ 382429458 h 635"/>
              <a:gd name="T4" fmla="*/ 352880781 w 448"/>
              <a:gd name="T5" fmla="*/ 0 h 635"/>
              <a:gd name="T6" fmla="*/ 938915376 w 448"/>
              <a:gd name="T7" fmla="*/ 601206014 h 635"/>
              <a:gd name="T8" fmla="*/ 481010812 w 448"/>
              <a:gd name="T9" fmla="*/ 1092163407 h 635"/>
              <a:gd name="T10" fmla="*/ 0 60000 65536"/>
              <a:gd name="T11" fmla="*/ 0 60000 65536"/>
              <a:gd name="T12" fmla="*/ 0 60000 65536"/>
              <a:gd name="T13" fmla="*/ 0 60000 65536"/>
              <a:gd name="T14" fmla="*/ 0 60000 65536"/>
              <a:gd name="T15" fmla="*/ 0 w 448"/>
              <a:gd name="T16" fmla="*/ 0 h 635"/>
              <a:gd name="T17" fmla="*/ 448 w 448"/>
              <a:gd name="T18" fmla="*/ 635 h 635"/>
            </a:gdLst>
            <a:cxnLst>
              <a:cxn ang="T10">
                <a:pos x="T0" y="T1"/>
              </a:cxn>
              <a:cxn ang="T11">
                <a:pos x="T2" y="T3"/>
              </a:cxn>
              <a:cxn ang="T12">
                <a:pos x="T4" y="T5"/>
              </a:cxn>
              <a:cxn ang="T13">
                <a:pos x="T6" y="T7"/>
              </a:cxn>
              <a:cxn ang="T14">
                <a:pos x="T8" y="T9"/>
              </a:cxn>
            </a:cxnLst>
            <a:rect l="T15" t="T16" r="T17" b="T18"/>
            <a:pathLst>
              <a:path w="448" h="635">
                <a:moveTo>
                  <a:pt x="229" y="634"/>
                </a:moveTo>
                <a:lnTo>
                  <a:pt x="0" y="222"/>
                </a:lnTo>
                <a:lnTo>
                  <a:pt x="168" y="0"/>
                </a:lnTo>
                <a:lnTo>
                  <a:pt x="447" y="349"/>
                </a:lnTo>
                <a:lnTo>
                  <a:pt x="229" y="634"/>
                </a:lnTo>
              </a:path>
            </a:pathLst>
          </a:custGeom>
          <a:solidFill>
            <a:schemeClr val="bg1">
              <a:lumMod val="75000"/>
            </a:schemeClr>
          </a:solidFill>
          <a:ln>
            <a:noFill/>
          </a:ln>
          <a:extLst/>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05" name="Freeform 9"/>
          <p:cNvSpPr/>
          <p:nvPr/>
        </p:nvSpPr>
        <p:spPr bwMode="gray">
          <a:xfrm>
            <a:off x="3971925" y="3071809"/>
            <a:ext cx="2570163" cy="293687"/>
          </a:xfrm>
          <a:custGeom>
            <a:gdLst>
              <a:gd name="T0" fmla="*/ 0 w 1772"/>
              <a:gd name="T1" fmla="*/ 383334957 h 224"/>
              <a:gd name="T2" fmla="*/ 2147483646 w 1772"/>
              <a:gd name="T3" fmla="*/ 383334957 h 224"/>
              <a:gd name="T4" fmla="*/ 2147483646 w 1772"/>
              <a:gd name="T5" fmla="*/ 0 h 224"/>
              <a:gd name="T6" fmla="*/ 668992253 w 1772"/>
              <a:gd name="T7" fmla="*/ 1718856 h 224"/>
              <a:gd name="T8" fmla="*/ 0 w 1772"/>
              <a:gd name="T9" fmla="*/ 383334957 h 224"/>
              <a:gd name="T10" fmla="*/ 0 60000 65536"/>
              <a:gd name="T11" fmla="*/ 0 60000 65536"/>
              <a:gd name="T12" fmla="*/ 0 60000 65536"/>
              <a:gd name="T13" fmla="*/ 0 60000 65536"/>
              <a:gd name="T14" fmla="*/ 0 60000 65536"/>
              <a:gd name="T15" fmla="*/ 0 w 1772"/>
              <a:gd name="T16" fmla="*/ 0 h 224"/>
              <a:gd name="T17" fmla="*/ 1772 w 1772"/>
              <a:gd name="T18" fmla="*/ 224 h 224"/>
            </a:gdLst>
            <a:cxnLst>
              <a:cxn ang="T10">
                <a:pos x="T0" y="T1"/>
              </a:cxn>
              <a:cxn ang="T11">
                <a:pos x="T2" y="T3"/>
              </a:cxn>
              <a:cxn ang="T12">
                <a:pos x="T4" y="T5"/>
              </a:cxn>
              <a:cxn ang="T13">
                <a:pos x="T6" y="T7"/>
              </a:cxn>
              <a:cxn ang="T14">
                <a:pos x="T8" y="T9"/>
              </a:cxn>
            </a:cxnLst>
            <a:rect l="T15" t="T16" r="T17" b="T18"/>
            <a:pathLst>
              <a:path w="1771" h="224">
                <a:moveTo>
                  <a:pt x="0" y="223"/>
                </a:moveTo>
                <a:lnTo>
                  <a:pt x="1603" y="223"/>
                </a:lnTo>
                <a:lnTo>
                  <a:pt x="1771" y="0"/>
                </a:lnTo>
                <a:lnTo>
                  <a:pt x="318" y="1"/>
                </a:lnTo>
                <a:lnTo>
                  <a:pt x="0" y="223"/>
                </a:lnTo>
              </a:path>
            </a:pathLst>
          </a:custGeom>
          <a:solidFill>
            <a:schemeClr val="tx1"/>
          </a:solidFill>
          <a:ln w="12700" cap="rnd">
            <a:solidFill>
              <a:srgbClr val="000000"/>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06" name="Freeform 10"/>
          <p:cNvSpPr/>
          <p:nvPr/>
        </p:nvSpPr>
        <p:spPr bwMode="gray">
          <a:xfrm>
            <a:off x="3644900" y="3362321"/>
            <a:ext cx="2986088" cy="558800"/>
          </a:xfrm>
          <a:custGeom>
            <a:gdLst>
              <a:gd name="T0" fmla="*/ 0 w 2056"/>
              <a:gd name="T1" fmla="*/ 731277686 h 426"/>
              <a:gd name="T2" fmla="*/ 2147483646 w 2056"/>
              <a:gd name="T3" fmla="*/ 731277686 h 426"/>
              <a:gd name="T4" fmla="*/ 2147483646 w 2056"/>
              <a:gd name="T5" fmla="*/ 0 h 426"/>
              <a:gd name="T6" fmla="*/ 485162324 w 2056"/>
              <a:gd name="T7" fmla="*/ 0 h 426"/>
              <a:gd name="T8" fmla="*/ 0 w 2056"/>
              <a:gd name="T9" fmla="*/ 731277686 h 426"/>
              <a:gd name="T10" fmla="*/ 0 60000 65536"/>
              <a:gd name="T11" fmla="*/ 0 60000 65536"/>
              <a:gd name="T12" fmla="*/ 0 60000 65536"/>
              <a:gd name="T13" fmla="*/ 0 60000 65536"/>
              <a:gd name="T14" fmla="*/ 0 60000 65536"/>
              <a:gd name="T15" fmla="*/ 0 w 2056"/>
              <a:gd name="T16" fmla="*/ 0 h 426"/>
              <a:gd name="T17" fmla="*/ 2056 w 2056"/>
              <a:gd name="T18" fmla="*/ 426 h 426"/>
            </a:gdLst>
            <a:cxnLst>
              <a:cxn ang="T10">
                <a:pos x="T0" y="T1"/>
              </a:cxn>
              <a:cxn ang="T11">
                <a:pos x="T2" y="T3"/>
              </a:cxn>
              <a:cxn ang="T12">
                <a:pos x="T4" y="T5"/>
              </a:cxn>
              <a:cxn ang="T13">
                <a:pos x="T6" y="T7"/>
              </a:cxn>
              <a:cxn ang="T14">
                <a:pos x="T8" y="T9"/>
              </a:cxn>
            </a:cxnLst>
            <a:rect l="T15" t="T16" r="T17" b="T18"/>
            <a:pathLst>
              <a:path w="2056" h="426">
                <a:moveTo>
                  <a:pt x="0" y="425"/>
                </a:moveTo>
                <a:lnTo>
                  <a:pt x="2055" y="425"/>
                </a:lnTo>
                <a:lnTo>
                  <a:pt x="1822" y="0"/>
                </a:lnTo>
                <a:lnTo>
                  <a:pt x="230" y="0"/>
                </a:lnTo>
                <a:lnTo>
                  <a:pt x="0" y="425"/>
                </a:lnTo>
              </a:path>
            </a:pathLst>
          </a:custGeom>
          <a:solidFill>
            <a:schemeClr val="bg1">
              <a:lumMod val="95000"/>
            </a:schemeClr>
          </a:solidFill>
          <a:ln w="12700" cap="rnd">
            <a:solidFill>
              <a:schemeClr val="tx1"/>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07" name="Freeform 11"/>
          <p:cNvSpPr/>
          <p:nvPr/>
        </p:nvSpPr>
        <p:spPr bwMode="gray">
          <a:xfrm>
            <a:off x="5910263" y="2557459"/>
            <a:ext cx="569912" cy="722312"/>
          </a:xfrm>
          <a:custGeom>
            <a:gdLst>
              <a:gd name="T0" fmla="*/ 0 w 392"/>
              <a:gd name="T1" fmla="*/ 256986790 h 550"/>
              <a:gd name="T2" fmla="*/ 488264837 w 392"/>
              <a:gd name="T3" fmla="*/ 946884054 h 550"/>
              <a:gd name="T4" fmla="*/ 826456724 w 392"/>
              <a:gd name="T5" fmla="*/ 593311017 h 550"/>
              <a:gd name="T6" fmla="*/ 236734466 w 392"/>
              <a:gd name="T7" fmla="*/ 0 h 550"/>
              <a:gd name="T8" fmla="*/ 0 w 392"/>
              <a:gd name="T9" fmla="*/ 256986790 h 550"/>
              <a:gd name="T10" fmla="*/ 0 60000 65536"/>
              <a:gd name="T11" fmla="*/ 0 60000 65536"/>
              <a:gd name="T12" fmla="*/ 0 60000 65536"/>
              <a:gd name="T13" fmla="*/ 0 60000 65536"/>
              <a:gd name="T14" fmla="*/ 0 60000 65536"/>
              <a:gd name="T15" fmla="*/ 0 w 392"/>
              <a:gd name="T16" fmla="*/ 0 h 550"/>
              <a:gd name="T17" fmla="*/ 392 w 392"/>
              <a:gd name="T18" fmla="*/ 550 h 550"/>
            </a:gdLst>
            <a:cxnLst>
              <a:cxn ang="T10">
                <a:pos x="T0" y="T1"/>
              </a:cxn>
              <a:cxn ang="T11">
                <a:pos x="T2" y="T3"/>
              </a:cxn>
              <a:cxn ang="T12">
                <a:pos x="T4" y="T5"/>
              </a:cxn>
              <a:cxn ang="T13">
                <a:pos x="T6" y="T7"/>
              </a:cxn>
              <a:cxn ang="T14">
                <a:pos x="T8" y="T9"/>
              </a:cxn>
            </a:cxnLst>
            <a:rect l="T15" t="T16" r="T17" b="T18"/>
            <a:pathLst>
              <a:path w="392" h="550">
                <a:moveTo>
                  <a:pt x="0" y="149"/>
                </a:moveTo>
                <a:lnTo>
                  <a:pt x="231" y="549"/>
                </a:lnTo>
                <a:lnTo>
                  <a:pt x="391" y="344"/>
                </a:lnTo>
                <a:lnTo>
                  <a:pt x="112" y="0"/>
                </a:lnTo>
                <a:lnTo>
                  <a:pt x="0" y="149"/>
                </a:lnTo>
              </a:path>
            </a:pathLst>
          </a:custGeom>
          <a:solidFill>
            <a:schemeClr val="bg1">
              <a:lumMod val="75000"/>
            </a:schemeClr>
          </a:solidFill>
          <a:ln>
            <a:noFill/>
          </a:ln>
          <a:extLst/>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08" name="Freeform 12"/>
          <p:cNvSpPr/>
          <p:nvPr/>
        </p:nvSpPr>
        <p:spPr bwMode="gray">
          <a:xfrm>
            <a:off x="4357688" y="2557459"/>
            <a:ext cx="1716087" cy="195262"/>
          </a:xfrm>
          <a:custGeom>
            <a:gdLst>
              <a:gd name="T0" fmla="*/ 0 w 1182"/>
              <a:gd name="T1" fmla="*/ 255876338 h 148"/>
              <a:gd name="T2" fmla="*/ 2147483646 w 1182"/>
              <a:gd name="T3" fmla="*/ 255876338 h 148"/>
              <a:gd name="T4" fmla="*/ 2147483646 w 1182"/>
              <a:gd name="T5" fmla="*/ 0 h 148"/>
              <a:gd name="T6" fmla="*/ 628144464 w 1182"/>
              <a:gd name="T7" fmla="*/ 0 h 148"/>
              <a:gd name="T8" fmla="*/ 0 w 1182"/>
              <a:gd name="T9" fmla="*/ 255876338 h 148"/>
              <a:gd name="T10" fmla="*/ 0 60000 65536"/>
              <a:gd name="T11" fmla="*/ 0 60000 65536"/>
              <a:gd name="T12" fmla="*/ 0 60000 65536"/>
              <a:gd name="T13" fmla="*/ 0 60000 65536"/>
              <a:gd name="T14" fmla="*/ 0 60000 65536"/>
              <a:gd name="T15" fmla="*/ 0 w 1182"/>
              <a:gd name="T16" fmla="*/ 0 h 148"/>
              <a:gd name="T17" fmla="*/ 1182 w 1182"/>
              <a:gd name="T18" fmla="*/ 148 h 148"/>
            </a:gdLst>
            <a:cxnLst>
              <a:cxn ang="T10">
                <a:pos x="T0" y="T1"/>
              </a:cxn>
              <a:cxn ang="T11">
                <a:pos x="T2" y="T3"/>
              </a:cxn>
              <a:cxn ang="T12">
                <a:pos x="T4" y="T5"/>
              </a:cxn>
              <a:cxn ang="T13">
                <a:pos x="T6" y="T7"/>
              </a:cxn>
              <a:cxn ang="T14">
                <a:pos x="T8" y="T9"/>
              </a:cxn>
            </a:cxnLst>
            <a:rect l="T15" t="T16" r="T17" b="T18"/>
            <a:pathLst>
              <a:path w="1182" h="148">
                <a:moveTo>
                  <a:pt x="0" y="147"/>
                </a:moveTo>
                <a:lnTo>
                  <a:pt x="1069" y="147"/>
                </a:lnTo>
                <a:lnTo>
                  <a:pt x="1181" y="0"/>
                </a:lnTo>
                <a:lnTo>
                  <a:pt x="298" y="0"/>
                </a:lnTo>
                <a:lnTo>
                  <a:pt x="0" y="147"/>
                </a:lnTo>
              </a:path>
            </a:pathLst>
          </a:custGeom>
          <a:solidFill>
            <a:schemeClr val="tx1"/>
          </a:solidFill>
          <a:ln w="12700" cap="rnd">
            <a:solidFill>
              <a:srgbClr val="000000"/>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09" name="Freeform 13"/>
          <p:cNvSpPr/>
          <p:nvPr/>
        </p:nvSpPr>
        <p:spPr bwMode="gray">
          <a:xfrm>
            <a:off x="4025900" y="2751134"/>
            <a:ext cx="2219325" cy="528637"/>
          </a:xfrm>
          <a:custGeom>
            <a:gdLst>
              <a:gd name="T0" fmla="*/ 0 w 1530"/>
              <a:gd name="T1" fmla="*/ 690012604 h 404"/>
              <a:gd name="T2" fmla="*/ 2147483646 w 1530"/>
              <a:gd name="T3" fmla="*/ 690012604 h 404"/>
              <a:gd name="T4" fmla="*/ 2147483646 w 1530"/>
              <a:gd name="T5" fmla="*/ 0 h 404"/>
              <a:gd name="T6" fmla="*/ 481829963 w 1530"/>
              <a:gd name="T7" fmla="*/ 0 h 404"/>
              <a:gd name="T8" fmla="*/ 0 w 1530"/>
              <a:gd name="T9" fmla="*/ 690012604 h 404"/>
              <a:gd name="T10" fmla="*/ 0 60000 65536"/>
              <a:gd name="T11" fmla="*/ 0 60000 65536"/>
              <a:gd name="T12" fmla="*/ 0 60000 65536"/>
              <a:gd name="T13" fmla="*/ 0 60000 65536"/>
              <a:gd name="T14" fmla="*/ 0 60000 65536"/>
              <a:gd name="T15" fmla="*/ 0 w 1530"/>
              <a:gd name="T16" fmla="*/ 0 h 404"/>
              <a:gd name="T17" fmla="*/ 1530 w 1530"/>
              <a:gd name="T18" fmla="*/ 404 h 404"/>
            </a:gdLst>
            <a:cxnLst>
              <a:cxn ang="T10">
                <a:pos x="T0" y="T1"/>
              </a:cxn>
              <a:cxn ang="T11">
                <a:pos x="T2" y="T3"/>
              </a:cxn>
              <a:cxn ang="T12">
                <a:pos x="T4" y="T5"/>
              </a:cxn>
              <a:cxn ang="T13">
                <a:pos x="T6" y="T7"/>
              </a:cxn>
              <a:cxn ang="T14">
                <a:pos x="T8" y="T9"/>
              </a:cxn>
            </a:cxnLst>
            <a:rect l="T15" t="T16" r="T17" b="T18"/>
            <a:pathLst>
              <a:path w="1530" h="402">
                <a:moveTo>
                  <a:pt x="0" y="403"/>
                </a:moveTo>
                <a:lnTo>
                  <a:pt x="1529" y="403"/>
                </a:lnTo>
                <a:lnTo>
                  <a:pt x="1298" y="0"/>
                </a:lnTo>
                <a:lnTo>
                  <a:pt x="229" y="0"/>
                </a:lnTo>
                <a:lnTo>
                  <a:pt x="0" y="403"/>
                </a:lnTo>
              </a:path>
            </a:pathLst>
          </a:custGeom>
          <a:solidFill>
            <a:schemeClr val="bg1">
              <a:lumMod val="95000"/>
            </a:schemeClr>
          </a:solidFill>
          <a:ln w="12700" cap="rnd">
            <a:solidFill>
              <a:schemeClr val="tx1"/>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0" name="Freeform 14"/>
          <p:cNvSpPr/>
          <p:nvPr/>
        </p:nvSpPr>
        <p:spPr bwMode="gray">
          <a:xfrm>
            <a:off x="5135563" y="1503359"/>
            <a:ext cx="866775" cy="1166812"/>
          </a:xfrm>
          <a:custGeom>
            <a:gdLst>
              <a:gd name="T0" fmla="*/ 1028689151 w 597"/>
              <a:gd name="T1" fmla="*/ 1526287003 h 891"/>
              <a:gd name="T2" fmla="*/ 1256348984 w 597"/>
              <a:gd name="T3" fmla="*/ 1291342663 h 891"/>
              <a:gd name="T4" fmla="*/ 0 w 597"/>
              <a:gd name="T5" fmla="*/ 0 h 891"/>
              <a:gd name="T6" fmla="*/ 1028689151 w 597"/>
              <a:gd name="T7" fmla="*/ 1526287003 h 891"/>
              <a:gd name="T8" fmla="*/ 0 60000 65536"/>
              <a:gd name="T9" fmla="*/ 0 60000 65536"/>
              <a:gd name="T10" fmla="*/ 0 60000 65536"/>
              <a:gd name="T11" fmla="*/ 0 60000 65536"/>
              <a:gd name="T12" fmla="*/ 0 w 597"/>
              <a:gd name="T13" fmla="*/ 0 h 891"/>
              <a:gd name="T14" fmla="*/ 597 w 597"/>
              <a:gd name="T15" fmla="*/ 891 h 891"/>
            </a:gdLst>
            <a:cxnLst>
              <a:cxn ang="T8">
                <a:pos x="T0" y="T1"/>
              </a:cxn>
              <a:cxn ang="T9">
                <a:pos x="T2" y="T3"/>
              </a:cxn>
              <a:cxn ang="T10">
                <a:pos x="T4" y="T5"/>
              </a:cxn>
              <a:cxn ang="T11">
                <a:pos x="T6" y="T7"/>
              </a:cxn>
            </a:cxnLst>
            <a:rect l="T12" t="T13" r="T14" b="T15"/>
            <a:pathLst>
              <a:path w="597" h="891">
                <a:moveTo>
                  <a:pt x="488" y="890"/>
                </a:moveTo>
                <a:lnTo>
                  <a:pt x="596" y="753"/>
                </a:lnTo>
                <a:lnTo>
                  <a:pt x="0" y="0"/>
                </a:lnTo>
                <a:lnTo>
                  <a:pt x="488" y="890"/>
                </a:lnTo>
              </a:path>
            </a:pathLst>
          </a:custGeom>
          <a:solidFill>
            <a:schemeClr val="bg1">
              <a:lumMod val="75000"/>
            </a:schemeClr>
          </a:solidFill>
          <a:ln>
            <a:noFill/>
          </a:ln>
          <a:extLst/>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1" name="Freeform 15"/>
          <p:cNvSpPr/>
          <p:nvPr/>
        </p:nvSpPr>
        <p:spPr bwMode="gray">
          <a:xfrm>
            <a:off x="4411663" y="1503359"/>
            <a:ext cx="1435100" cy="1166812"/>
          </a:xfrm>
          <a:custGeom>
            <a:gdLst>
              <a:gd name="T0" fmla="*/ 0 w 990"/>
              <a:gd name="T1" fmla="*/ 1526287003 h 891"/>
              <a:gd name="T2" fmla="*/ 2078213247 w 990"/>
              <a:gd name="T3" fmla="*/ 1526287003 h 891"/>
              <a:gd name="T4" fmla="*/ 1048562338 w 990"/>
              <a:gd name="T5" fmla="*/ 0 h 891"/>
              <a:gd name="T6" fmla="*/ 0 w 990"/>
              <a:gd name="T7" fmla="*/ 1526287003 h 891"/>
              <a:gd name="T8" fmla="*/ 0 60000 65536"/>
              <a:gd name="T9" fmla="*/ 0 60000 65536"/>
              <a:gd name="T10" fmla="*/ 0 60000 65536"/>
              <a:gd name="T11" fmla="*/ 0 60000 65536"/>
              <a:gd name="T12" fmla="*/ 0 w 990"/>
              <a:gd name="T13" fmla="*/ 0 h 891"/>
              <a:gd name="T14" fmla="*/ 990 w 990"/>
              <a:gd name="T15" fmla="*/ 891 h 891"/>
            </a:gdLst>
            <a:cxnLst>
              <a:cxn ang="T8">
                <a:pos x="T0" y="T1"/>
              </a:cxn>
              <a:cxn ang="T9">
                <a:pos x="T2" y="T3"/>
              </a:cxn>
              <a:cxn ang="T10">
                <a:pos x="T4" y="T5"/>
              </a:cxn>
              <a:cxn ang="T11">
                <a:pos x="T6" y="T7"/>
              </a:cxn>
            </a:cxnLst>
            <a:rect l="T12" t="T13" r="T14" b="T15"/>
            <a:pathLst>
              <a:path w="990" h="891">
                <a:moveTo>
                  <a:pt x="0" y="890"/>
                </a:moveTo>
                <a:lnTo>
                  <a:pt x="989" y="890"/>
                </a:lnTo>
                <a:lnTo>
                  <a:pt x="499" y="0"/>
                </a:lnTo>
                <a:lnTo>
                  <a:pt x="0" y="890"/>
                </a:lnTo>
              </a:path>
            </a:pathLst>
          </a:custGeom>
          <a:solidFill>
            <a:schemeClr val="bg1">
              <a:lumMod val="95000"/>
            </a:schemeClr>
          </a:solidFill>
          <a:ln w="12700" cap="rnd">
            <a:solidFill>
              <a:schemeClr val="tx1"/>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2" name="Rectangle 16"/>
          <p:cNvSpPr>
            <a:spLocks noChangeArrowheads="1"/>
          </p:cNvSpPr>
          <p:nvPr/>
        </p:nvSpPr>
        <p:spPr bwMode="gray">
          <a:xfrm>
            <a:off x="4922838" y="2198684"/>
            <a:ext cx="495300"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spcBef>
                <a:spcPct val="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愿景</a:t>
            </a:r>
            <a:endParaRPr kumimoji="0" lang="ko-KR" altLang="en-US" sz="1400" b="1">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13" name="Rectangle 17"/>
          <p:cNvSpPr>
            <a:spLocks noChangeArrowheads="1"/>
          </p:cNvSpPr>
          <p:nvPr/>
        </p:nvSpPr>
        <p:spPr bwMode="gray">
          <a:xfrm>
            <a:off x="4257675" y="2870196"/>
            <a:ext cx="18288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spcBef>
                <a:spcPct val="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增长模式</a:t>
            </a:r>
            <a:r>
              <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rPr>
              <a:t>\</a:t>
            </a: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业务组合</a:t>
            </a:r>
            <a:r>
              <a:rPr kumimoji="0" lang="ko-KR" altLang="en-US" sz="1400" b="1">
                <a:solidFill>
                  <a:schemeClr val="tx1"/>
                </a:solidFill>
                <a:latin typeface="Audi Type" pitchFamily="34" charset="0"/>
                <a:ea typeface="Gulim" panose="020b0600000101010101" pitchFamily="34" charset="-127"/>
                <a:cs typeface="Arial Unicode MS" panose="020b0604020202020204" pitchFamily="34" charset="-122"/>
              </a:rPr>
              <a:t> </a:t>
            </a:r>
          </a:p>
        </p:txBody>
      </p:sp>
      <p:sp>
        <p:nvSpPr>
          <p:cNvPr id="29714" name="Line 18"/>
          <p:cNvSpPr>
            <a:spLocks noChangeShapeType="1"/>
          </p:cNvSpPr>
          <p:nvPr/>
        </p:nvSpPr>
        <p:spPr bwMode="gray">
          <a:xfrm flipH="1">
            <a:off x="2144713" y="1638296"/>
            <a:ext cx="2659062" cy="4092575"/>
          </a:xfrm>
          <a:prstGeom prst="line">
            <a:avLst/>
          </a:prstGeom>
          <a:noFill/>
          <a:ln w="50800">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5" name="Freeform 19"/>
          <p:cNvSpPr/>
          <p:nvPr/>
        </p:nvSpPr>
        <p:spPr bwMode="gray">
          <a:xfrm>
            <a:off x="2306638" y="4935534"/>
            <a:ext cx="5645150" cy="1069975"/>
          </a:xfrm>
          <a:custGeom>
            <a:gdLst>
              <a:gd name="T0" fmla="*/ 1013490952 w 3889"/>
              <a:gd name="T1" fmla="*/ 0 h 817"/>
              <a:gd name="T2" fmla="*/ 2147483646 w 3889"/>
              <a:gd name="T3" fmla="*/ 0 h 817"/>
              <a:gd name="T4" fmla="*/ 2147483646 w 3889"/>
              <a:gd name="T5" fmla="*/ 1399565280 h 817"/>
              <a:gd name="T6" fmla="*/ 0 w 3889"/>
              <a:gd name="T7" fmla="*/ 1399565280 h 817"/>
              <a:gd name="T8" fmla="*/ 1013490952 w 3889"/>
              <a:gd name="T9" fmla="*/ 0 h 817"/>
              <a:gd name="T10" fmla="*/ 0 60000 65536"/>
              <a:gd name="T11" fmla="*/ 0 60000 65536"/>
              <a:gd name="T12" fmla="*/ 0 60000 65536"/>
              <a:gd name="T13" fmla="*/ 0 60000 65536"/>
              <a:gd name="T14" fmla="*/ 0 60000 65536"/>
              <a:gd name="T15" fmla="*/ 0 w 3889"/>
              <a:gd name="T16" fmla="*/ 0 h 817"/>
              <a:gd name="T17" fmla="*/ 3889 w 3889"/>
              <a:gd name="T18" fmla="*/ 817 h 817"/>
            </a:gdLst>
            <a:cxnLst>
              <a:cxn ang="T10">
                <a:pos x="T0" y="T1"/>
              </a:cxn>
              <a:cxn ang="T11">
                <a:pos x="T2" y="T3"/>
              </a:cxn>
              <a:cxn ang="T12">
                <a:pos x="T4" y="T5"/>
              </a:cxn>
              <a:cxn ang="T13">
                <a:pos x="T6" y="T7"/>
              </a:cxn>
              <a:cxn ang="T14">
                <a:pos x="T8" y="T9"/>
              </a:cxn>
            </a:cxnLst>
            <a:rect l="T15" t="T16" r="T17" b="T18"/>
            <a:pathLst>
              <a:path w="3888" h="817">
                <a:moveTo>
                  <a:pt x="481" y="0"/>
                </a:moveTo>
                <a:lnTo>
                  <a:pt x="3396" y="0"/>
                </a:lnTo>
                <a:lnTo>
                  <a:pt x="3888" y="816"/>
                </a:lnTo>
                <a:lnTo>
                  <a:pt x="0" y="816"/>
                </a:lnTo>
                <a:lnTo>
                  <a:pt x="481" y="0"/>
                </a:lnTo>
              </a:path>
            </a:pathLst>
          </a:custGeom>
          <a:solidFill>
            <a:schemeClr val="bg1">
              <a:lumMod val="95000"/>
            </a:schemeClr>
          </a:solidFill>
          <a:ln w="12700" cap="rnd">
            <a:solidFill>
              <a:schemeClr val="tx1"/>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6" name="Freeform 20"/>
          <p:cNvSpPr/>
          <p:nvPr/>
        </p:nvSpPr>
        <p:spPr bwMode="gray">
          <a:xfrm>
            <a:off x="3025775" y="4305296"/>
            <a:ext cx="4648200" cy="630238"/>
          </a:xfrm>
          <a:custGeom>
            <a:gdLst>
              <a:gd name="T0" fmla="*/ 0 w 3202"/>
              <a:gd name="T1" fmla="*/ 824063045 h 481"/>
              <a:gd name="T2" fmla="*/ 2147483646 w 3202"/>
              <a:gd name="T3" fmla="*/ 824063045 h 481"/>
              <a:gd name="T4" fmla="*/ 2147483646 w 3202"/>
              <a:gd name="T5" fmla="*/ 0 h 481"/>
              <a:gd name="T6" fmla="*/ 861886896 w 3202"/>
              <a:gd name="T7" fmla="*/ 0 h 481"/>
              <a:gd name="T8" fmla="*/ 0 w 3202"/>
              <a:gd name="T9" fmla="*/ 824063045 h 481"/>
              <a:gd name="T10" fmla="*/ 0 60000 65536"/>
              <a:gd name="T11" fmla="*/ 0 60000 65536"/>
              <a:gd name="T12" fmla="*/ 0 60000 65536"/>
              <a:gd name="T13" fmla="*/ 0 60000 65536"/>
              <a:gd name="T14" fmla="*/ 0 60000 65536"/>
              <a:gd name="T15" fmla="*/ 0 w 3202"/>
              <a:gd name="T16" fmla="*/ 0 h 481"/>
              <a:gd name="T17" fmla="*/ 3202 w 3202"/>
              <a:gd name="T18" fmla="*/ 481 h 481"/>
            </a:gdLst>
            <a:cxnLst>
              <a:cxn ang="T10">
                <a:pos x="T0" y="T1"/>
              </a:cxn>
              <a:cxn ang="T11">
                <a:pos x="T2" y="T3"/>
              </a:cxn>
              <a:cxn ang="T12">
                <a:pos x="T4" y="T5"/>
              </a:cxn>
              <a:cxn ang="T13">
                <a:pos x="T6" y="T7"/>
              </a:cxn>
              <a:cxn ang="T14">
                <a:pos x="T8" y="T9"/>
              </a:cxn>
            </a:cxnLst>
            <a:rect l="T15" t="T16" r="T17" b="T18"/>
            <a:pathLst>
              <a:path w="3202" h="481">
                <a:moveTo>
                  <a:pt x="0" y="480"/>
                </a:moveTo>
                <a:lnTo>
                  <a:pt x="2898" y="480"/>
                </a:lnTo>
                <a:lnTo>
                  <a:pt x="3201" y="0"/>
                </a:lnTo>
                <a:lnTo>
                  <a:pt x="409" y="0"/>
                </a:lnTo>
                <a:lnTo>
                  <a:pt x="0" y="480"/>
                </a:lnTo>
              </a:path>
            </a:pathLst>
          </a:custGeom>
          <a:solidFill>
            <a:schemeClr val="tx1"/>
          </a:solidFill>
          <a:ln w="12700" cap="rnd">
            <a:solidFill>
              <a:srgbClr val="000000"/>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7" name="Freeform 21"/>
          <p:cNvSpPr/>
          <p:nvPr/>
        </p:nvSpPr>
        <p:spPr bwMode="gray">
          <a:xfrm>
            <a:off x="3070225" y="3994146"/>
            <a:ext cx="4132263" cy="806450"/>
          </a:xfrm>
          <a:custGeom>
            <a:gdLst>
              <a:gd name="T0" fmla="*/ 742076610 w 2846"/>
              <a:gd name="T1" fmla="*/ 0 h 615"/>
              <a:gd name="T2" fmla="*/ 2147483646 w 2846"/>
              <a:gd name="T3" fmla="*/ 0 h 615"/>
              <a:gd name="T4" fmla="*/ 2147483646 w 2846"/>
              <a:gd name="T5" fmla="*/ 1055779425 h 615"/>
              <a:gd name="T6" fmla="*/ 0 w 2846"/>
              <a:gd name="T7" fmla="*/ 1055779425 h 615"/>
              <a:gd name="T8" fmla="*/ 742076610 w 2846"/>
              <a:gd name="T9" fmla="*/ 0 h 615"/>
              <a:gd name="T10" fmla="*/ 0 60000 65536"/>
              <a:gd name="T11" fmla="*/ 0 60000 65536"/>
              <a:gd name="T12" fmla="*/ 0 60000 65536"/>
              <a:gd name="T13" fmla="*/ 0 60000 65536"/>
              <a:gd name="T14" fmla="*/ 0 60000 65536"/>
              <a:gd name="T15" fmla="*/ 0 w 2846"/>
              <a:gd name="T16" fmla="*/ 0 h 615"/>
              <a:gd name="T17" fmla="*/ 2846 w 2846"/>
              <a:gd name="T18" fmla="*/ 615 h 615"/>
            </a:gdLst>
            <a:cxnLst>
              <a:cxn ang="T10">
                <a:pos x="T0" y="T1"/>
              </a:cxn>
              <a:cxn ang="T11">
                <a:pos x="T2" y="T3"/>
              </a:cxn>
              <a:cxn ang="T12">
                <a:pos x="T4" y="T5"/>
              </a:cxn>
              <a:cxn ang="T13">
                <a:pos x="T6" y="T7"/>
              </a:cxn>
              <a:cxn ang="T14">
                <a:pos x="T8" y="T9"/>
              </a:cxn>
            </a:cxnLst>
            <a:rect l="T15" t="T16" r="T17" b="T18"/>
            <a:pathLst>
              <a:path w="2846" h="615">
                <a:moveTo>
                  <a:pt x="352" y="0"/>
                </a:moveTo>
                <a:lnTo>
                  <a:pt x="2485" y="0"/>
                </a:lnTo>
                <a:lnTo>
                  <a:pt x="2845" y="614"/>
                </a:lnTo>
                <a:lnTo>
                  <a:pt x="0" y="614"/>
                </a:lnTo>
                <a:lnTo>
                  <a:pt x="352" y="0"/>
                </a:lnTo>
              </a:path>
            </a:pathLst>
          </a:custGeom>
          <a:solidFill>
            <a:schemeClr val="bg1">
              <a:lumMod val="95000"/>
            </a:schemeClr>
          </a:solidFill>
          <a:ln w="12700" cap="rnd">
            <a:solidFill>
              <a:schemeClr val="tx1"/>
            </a:solidFill>
            <a:round/>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8" name="Freeform 22"/>
          <p:cNvSpPr/>
          <p:nvPr/>
        </p:nvSpPr>
        <p:spPr bwMode="gray">
          <a:xfrm>
            <a:off x="6678613" y="3614734"/>
            <a:ext cx="835025" cy="1165225"/>
          </a:xfrm>
          <a:custGeom>
            <a:gdLst>
              <a:gd name="T0" fmla="*/ 698039009 w 598"/>
              <a:gd name="T1" fmla="*/ 1490393201 h 910"/>
              <a:gd name="T2" fmla="*/ 0 w 598"/>
              <a:gd name="T3" fmla="*/ 490239608 h 910"/>
              <a:gd name="T4" fmla="*/ 434812040 w 598"/>
              <a:gd name="T5" fmla="*/ 0 h 910"/>
              <a:gd name="T6" fmla="*/ 1164048588 w 598"/>
              <a:gd name="T7" fmla="*/ 770610670 h 910"/>
              <a:gd name="T8" fmla="*/ 698039009 w 598"/>
              <a:gd name="T9" fmla="*/ 1490393201 h 910"/>
              <a:gd name="T10" fmla="*/ 0 60000 65536"/>
              <a:gd name="T11" fmla="*/ 0 60000 65536"/>
              <a:gd name="T12" fmla="*/ 0 60000 65536"/>
              <a:gd name="T13" fmla="*/ 0 60000 65536"/>
              <a:gd name="T14" fmla="*/ 0 60000 65536"/>
              <a:gd name="T15" fmla="*/ 0 w 598"/>
              <a:gd name="T16" fmla="*/ 0 h 910"/>
              <a:gd name="T17" fmla="*/ 598 w 598"/>
              <a:gd name="T18" fmla="*/ 910 h 910"/>
            </a:gdLst>
            <a:cxnLst>
              <a:cxn ang="T10">
                <a:pos x="T0" y="T1"/>
              </a:cxn>
              <a:cxn ang="T11">
                <a:pos x="T2" y="T3"/>
              </a:cxn>
              <a:cxn ang="T12">
                <a:pos x="T4" y="T5"/>
              </a:cxn>
              <a:cxn ang="T13">
                <a:pos x="T6" y="T7"/>
              </a:cxn>
              <a:cxn ang="T14">
                <a:pos x="T8" y="T9"/>
              </a:cxn>
            </a:cxnLst>
            <a:rect l="T15" t="T16" r="T17" b="T18"/>
            <a:pathLst>
              <a:path w="598" h="910">
                <a:moveTo>
                  <a:pt x="358" y="909"/>
                </a:moveTo>
                <a:lnTo>
                  <a:pt x="0" y="299"/>
                </a:lnTo>
                <a:lnTo>
                  <a:pt x="223" y="0"/>
                </a:lnTo>
                <a:lnTo>
                  <a:pt x="597" y="470"/>
                </a:lnTo>
                <a:lnTo>
                  <a:pt x="358" y="909"/>
                </a:lnTo>
              </a:path>
            </a:pathLst>
          </a:custGeom>
          <a:solidFill>
            <a:schemeClr val="bg1">
              <a:lumMod val="75000"/>
            </a:schemeClr>
          </a:solidFill>
          <a:ln>
            <a:noFill/>
          </a:ln>
          <a:extLst/>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19" name="Freeform 23"/>
          <p:cNvSpPr/>
          <p:nvPr/>
        </p:nvSpPr>
        <p:spPr bwMode="gray">
          <a:xfrm>
            <a:off x="7218363" y="4325934"/>
            <a:ext cx="1139825" cy="1700212"/>
          </a:xfrm>
          <a:custGeom>
            <a:gdLst>
              <a:gd name="T0" fmla="*/ 1120453904 w 769"/>
              <a:gd name="T1" fmla="*/ 2147483646 h 1297"/>
              <a:gd name="T2" fmla="*/ 0 w 769"/>
              <a:gd name="T3" fmla="*/ 773283160 h 1297"/>
              <a:gd name="T4" fmla="*/ 551439627 w 769"/>
              <a:gd name="T5" fmla="*/ 0 h 1297"/>
              <a:gd name="T6" fmla="*/ 1687271534 w 769"/>
              <a:gd name="T7" fmla="*/ 1106654489 h 1297"/>
              <a:gd name="T8" fmla="*/ 1120453904 w 769"/>
              <a:gd name="T9" fmla="*/ 2147483646 h 1297"/>
              <a:gd name="T10" fmla="*/ 0 60000 65536"/>
              <a:gd name="T11" fmla="*/ 0 60000 65536"/>
              <a:gd name="T12" fmla="*/ 0 60000 65536"/>
              <a:gd name="T13" fmla="*/ 0 60000 65536"/>
              <a:gd name="T14" fmla="*/ 0 60000 65536"/>
              <a:gd name="T15" fmla="*/ 0 w 769"/>
              <a:gd name="T16" fmla="*/ 0 h 1297"/>
              <a:gd name="T17" fmla="*/ 769 w 769"/>
              <a:gd name="T18" fmla="*/ 1297 h 1297"/>
            </a:gdLst>
            <a:cxnLst>
              <a:cxn ang="T10">
                <a:pos x="T0" y="T1"/>
              </a:cxn>
              <a:cxn ang="T11">
                <a:pos x="T2" y="T3"/>
              </a:cxn>
              <a:cxn ang="T12">
                <a:pos x="T4" y="T5"/>
              </a:cxn>
              <a:cxn ang="T13">
                <a:pos x="T6" y="T7"/>
              </a:cxn>
              <a:cxn ang="T14">
                <a:pos x="T8" y="T9"/>
              </a:cxn>
            </a:cxnLst>
            <a:rect l="T15" t="T16" r="T17" b="T18"/>
            <a:pathLst>
              <a:path w="769" h="1297">
                <a:moveTo>
                  <a:pt x="510" y="1296"/>
                </a:moveTo>
                <a:lnTo>
                  <a:pt x="0" y="450"/>
                </a:lnTo>
                <a:lnTo>
                  <a:pt x="251" y="0"/>
                </a:lnTo>
                <a:lnTo>
                  <a:pt x="768" y="644"/>
                </a:lnTo>
                <a:lnTo>
                  <a:pt x="510" y="1296"/>
                </a:lnTo>
              </a:path>
            </a:pathLst>
          </a:custGeom>
          <a:solidFill>
            <a:schemeClr val="bg1">
              <a:lumMod val="75000"/>
            </a:schemeClr>
          </a:solidFill>
          <a:ln>
            <a:noFill/>
          </a:ln>
          <a:extLst/>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0" name="Line 24"/>
          <p:cNvSpPr>
            <a:spLocks noChangeShapeType="1"/>
          </p:cNvSpPr>
          <p:nvPr/>
        </p:nvSpPr>
        <p:spPr bwMode="gray">
          <a:xfrm>
            <a:off x="6632575" y="3933821"/>
            <a:ext cx="614363" cy="93186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1" name="Rectangle 25"/>
          <p:cNvSpPr>
            <a:spLocks noChangeArrowheads="1"/>
          </p:cNvSpPr>
          <p:nvPr/>
        </p:nvSpPr>
        <p:spPr bwMode="gray">
          <a:xfrm>
            <a:off x="4597400" y="3475034"/>
            <a:ext cx="11477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关键战略措施</a:t>
            </a:r>
            <a:endParaRPr kumimoji="0" lang="ko-KR" altLang="en-US" sz="1400" b="1">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22" name="Rectangle 26"/>
          <p:cNvSpPr>
            <a:spLocks noChangeArrowheads="1"/>
          </p:cNvSpPr>
          <p:nvPr/>
        </p:nvSpPr>
        <p:spPr bwMode="gray">
          <a:xfrm>
            <a:off x="4079875" y="3952871"/>
            <a:ext cx="21812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关键成功要素</a:t>
            </a:r>
            <a:r>
              <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rPr>
              <a:t>/</a:t>
            </a: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关键绩效领域</a:t>
            </a:r>
            <a:endParaRPr kumimoji="0" lang="en-US" altLang="ko-KR"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9723" name="Rectangle 27"/>
          <p:cNvSpPr>
            <a:spLocks noChangeArrowheads="1"/>
          </p:cNvSpPr>
          <p:nvPr/>
        </p:nvSpPr>
        <p:spPr bwMode="gray">
          <a:xfrm>
            <a:off x="4594225" y="4897434"/>
            <a:ext cx="11509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关键业绩指标</a:t>
            </a:r>
            <a:endParaRPr kumimoji="0" lang="ko-KR" altLang="en-US" sz="1400" b="1">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24" name="Line 28"/>
          <p:cNvSpPr>
            <a:spLocks noChangeShapeType="1"/>
          </p:cNvSpPr>
          <p:nvPr/>
        </p:nvSpPr>
        <p:spPr bwMode="gray">
          <a:xfrm flipV="1">
            <a:off x="3459163" y="4217984"/>
            <a:ext cx="3351212"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5" name="Line 29"/>
          <p:cNvSpPr>
            <a:spLocks noChangeShapeType="1"/>
          </p:cNvSpPr>
          <p:nvPr/>
        </p:nvSpPr>
        <p:spPr bwMode="gray">
          <a:xfrm>
            <a:off x="2871788" y="5186359"/>
            <a:ext cx="4516437" cy="158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6" name="Line 30"/>
          <p:cNvSpPr>
            <a:spLocks noChangeShapeType="1"/>
          </p:cNvSpPr>
          <p:nvPr/>
        </p:nvSpPr>
        <p:spPr bwMode="gray">
          <a:xfrm flipH="1">
            <a:off x="4086225" y="4225921"/>
            <a:ext cx="11113" cy="5778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7" name="Line 31"/>
          <p:cNvSpPr>
            <a:spLocks noChangeShapeType="1"/>
          </p:cNvSpPr>
          <p:nvPr/>
        </p:nvSpPr>
        <p:spPr bwMode="gray">
          <a:xfrm>
            <a:off x="4953000" y="4225921"/>
            <a:ext cx="1588" cy="5778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8" name="Line 32"/>
          <p:cNvSpPr>
            <a:spLocks noChangeShapeType="1"/>
          </p:cNvSpPr>
          <p:nvPr/>
        </p:nvSpPr>
        <p:spPr bwMode="gray">
          <a:xfrm>
            <a:off x="5875338" y="4225921"/>
            <a:ext cx="3175" cy="5778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29" name="Rectangle 33"/>
          <p:cNvSpPr>
            <a:spLocks noChangeArrowheads="1"/>
          </p:cNvSpPr>
          <p:nvPr/>
        </p:nvSpPr>
        <p:spPr bwMode="gray">
          <a:xfrm>
            <a:off x="5911850" y="4306883"/>
            <a:ext cx="1069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员工学习与发展方面</a:t>
            </a:r>
          </a:p>
        </p:txBody>
      </p:sp>
      <p:sp>
        <p:nvSpPr>
          <p:cNvPr id="29730" name="Rectangle 34"/>
          <p:cNvSpPr>
            <a:spLocks noChangeArrowheads="1"/>
          </p:cNvSpPr>
          <p:nvPr/>
        </p:nvSpPr>
        <p:spPr bwMode="gray">
          <a:xfrm>
            <a:off x="4953000" y="4306883"/>
            <a:ext cx="9620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内部营运</a:t>
            </a:r>
            <a:b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b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方面</a:t>
            </a:r>
            <a:endParaRPr kumimoji="0" lang="ko-KR" altLang="en-US" sz="1200">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31" name="Rectangle 35"/>
          <p:cNvSpPr>
            <a:spLocks noChangeArrowheads="1"/>
          </p:cNvSpPr>
          <p:nvPr/>
        </p:nvSpPr>
        <p:spPr bwMode="gray">
          <a:xfrm>
            <a:off x="4110038" y="4306883"/>
            <a:ext cx="82073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客户与市场方面</a:t>
            </a:r>
          </a:p>
        </p:txBody>
      </p:sp>
      <p:sp>
        <p:nvSpPr>
          <p:cNvPr id="29732" name="Rectangle 36"/>
          <p:cNvSpPr>
            <a:spLocks noChangeArrowheads="1"/>
          </p:cNvSpPr>
          <p:nvPr/>
        </p:nvSpPr>
        <p:spPr bwMode="gray">
          <a:xfrm>
            <a:off x="3308350" y="4306883"/>
            <a:ext cx="7302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财务效益</a:t>
            </a:r>
            <a:b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b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方面</a:t>
            </a:r>
            <a:endParaRPr kumimoji="0" lang="ko-KR" altLang="en-US" sz="1200">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33" name="Line 37"/>
          <p:cNvSpPr>
            <a:spLocks noChangeShapeType="1"/>
          </p:cNvSpPr>
          <p:nvPr/>
        </p:nvSpPr>
        <p:spPr bwMode="gray">
          <a:xfrm flipH="1">
            <a:off x="4087813" y="5191121"/>
            <a:ext cx="0" cy="80803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34" name="Line 38"/>
          <p:cNvSpPr>
            <a:spLocks noChangeShapeType="1"/>
          </p:cNvSpPr>
          <p:nvPr/>
        </p:nvSpPr>
        <p:spPr bwMode="gray">
          <a:xfrm flipH="1">
            <a:off x="4953000" y="5191121"/>
            <a:ext cx="0" cy="80803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35" name="Line 39"/>
          <p:cNvSpPr>
            <a:spLocks noChangeShapeType="1"/>
          </p:cNvSpPr>
          <p:nvPr/>
        </p:nvSpPr>
        <p:spPr bwMode="gray">
          <a:xfrm>
            <a:off x="5886450" y="5191121"/>
            <a:ext cx="1588" cy="80803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36" name="Rectangle 40"/>
          <p:cNvSpPr>
            <a:spLocks noChangeArrowheads="1"/>
          </p:cNvSpPr>
          <p:nvPr/>
        </p:nvSpPr>
        <p:spPr bwMode="gray">
          <a:xfrm>
            <a:off x="465138" y="3448046"/>
            <a:ext cx="281622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noAutofit/>
          </a:bodyPr>
          <a:lstStyle>
            <a:defPPr>
              <a:defRPr lang="zh-CN"/>
            </a:defPPr>
            <a:lvl1pPr marL="0" indent="1588"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r">
              <a:lnSpc>
                <a:spcPct val="110000"/>
              </a:lnSpc>
              <a:spcBef>
                <a:spcPct val="55000"/>
              </a:spcBef>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具体的战略措施是什么</a:t>
            </a:r>
            <a:r>
              <a:rPr kumimoji="0" lang="ko-KR" altLang="en-US" sz="1400" b="1">
                <a:solidFill>
                  <a:schemeClr val="tx1"/>
                </a:solidFill>
                <a:latin typeface="Audi Type" pitchFamily="34" charset="0"/>
                <a:ea typeface="Gulim" panose="020b0600000101010101" pitchFamily="34" charset="-127"/>
                <a:cs typeface="Arial Unicode MS" panose="020b0604020202020204" pitchFamily="34" charset="-122"/>
              </a:rPr>
              <a:t>?</a:t>
            </a:r>
          </a:p>
        </p:txBody>
      </p:sp>
      <p:sp>
        <p:nvSpPr>
          <p:cNvPr id="29737" name="Line 41"/>
          <p:cNvSpPr>
            <a:spLocks noChangeShapeType="1"/>
          </p:cNvSpPr>
          <p:nvPr/>
        </p:nvSpPr>
        <p:spPr bwMode="gray">
          <a:xfrm flipH="1">
            <a:off x="7178675" y="4310059"/>
            <a:ext cx="430213" cy="61912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38" name="Line 42"/>
          <p:cNvSpPr>
            <a:spLocks noChangeShapeType="1"/>
          </p:cNvSpPr>
          <p:nvPr/>
        </p:nvSpPr>
        <p:spPr bwMode="gray">
          <a:xfrm flipH="1" flipV="1">
            <a:off x="7243763" y="4933946"/>
            <a:ext cx="730250" cy="1082675"/>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39" name="Rectangle 43"/>
          <p:cNvSpPr>
            <a:spLocks noChangeArrowheads="1"/>
          </p:cNvSpPr>
          <p:nvPr/>
        </p:nvSpPr>
        <p:spPr bwMode="gray">
          <a:xfrm rot="1800000">
            <a:off x="7189788" y="4749796"/>
            <a:ext cx="79375" cy="168275"/>
          </a:xfrm>
          <a:prstGeom prst="rect">
            <a:avLst/>
          </a:prstGeom>
          <a:solidFill>
            <a:schemeClr val="tx1"/>
          </a:solidFill>
          <a:ln w="12700">
            <a:solidFill>
              <a:schemeClr val="tx1"/>
            </a:solidFill>
            <a:miter lim="800000"/>
          </a:ln>
        </p:spPr>
        <p:txBody>
          <a:bodyPr wrap="non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9740" name="Rectangle 44"/>
          <p:cNvSpPr>
            <a:spLocks noChangeArrowheads="1"/>
          </p:cNvSpPr>
          <p:nvPr/>
        </p:nvSpPr>
        <p:spPr bwMode="gray">
          <a:xfrm rot="-2280000">
            <a:off x="7602538" y="4194171"/>
            <a:ext cx="104775" cy="2254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9741" name="Rectangle 45"/>
          <p:cNvSpPr>
            <a:spLocks noChangeArrowheads="1"/>
          </p:cNvSpPr>
          <p:nvPr/>
        </p:nvSpPr>
        <p:spPr bwMode="gray">
          <a:xfrm rot="-2100000">
            <a:off x="7015163" y="3522659"/>
            <a:ext cx="90487" cy="2000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29742" name="Line 46"/>
          <p:cNvSpPr>
            <a:spLocks noChangeShapeType="1"/>
          </p:cNvSpPr>
          <p:nvPr/>
        </p:nvSpPr>
        <p:spPr bwMode="gray">
          <a:xfrm flipH="1" flipV="1">
            <a:off x="7191375" y="4862509"/>
            <a:ext cx="769938" cy="114300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43" name="Line 47"/>
          <p:cNvSpPr>
            <a:spLocks noChangeShapeType="1"/>
          </p:cNvSpPr>
          <p:nvPr/>
        </p:nvSpPr>
        <p:spPr bwMode="gray">
          <a:xfrm flipH="1" flipV="1">
            <a:off x="7488238" y="3903659"/>
            <a:ext cx="869950" cy="949325"/>
          </a:xfrm>
          <a:prstGeom prst="line">
            <a:avLst/>
          </a:prstGeom>
          <a:noFill/>
          <a:ln w="50800">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44" name="Line 48"/>
          <p:cNvSpPr>
            <a:spLocks noChangeShapeType="1"/>
          </p:cNvSpPr>
          <p:nvPr/>
        </p:nvSpPr>
        <p:spPr bwMode="gray">
          <a:xfrm flipH="1" flipV="1">
            <a:off x="6902450" y="3240084"/>
            <a:ext cx="549275" cy="623887"/>
          </a:xfrm>
          <a:prstGeom prst="line">
            <a:avLst/>
          </a:prstGeom>
          <a:noFill/>
          <a:ln w="50800">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45" name="Line 49"/>
          <p:cNvSpPr>
            <a:spLocks noChangeShapeType="1"/>
          </p:cNvSpPr>
          <p:nvPr/>
        </p:nvSpPr>
        <p:spPr bwMode="gray">
          <a:xfrm flipH="1" flipV="1">
            <a:off x="6337300" y="2617784"/>
            <a:ext cx="555625" cy="606425"/>
          </a:xfrm>
          <a:prstGeom prst="line">
            <a:avLst/>
          </a:prstGeom>
          <a:noFill/>
          <a:ln w="50800">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46" name="Line 50"/>
          <p:cNvSpPr>
            <a:spLocks noChangeShapeType="1"/>
          </p:cNvSpPr>
          <p:nvPr/>
        </p:nvSpPr>
        <p:spPr bwMode="gray">
          <a:xfrm flipH="1" flipV="1">
            <a:off x="5759450" y="1939921"/>
            <a:ext cx="555625" cy="609600"/>
          </a:xfrm>
          <a:prstGeom prst="line">
            <a:avLst/>
          </a:prstGeom>
          <a:noFill/>
          <a:ln w="50800">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29747" name="Rectangle 51"/>
          <p:cNvSpPr>
            <a:spLocks noChangeArrowheads="1"/>
          </p:cNvSpPr>
          <p:nvPr/>
        </p:nvSpPr>
        <p:spPr bwMode="gray">
          <a:xfrm>
            <a:off x="2863850" y="5387971"/>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财务效益维度</a:t>
            </a:r>
            <a:endParaRPr kumimoji="0" lang="ko-KR" altLang="en-US" sz="1200">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48" name="Rectangle 52"/>
          <p:cNvSpPr>
            <a:spLocks noChangeArrowheads="1"/>
          </p:cNvSpPr>
          <p:nvPr/>
        </p:nvSpPr>
        <p:spPr bwMode="gray">
          <a:xfrm>
            <a:off x="4103688" y="5387971"/>
            <a:ext cx="8175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客户与市场维度</a:t>
            </a:r>
          </a:p>
        </p:txBody>
      </p:sp>
      <p:sp>
        <p:nvSpPr>
          <p:cNvPr id="29749" name="Rectangle 53"/>
          <p:cNvSpPr>
            <a:spLocks noChangeArrowheads="1"/>
          </p:cNvSpPr>
          <p:nvPr/>
        </p:nvSpPr>
        <p:spPr bwMode="gray">
          <a:xfrm>
            <a:off x="4954588" y="5387971"/>
            <a:ext cx="9620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内部营运</a:t>
            </a:r>
            <a:b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b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维度</a:t>
            </a:r>
            <a:endParaRPr kumimoji="0" lang="ko-KR" altLang="en-US" sz="1200">
              <a:solidFill>
                <a:schemeClr val="tx1"/>
              </a:solidFill>
              <a:latin typeface="Audi Type" pitchFamily="34" charset="0"/>
              <a:ea typeface="SimSun" panose="02010600030101010101" pitchFamily="2" charset="-122"/>
              <a:cs typeface="Arial Unicode MS" panose="020b0604020202020204" pitchFamily="34" charset="-122"/>
            </a:endParaRPr>
          </a:p>
        </p:txBody>
      </p:sp>
      <p:sp>
        <p:nvSpPr>
          <p:cNvPr id="29750" name="Rectangle 54"/>
          <p:cNvSpPr>
            <a:spLocks noChangeArrowheads="1"/>
          </p:cNvSpPr>
          <p:nvPr/>
        </p:nvSpPr>
        <p:spPr bwMode="gray">
          <a:xfrm>
            <a:off x="6175375" y="5387971"/>
            <a:ext cx="9890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员工学习与发展维度</a:t>
            </a:r>
          </a:p>
        </p:txBody>
      </p:sp>
      <p:sp>
        <p:nvSpPr>
          <p:cNvPr id="2" name="Title 1"/>
          <p:cNvSpPr>
            <a:spLocks noGrp="1"/>
          </p:cNvSpPr>
          <p:nvPr>
            <p:ph type="title"/>
          </p:nvPr>
        </p:nvSpPr>
        <p:spPr bwMode="gray"/>
        <p:txBody>
          <a:bodyPr/>
          <a:lstStyle/>
          <a:p>
            <a:pPr>
              <a:lnSpc>
                <a:spcPct val="100000"/>
              </a:lnSpc>
            </a:pPr>
            <a:r>
              <a:rPr lang="zh-CN" altLang="en-US" smtClean="0"/>
              <a:t>关键</a:t>
            </a:r>
            <a:r>
              <a:rPr lang="zh-CN" altLang="en-US"/>
              <a:t>业绩考核指标的设计需要与战略规划紧密相联，</a:t>
            </a:r>
            <a:br>
              <a:rPr lang="en-US" altLang="zh-CN"/>
            </a:br>
            <a:r>
              <a:rPr lang="zh-CN" altLang="en-US" smtClean="0"/>
              <a:t>才能</a:t>
            </a:r>
            <a:r>
              <a:rPr lang="zh-CN" altLang="en-US"/>
              <a:t>将企业的战略规划落实为具体行动</a:t>
            </a:r>
            <a:endParaRPr lang="en-US"/>
          </a:p>
        </p:txBody>
      </p:sp>
    </p:spTree>
    <p:extLst>
      <p:ext uri="{BB962C8B-B14F-4D97-AF65-F5344CB8AC3E}">
        <p14:creationId xmlns:p14="http://schemas.microsoft.com/office/powerpoint/2010/main" val="2994962792"/>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9106" name="Rectangle 2"/>
          <p:cNvSpPr>
            <a:spLocks noChangeArrowheads="1"/>
          </p:cNvSpPr>
          <p:nvPr/>
        </p:nvSpPr>
        <p:spPr bwMode="gray">
          <a:xfrm>
            <a:off x="576263" y="1885953"/>
            <a:ext cx="3601659" cy="3945568"/>
          </a:xfrm>
          <a:prstGeom prst="rect">
            <a:avLst/>
          </a:prstGeom>
          <a:solidFill>
            <a:schemeClr val="bg1"/>
          </a:solidFill>
          <a:ln w="12700">
            <a:solidFill>
              <a:schemeClr val="bg1">
                <a:lumMod val="50000"/>
              </a:schemeClr>
            </a:solidFill>
            <a:miter lim="800000"/>
          </a:ln>
          <a:effectLst>
            <a:outerShdw dist="35921" dir="2700000" algn="ctr" rotWithShape="0">
              <a:srgbClr val="808080"/>
            </a:outerShdw>
          </a:effectLst>
        </p:spPr>
        <p:txBody>
          <a:bodyPr wrap="none" lIns="90488" tIns="44450" rIns="90488" bIns="444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en-US">
              <a:latin typeface="Audi Type" pitchFamily="34" charset="0"/>
              <a:ea typeface="华康黑体W5(P)" panose="020b0500000000000000" pitchFamily="34" charset="-122"/>
            </a:endParaRPr>
          </a:p>
        </p:txBody>
      </p:sp>
      <p:sp>
        <p:nvSpPr>
          <p:cNvPr id="30723" name="Text Box 3"/>
          <p:cNvSpPr txBox="1">
            <a:spLocks noChangeArrowheads="1"/>
          </p:cNvSpPr>
          <p:nvPr/>
        </p:nvSpPr>
        <p:spPr bwMode="gray">
          <a:xfrm>
            <a:off x="757235" y="1997079"/>
            <a:ext cx="1027113" cy="384175"/>
          </a:xfrm>
          <a:prstGeom prst="rect">
            <a:avLst/>
          </a:prstGeom>
          <a:solidFill>
            <a:schemeClr val="accent2"/>
          </a:solidFill>
          <a:ln>
            <a:noFill/>
          </a:ln>
          <a:extLst/>
        </p:spPr>
        <p:txBody>
          <a:bodyPr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80000"/>
              </a:lnSpc>
              <a:buClrTx/>
              <a:buFontTx/>
              <a:buNone/>
            </a:pPr>
            <a:r>
              <a:rPr kumimoji="0"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战略</a:t>
            </a:r>
          </a:p>
        </p:txBody>
      </p:sp>
      <p:sp>
        <p:nvSpPr>
          <p:cNvPr id="30724" name="Text Box 4"/>
          <p:cNvSpPr txBox="1">
            <a:spLocks noChangeArrowheads="1"/>
          </p:cNvSpPr>
          <p:nvPr/>
        </p:nvSpPr>
        <p:spPr bwMode="gray">
          <a:xfrm>
            <a:off x="757235" y="2960692"/>
            <a:ext cx="1027113" cy="384175"/>
          </a:xfrm>
          <a:prstGeom prst="rect">
            <a:avLst/>
          </a:prstGeom>
          <a:solidFill>
            <a:schemeClr val="accent2"/>
          </a:solidFill>
          <a:ln>
            <a:noFill/>
          </a:ln>
          <a:extLst/>
        </p:spPr>
        <p:txBody>
          <a:bodyPr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80000"/>
              </a:lnSpc>
              <a:buClrTx/>
              <a:buFontTx/>
              <a:buNone/>
            </a:pPr>
            <a:r>
              <a:rPr kumimoji="0"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解释</a:t>
            </a:r>
          </a:p>
        </p:txBody>
      </p:sp>
      <p:sp>
        <p:nvSpPr>
          <p:cNvPr id="30725" name="Text Box 5"/>
          <p:cNvSpPr txBox="1">
            <a:spLocks noChangeArrowheads="1"/>
          </p:cNvSpPr>
          <p:nvPr/>
        </p:nvSpPr>
        <p:spPr bwMode="gray">
          <a:xfrm>
            <a:off x="757235" y="3925892"/>
            <a:ext cx="1027113" cy="384175"/>
          </a:xfrm>
          <a:prstGeom prst="rect">
            <a:avLst/>
          </a:prstGeom>
          <a:solidFill>
            <a:schemeClr val="accent2"/>
          </a:solidFill>
          <a:ln>
            <a:noFill/>
          </a:ln>
          <a:extLst/>
        </p:spPr>
        <p:txBody>
          <a:bodyPr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80000"/>
              </a:lnSpc>
              <a:buClrTx/>
              <a:buFontTx/>
              <a:buNone/>
            </a:pPr>
            <a:r>
              <a:rPr kumimoji="0"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理解</a:t>
            </a:r>
          </a:p>
        </p:txBody>
      </p:sp>
      <p:sp>
        <p:nvSpPr>
          <p:cNvPr id="30726" name="Text Box 6"/>
          <p:cNvSpPr txBox="1">
            <a:spLocks noChangeArrowheads="1"/>
          </p:cNvSpPr>
          <p:nvPr/>
        </p:nvSpPr>
        <p:spPr bwMode="gray">
          <a:xfrm>
            <a:off x="757235" y="4891092"/>
            <a:ext cx="1027113" cy="384175"/>
          </a:xfrm>
          <a:prstGeom prst="rect">
            <a:avLst/>
          </a:prstGeom>
          <a:solidFill>
            <a:schemeClr val="accent2"/>
          </a:solidFill>
          <a:ln>
            <a:noFill/>
          </a:ln>
          <a:extLst/>
        </p:spPr>
        <p:txBody>
          <a:bodyPr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80000"/>
              </a:lnSpc>
              <a:buClrTx/>
              <a:buFontTx/>
              <a:buNone/>
            </a:pPr>
            <a:r>
              <a:rPr kumimoji="0"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成功执行</a:t>
            </a:r>
          </a:p>
        </p:txBody>
      </p:sp>
      <p:sp>
        <p:nvSpPr>
          <p:cNvPr id="30727" name="Rectangle 7"/>
          <p:cNvSpPr>
            <a:spLocks noChangeArrowheads="1"/>
          </p:cNvSpPr>
          <p:nvPr/>
        </p:nvSpPr>
        <p:spPr bwMode="gray">
          <a:xfrm>
            <a:off x="1851023" y="2946404"/>
            <a:ext cx="2416177" cy="50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72000" tIns="36000" rIns="72000" bIns="36000">
            <a:spAutoFit/>
          </a:bodyPr>
          <a:lstStyle>
            <a:defPPr>
              <a:defRPr lang="zh-CN"/>
            </a:defPPr>
            <a:lvl1pPr marL="176213" indent="-1762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Font typeface="Arial" pitchFamily="34" charset="0"/>
              <a:buChar char="•"/>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只有被清晰地描述的战略才可能被理解</a:t>
            </a:r>
          </a:p>
        </p:txBody>
      </p:sp>
      <p:cxnSp>
        <p:nvCxnSpPr>
          <p:cNvPr id="30728" name="AutoShape 8"/>
          <p:cNvCxnSpPr>
            <a:cxnSpLocks noChangeShapeType="1"/>
            <a:stCxn id="30723" idx="2"/>
            <a:endCxn id="30724" idx="0"/>
          </p:cNvCxnSpPr>
          <p:nvPr/>
        </p:nvCxnSpPr>
        <p:spPr bwMode="gray">
          <a:xfrm flipH="1">
            <a:off x="1271585" y="2381254"/>
            <a:ext cx="0" cy="579438"/>
          </a:xfrm>
          <a:prstGeom prst="straightConnector1">
            <a:avLst/>
          </a:prstGeom>
          <a:noFill/>
          <a:ln w="12700">
            <a:solidFill>
              <a:schemeClr val="accent2"/>
            </a:solidFill>
            <a:round/>
            <a:tailEnd type="triangle" w="med" len="med"/>
          </a:ln>
          <a:extLst>
            <a:ext uri="{909E8E84-426E-40DD-AFC4-6F175D3DCCD1}">
              <a14:hiddenFill xmlns:a14="http://schemas.microsoft.com/office/drawing/2010/main">
                <a:noFill/>
              </a14:hiddenFill>
            </a:ext>
          </a:extLst>
        </p:spPr>
      </p:cxnSp>
      <p:cxnSp>
        <p:nvCxnSpPr>
          <p:cNvPr id="30729" name="AutoShape 9"/>
          <p:cNvCxnSpPr>
            <a:cxnSpLocks noChangeShapeType="1"/>
            <a:stCxn id="30724" idx="2"/>
            <a:endCxn id="30725" idx="0"/>
          </p:cNvCxnSpPr>
          <p:nvPr/>
        </p:nvCxnSpPr>
        <p:spPr bwMode="gray">
          <a:xfrm flipH="1">
            <a:off x="1271585" y="3344867"/>
            <a:ext cx="0" cy="581025"/>
          </a:xfrm>
          <a:prstGeom prst="straightConnector1">
            <a:avLst/>
          </a:prstGeom>
          <a:noFill/>
          <a:ln w="12700">
            <a:solidFill>
              <a:schemeClr val="accent2"/>
            </a:solidFill>
            <a:round/>
            <a:tailEnd type="triangle" w="med" len="med"/>
          </a:ln>
          <a:extLst>
            <a:ext uri="{909E8E84-426E-40DD-AFC4-6F175D3DCCD1}">
              <a14:hiddenFill xmlns:a14="http://schemas.microsoft.com/office/drawing/2010/main">
                <a:noFill/>
              </a14:hiddenFill>
            </a:ext>
          </a:extLst>
        </p:spPr>
      </p:cxnSp>
      <p:cxnSp>
        <p:nvCxnSpPr>
          <p:cNvPr id="30730" name="AutoShape 10"/>
          <p:cNvCxnSpPr>
            <a:cxnSpLocks noChangeShapeType="1"/>
            <a:stCxn id="30725" idx="2"/>
            <a:endCxn id="30726" idx="0"/>
          </p:cNvCxnSpPr>
          <p:nvPr/>
        </p:nvCxnSpPr>
        <p:spPr bwMode="gray">
          <a:xfrm flipH="1">
            <a:off x="1271585" y="4310067"/>
            <a:ext cx="0" cy="581025"/>
          </a:xfrm>
          <a:prstGeom prst="straightConnector1">
            <a:avLst/>
          </a:prstGeom>
          <a:noFill/>
          <a:ln w="12700">
            <a:solidFill>
              <a:schemeClr val="accent2"/>
            </a:solidFill>
            <a:round/>
            <a:tailEnd type="triangle" w="med" len="med"/>
          </a:ln>
          <a:extLst>
            <a:ext uri="{909E8E84-426E-40DD-AFC4-6F175D3DCCD1}">
              <a14:hiddenFill xmlns:a14="http://schemas.microsoft.com/office/drawing/2010/main">
                <a:noFill/>
              </a14:hiddenFill>
            </a:ext>
          </a:extLst>
        </p:spPr>
      </p:cxnSp>
      <p:sp>
        <p:nvSpPr>
          <p:cNvPr id="30731" name="Rectangle 11"/>
          <p:cNvSpPr>
            <a:spLocks noChangeArrowheads="1"/>
          </p:cNvSpPr>
          <p:nvPr/>
        </p:nvSpPr>
        <p:spPr bwMode="gray">
          <a:xfrm>
            <a:off x="1851023" y="3913192"/>
            <a:ext cx="2416177" cy="50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72000" tIns="36000" rIns="72000" bIns="36000">
            <a:spAutoFit/>
          </a:bodyPr>
          <a:lstStyle>
            <a:defPPr>
              <a:defRPr lang="zh-CN"/>
            </a:defPPr>
            <a:lvl1pPr marL="176213" indent="-1762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Font typeface="Arial" pitchFamily="34" charset="0"/>
              <a:buChar char="•"/>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只有能被理解的战略才可能被成功地执行</a:t>
            </a:r>
          </a:p>
        </p:txBody>
      </p:sp>
      <p:sp>
        <p:nvSpPr>
          <p:cNvPr id="30732" name="Rectangle 12"/>
          <p:cNvSpPr>
            <a:spLocks noChangeArrowheads="1"/>
          </p:cNvSpPr>
          <p:nvPr/>
        </p:nvSpPr>
        <p:spPr bwMode="gray">
          <a:xfrm>
            <a:off x="1851023" y="4879979"/>
            <a:ext cx="2416177" cy="93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72000" tIns="36000" rIns="72000" bIns="36000">
            <a:spAutoFit/>
          </a:bodyPr>
          <a:lstStyle>
            <a:defPPr>
              <a:defRPr lang="zh-CN"/>
            </a:defPPr>
            <a:lvl1pPr marL="176213" indent="-176213"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Font typeface="Arial" pitchFamily="34" charset="0"/>
              <a:buChar char="•"/>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平衡计分卡运用战略地图清晰地描述和沟通企业的战略来保证企业成功地执行该战略</a:t>
            </a:r>
          </a:p>
        </p:txBody>
      </p:sp>
      <p:sp>
        <p:nvSpPr>
          <p:cNvPr id="30733" name="Text Box 13"/>
          <p:cNvSpPr txBox="1">
            <a:spLocks noChangeArrowheads="1"/>
          </p:cNvSpPr>
          <p:nvPr/>
        </p:nvSpPr>
        <p:spPr bwMode="gray">
          <a:xfrm>
            <a:off x="4861370" y="5141930"/>
            <a:ext cx="3995294" cy="689590"/>
          </a:xfrm>
          <a:prstGeom prst="rect">
            <a:avLst/>
          </a:prstGeom>
          <a:solidFill>
            <a:schemeClr val="bg1">
              <a:lumMod val="95000"/>
            </a:schemeClr>
          </a:solidFill>
          <a:ln w="12700">
            <a:solidFill>
              <a:srgbClr val="000000"/>
            </a:solidFill>
            <a:miter lim="800000"/>
          </a:ln>
          <a:effectLst>
            <a:outerShdw dist="35921" dir="2700000" algn="ctr" rotWithShape="0">
              <a:srgbClr val="808080"/>
            </a:outerShdw>
          </a:effectLst>
          <a:extLst/>
        </p:spPr>
        <p:txBody>
          <a:bodyPr wrap="square" lIns="90488" tIns="79200" rIns="90488" bIns="79200" anchor="ctr">
            <a:noAutofit/>
          </a:bodyPr>
          <a:lstStyle>
            <a:defPPr>
              <a:defRPr lang="zh-CN"/>
            </a:defPPr>
            <a:lvl1pPr marL="0" algn="l" defTabSz="914400" rtl="0" eaLnBrk="1" latinLnBrk="0" hangingPunct="1">
              <a:defRPr sz="1800" kern="1200">
                <a:solidFill>
                  <a:schemeClr val="tx1"/>
                </a:solidFill>
                <a:latin typeface="Arial" pitchFamily="34" charset="0"/>
                <a:ea typeface="SimSun" panose="02010600030101010101" pitchFamily="2" charset="-122"/>
                <a:cs typeface="+mn-cs"/>
              </a:defRPr>
            </a:lvl1pPr>
            <a:lvl2pPr marL="742950" indent="-285750" algn="l" defTabSz="914400" rtl="0" eaLnBrk="1" latinLnBrk="0" hangingPunct="1">
              <a:defRPr sz="1800" kern="1200">
                <a:solidFill>
                  <a:schemeClr val="tx1"/>
                </a:solidFill>
                <a:latin typeface="Arial" pitchFamily="34" charset="0"/>
                <a:ea typeface="SimSun" panose="02010600030101010101" pitchFamily="2" charset="-122"/>
                <a:cs typeface="+mn-cs"/>
              </a:defRPr>
            </a:lvl2pPr>
            <a:lvl3pPr marL="11430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3pPr>
            <a:lvl4pPr marL="16002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4pPr>
            <a:lvl5pPr marL="2057400" indent="-228600" algn="l" defTabSz="914400" rtl="0" eaLnBrk="1" latinLnBrk="0" hangingPunct="1">
              <a:defRPr sz="1800" kern="1200">
                <a:solidFill>
                  <a:schemeClr val="tx1"/>
                </a:solidFill>
                <a:latin typeface="Arial" pitchFamily="34" charset="0"/>
                <a:ea typeface="SimSun" panose="02010600030101010101"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Arial" pitchFamily="34" charset="0"/>
                <a:ea typeface="SimSun" panose="02010600030101010101" pitchFamily="2" charset="-122"/>
                <a:cs typeface="+mn-cs"/>
              </a:defRPr>
            </a:lvl9pPr>
          </a:lstStyle>
          <a:p>
            <a:pPr algn="ctr">
              <a:lnSpc>
                <a:spcPct val="110000"/>
              </a:lnSpc>
              <a:spcBef>
                <a:spcPts val="1200"/>
              </a:spcBef>
            </a:pPr>
            <a:r>
              <a:rPr lang="zh-CN" altLang="en-US" sz="1600" b="1">
                <a:latin typeface="Audi Type" pitchFamily="34" charset="0"/>
                <a:ea typeface="华康黑体W5(P)" panose="020b0500000000000000" pitchFamily="34" charset="-122"/>
              </a:rPr>
              <a:t>公司层面的平衡计分卡就是根据公司的战略设计的战略地图</a:t>
            </a:r>
          </a:p>
        </p:txBody>
      </p:sp>
      <p:sp>
        <p:nvSpPr>
          <p:cNvPr id="30735" name="Rectangle 15"/>
          <p:cNvSpPr>
            <a:spLocks noChangeArrowheads="1"/>
          </p:cNvSpPr>
          <p:nvPr/>
        </p:nvSpPr>
        <p:spPr bwMode="gray">
          <a:xfrm>
            <a:off x="492920" y="1246187"/>
            <a:ext cx="8363743"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10000"/>
              </a:lnSpc>
              <a:spcBef>
                <a:spcPct val="5000"/>
              </a:spcBef>
              <a:buFontTx/>
              <a:buNone/>
            </a:pP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企业需要一个制胜的战略，更需要执行该战略的能力。“平衡计分卡”运用战略地图来提高企业成功执行战略的能力。公司层面的平衡计分卡即所谓的“战略地图”。</a:t>
            </a:r>
          </a:p>
        </p:txBody>
      </p:sp>
      <p:sp>
        <p:nvSpPr>
          <p:cNvPr id="30738" name="Rectangle 74"/>
          <p:cNvSpPr>
            <a:spLocks noChangeArrowheads="1"/>
          </p:cNvSpPr>
          <p:nvPr/>
        </p:nvSpPr>
        <p:spPr bwMode="gray">
          <a:xfrm>
            <a:off x="1851023" y="2046292"/>
            <a:ext cx="2416177" cy="50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72000" tIns="36000" rIns="72000" bIns="360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0975" indent="-180975">
              <a:lnSpc>
                <a:spcPct val="100000"/>
              </a:lnSpc>
              <a:buClrTx/>
              <a:buFont typeface="Arial" pitchFamily="34" charset="0"/>
              <a:buChar char="•"/>
            </a:pPr>
            <a:r>
              <a:rPr kumimoji="0"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（一套与竞争对手不同的做法）</a:t>
            </a:r>
          </a:p>
        </p:txBody>
      </p:sp>
      <p:sp>
        <p:nvSpPr>
          <p:cNvPr id="2" name="Title 1"/>
          <p:cNvSpPr>
            <a:spLocks noGrp="1"/>
          </p:cNvSpPr>
          <p:nvPr>
            <p:ph type="title"/>
          </p:nvPr>
        </p:nvSpPr>
        <p:spPr bwMode="gray"/>
        <p:txBody>
          <a:bodyPr/>
          <a:lstStyle/>
          <a:p>
            <a:r>
              <a:rPr lang="zh-CN" altLang="en-US" smtClean="0"/>
              <a:t>公司层面平衡计分卡－战略地图</a:t>
            </a:r>
            <a:endParaRPr lang="en-US"/>
          </a:p>
        </p:txBody>
      </p:sp>
      <p:sp>
        <p:nvSpPr>
          <p:cNvPr id="78" name="Right Arrow 77"/>
          <p:cNvSpPr/>
          <p:nvPr/>
        </p:nvSpPr>
        <p:spPr bwMode="gray">
          <a:xfrm>
            <a:off x="4319366" y="2910341"/>
            <a:ext cx="247335" cy="1896792"/>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grpSp>
        <p:nvGrpSpPr>
          <p:cNvPr id="7" name="Group 6"/>
          <p:cNvGrpSpPr/>
          <p:nvPr/>
        </p:nvGrpSpPr>
        <p:grpSpPr>
          <a:xfrm>
            <a:off x="4861369" y="1943739"/>
            <a:ext cx="3982786" cy="2982906"/>
            <a:chOff x="4861369" y="1943739"/>
            <a:chExt cx="3982786" cy="2982906"/>
          </a:xfrm>
        </p:grpSpPr>
        <p:sp>
          <p:nvSpPr>
            <p:cNvPr id="30739" name="Line 18"/>
            <p:cNvSpPr>
              <a:spLocks noChangeShapeType="1"/>
            </p:cNvSpPr>
            <p:nvPr/>
          </p:nvSpPr>
          <p:spPr bwMode="gray">
            <a:xfrm>
              <a:off x="5991738" y="3433996"/>
              <a:ext cx="1726463"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0488" tIns="44450" rIns="90488" bIns="444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48" name="Rectangle 27"/>
            <p:cNvSpPr>
              <a:spLocks noChangeArrowheads="1"/>
            </p:cNvSpPr>
            <p:nvPr/>
          </p:nvSpPr>
          <p:spPr bwMode="gray">
            <a:xfrm>
              <a:off x="6455367" y="3190726"/>
              <a:ext cx="788168" cy="498501"/>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79200" rIns="90488" bIns="79200"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10000"/>
                </a:lnSpc>
                <a:spcBef>
                  <a:spcPts val="1200"/>
                </a:spcBef>
                <a:buClr>
                  <a:schemeClr val="folHlink"/>
                </a:buClr>
                <a:buSzPct val="150000"/>
                <a:buFont typeface="Wingdings" panose="05000000000000000000" pitchFamily="2" charset="2"/>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使命和策略</a:t>
              </a:r>
            </a:p>
          </p:txBody>
        </p:sp>
        <p:cxnSp>
          <p:nvCxnSpPr>
            <p:cNvPr id="30749" name="AutoShape 28"/>
            <p:cNvCxnSpPr>
              <a:cxnSpLocks noChangeShapeType="1"/>
              <a:stCxn id="30748" idx="0"/>
              <a:endCxn id="30751" idx="2"/>
            </p:cNvCxnSpPr>
            <p:nvPr/>
          </p:nvCxnSpPr>
          <p:spPr bwMode="gray">
            <a:xfrm flipH="1" flipV="1">
              <a:off x="6849450" y="2936446"/>
              <a:ext cx="1" cy="254280"/>
            </a:xfrm>
            <a:prstGeom prst="straightConnector1">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cxnSp>
        <p:cxnSp>
          <p:nvCxnSpPr>
            <p:cNvPr id="30750" name="AutoShape 29"/>
            <p:cNvCxnSpPr>
              <a:cxnSpLocks noChangeShapeType="1"/>
              <a:stCxn id="30748" idx="2"/>
              <a:endCxn id="30776" idx="0"/>
            </p:cNvCxnSpPr>
            <p:nvPr/>
          </p:nvCxnSpPr>
          <p:spPr bwMode="gray">
            <a:xfrm flipH="1">
              <a:off x="6849450" y="3689227"/>
              <a:ext cx="1" cy="244711"/>
            </a:xfrm>
            <a:prstGeom prst="straightConnector1">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cxnSp>
        <p:sp>
          <p:nvSpPr>
            <p:cNvPr id="30751" name="Rectangle 30"/>
            <p:cNvSpPr>
              <a:spLocks noChangeArrowheads="1"/>
            </p:cNvSpPr>
            <p:nvPr/>
          </p:nvSpPr>
          <p:spPr bwMode="gray">
            <a:xfrm>
              <a:off x="6287577" y="2379095"/>
              <a:ext cx="1123746" cy="5573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lnSpc>
                  <a:spcPct val="100000"/>
                </a:lnSpc>
                <a:buClrTx/>
                <a:buFont typeface="Arial" pitchFamily="34" charset="0"/>
                <a:buChar char="•"/>
              </a:pPr>
              <a:r>
                <a:rPr lang="zh-CN" altLang="en-US" sz="900" i="1">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我们在</a:t>
              </a:r>
              <a:r>
                <a:rPr lang="zh-CN" altLang="en-US" sz="900" smtClean="0">
                  <a:solidFill>
                    <a:schemeClr val="tx1"/>
                  </a:solidFill>
                  <a:latin typeface="Audi Type" pitchFamily="34" charset="0"/>
                  <a:ea typeface="华康黑体W5(P)" panose="020b0500000000000000" pitchFamily="34" charset="-122"/>
                  <a:cs typeface="Arial Unicode MS" panose="020b0604020202020204" pitchFamily="34" charset="-122"/>
                </a:rPr>
                <a:t>股东眼</a:t>
              </a: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中应该是怎样的？”</a:t>
              </a:r>
            </a:p>
          </p:txBody>
        </p:sp>
        <p:sp>
          <p:nvSpPr>
            <p:cNvPr id="30752" name="Rectangle 31"/>
            <p:cNvSpPr>
              <a:spLocks noChangeArrowheads="1"/>
            </p:cNvSpPr>
            <p:nvPr/>
          </p:nvSpPr>
          <p:spPr bwMode="gray">
            <a:xfrm>
              <a:off x="6850554" y="2156633"/>
              <a:ext cx="560769"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考量</a:t>
              </a:r>
            </a:p>
          </p:txBody>
        </p:sp>
        <p:sp>
          <p:nvSpPr>
            <p:cNvPr id="30753" name="Rectangle 32"/>
            <p:cNvSpPr>
              <a:spLocks noChangeArrowheads="1"/>
            </p:cNvSpPr>
            <p:nvPr/>
          </p:nvSpPr>
          <p:spPr bwMode="gray">
            <a:xfrm>
              <a:off x="6287577" y="2156633"/>
              <a:ext cx="562977"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目标</a:t>
              </a:r>
            </a:p>
          </p:txBody>
        </p:sp>
        <p:sp>
          <p:nvSpPr>
            <p:cNvPr id="30754" name="Rectangle 33"/>
            <p:cNvSpPr>
              <a:spLocks noChangeArrowheads="1"/>
            </p:cNvSpPr>
            <p:nvPr/>
          </p:nvSpPr>
          <p:spPr bwMode="gray">
            <a:xfrm>
              <a:off x="6287577" y="1943739"/>
              <a:ext cx="1123746" cy="212894"/>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r>
                <a:rPr lang="zh-CN" altLang="en-US" sz="1000" b="1">
                  <a:solidFill>
                    <a:schemeClr val="tx1"/>
                  </a:solidFill>
                  <a:latin typeface="Audi Type" pitchFamily="34" charset="0"/>
                  <a:ea typeface="华康黑体W5(P)" panose="020b0500000000000000" pitchFamily="34" charset="-122"/>
                  <a:cs typeface="Arial Unicode MS" panose="020b0604020202020204" pitchFamily="34" charset="-122"/>
                </a:rPr>
                <a:t>财务面</a:t>
              </a:r>
            </a:p>
          </p:txBody>
        </p:sp>
        <p:sp>
          <p:nvSpPr>
            <p:cNvPr id="30755" name="Line 34"/>
            <p:cNvSpPr>
              <a:spLocks noChangeShapeType="1"/>
            </p:cNvSpPr>
            <p:nvPr/>
          </p:nvSpPr>
          <p:spPr bwMode="gray">
            <a:xfrm>
              <a:off x="6287577" y="1943739"/>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56" name="Line 35"/>
            <p:cNvSpPr>
              <a:spLocks noChangeShapeType="1"/>
            </p:cNvSpPr>
            <p:nvPr/>
          </p:nvSpPr>
          <p:spPr bwMode="gray">
            <a:xfrm>
              <a:off x="6287577" y="2156633"/>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57" name="Line 36"/>
            <p:cNvSpPr>
              <a:spLocks noChangeShapeType="1"/>
            </p:cNvSpPr>
            <p:nvPr/>
          </p:nvSpPr>
          <p:spPr bwMode="gray">
            <a:xfrm>
              <a:off x="6287577" y="2379095"/>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58" name="Line 37"/>
            <p:cNvSpPr>
              <a:spLocks noChangeShapeType="1"/>
            </p:cNvSpPr>
            <p:nvPr/>
          </p:nvSpPr>
          <p:spPr bwMode="gray">
            <a:xfrm>
              <a:off x="6287577" y="2936446"/>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59" name="Line 38"/>
            <p:cNvSpPr>
              <a:spLocks noChangeShapeType="1"/>
            </p:cNvSpPr>
            <p:nvPr/>
          </p:nvSpPr>
          <p:spPr bwMode="gray">
            <a:xfrm flipH="1">
              <a:off x="6287577" y="1943739"/>
              <a:ext cx="0" cy="992707"/>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61" name="Line 40"/>
            <p:cNvSpPr>
              <a:spLocks noChangeShapeType="1"/>
            </p:cNvSpPr>
            <p:nvPr/>
          </p:nvSpPr>
          <p:spPr bwMode="gray">
            <a:xfrm flipH="1">
              <a:off x="6850554" y="2156633"/>
              <a:ext cx="0" cy="22246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62" name="Rectangle 41"/>
            <p:cNvSpPr>
              <a:spLocks noChangeArrowheads="1"/>
            </p:cNvSpPr>
            <p:nvPr/>
          </p:nvSpPr>
          <p:spPr bwMode="gray">
            <a:xfrm>
              <a:off x="7720409" y="3376586"/>
              <a:ext cx="1123746" cy="554959"/>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lnSpc>
                  <a:spcPct val="100000"/>
                </a:lnSpc>
                <a:buClrTx/>
                <a:buFont typeface="Arial" pitchFamily="34" charset="0"/>
                <a:buChar char="•"/>
              </a:pPr>
              <a:r>
                <a:rPr lang="zh-CN" altLang="en-US" sz="900" i="1">
                  <a:solidFill>
                    <a:schemeClr val="tx1"/>
                  </a:solidFill>
                  <a:latin typeface="Audi Type" pitchFamily="34" charset="0"/>
                  <a:ea typeface="华康黑体W5(P)" panose="020b0500000000000000" pitchFamily="34" charset="-122"/>
                  <a:cs typeface="Arial Unicode MS" panose="020b0604020202020204" pitchFamily="34" charset="-122"/>
                </a:rPr>
                <a:t>“</a:t>
              </a: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我们的企业必须怎样学习和提高？”</a:t>
              </a:r>
            </a:p>
          </p:txBody>
        </p:sp>
        <p:sp>
          <p:nvSpPr>
            <p:cNvPr id="30763" name="Rectangle 42"/>
            <p:cNvSpPr>
              <a:spLocks noChangeArrowheads="1"/>
            </p:cNvSpPr>
            <p:nvPr/>
          </p:nvSpPr>
          <p:spPr bwMode="gray">
            <a:xfrm>
              <a:off x="8283386" y="3154124"/>
              <a:ext cx="560769"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考量</a:t>
              </a:r>
            </a:p>
          </p:txBody>
        </p:sp>
        <p:sp>
          <p:nvSpPr>
            <p:cNvPr id="30764" name="Rectangle 43"/>
            <p:cNvSpPr>
              <a:spLocks noChangeArrowheads="1"/>
            </p:cNvSpPr>
            <p:nvPr/>
          </p:nvSpPr>
          <p:spPr bwMode="gray">
            <a:xfrm>
              <a:off x="7720409" y="3154124"/>
              <a:ext cx="562977"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目标</a:t>
              </a:r>
            </a:p>
          </p:txBody>
        </p:sp>
        <p:sp>
          <p:nvSpPr>
            <p:cNvPr id="30765" name="Rectangle 44"/>
            <p:cNvSpPr>
              <a:spLocks noChangeArrowheads="1"/>
            </p:cNvSpPr>
            <p:nvPr/>
          </p:nvSpPr>
          <p:spPr bwMode="gray">
            <a:xfrm>
              <a:off x="7720409" y="2941230"/>
              <a:ext cx="1123746" cy="212894"/>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r>
                <a:rPr lang="zh-CN" altLang="en-US" sz="1000" b="1">
                  <a:solidFill>
                    <a:schemeClr val="tx1"/>
                  </a:solidFill>
                  <a:latin typeface="Audi Type" pitchFamily="34" charset="0"/>
                  <a:ea typeface="华康黑体W5(P)" panose="020b0500000000000000" pitchFamily="34" charset="-122"/>
                  <a:cs typeface="Arial Unicode MS" panose="020b0604020202020204" pitchFamily="34" charset="-122"/>
                </a:rPr>
                <a:t>学习与成长面</a:t>
              </a:r>
            </a:p>
          </p:txBody>
        </p:sp>
        <p:grpSp>
          <p:nvGrpSpPr>
            <p:cNvPr id="6" name="Group 5"/>
            <p:cNvGrpSpPr/>
            <p:nvPr/>
          </p:nvGrpSpPr>
          <p:grpSpPr>
            <a:xfrm>
              <a:off x="7687293" y="2240834"/>
              <a:ext cx="607132" cy="499942"/>
              <a:chOff x="7687293" y="2264276"/>
              <a:chExt cx="607132" cy="499942"/>
            </a:xfrm>
          </p:grpSpPr>
          <p:sp>
            <p:nvSpPr>
              <p:cNvPr id="30746" name="Freeform 25"/>
              <p:cNvSpPr/>
              <p:nvPr/>
            </p:nvSpPr>
            <p:spPr bwMode="gray">
              <a:xfrm>
                <a:off x="7687293" y="2269060"/>
                <a:ext cx="607132" cy="495158"/>
              </a:xfrm>
              <a:custGeom>
                <a:gdLst>
                  <a:gd name="T0" fmla="*/ 97 w 781"/>
                  <a:gd name="T1" fmla="*/ 75 h 533"/>
                  <a:gd name="T2" fmla="*/ 94 w 781"/>
                  <a:gd name="T3" fmla="*/ 68 h 533"/>
                  <a:gd name="T4" fmla="*/ 89 w 781"/>
                  <a:gd name="T5" fmla="*/ 60 h 533"/>
                  <a:gd name="T6" fmla="*/ 84 w 781"/>
                  <a:gd name="T7" fmla="*/ 53 h 533"/>
                  <a:gd name="T8" fmla="*/ 78 w 781"/>
                  <a:gd name="T9" fmla="*/ 45 h 533"/>
                  <a:gd name="T10" fmla="*/ 71 w 781"/>
                  <a:gd name="T11" fmla="*/ 38 h 533"/>
                  <a:gd name="T12" fmla="*/ 62 w 781"/>
                  <a:gd name="T13" fmla="*/ 30 h 533"/>
                  <a:gd name="T14" fmla="*/ 54 w 781"/>
                  <a:gd name="T15" fmla="*/ 23 h 533"/>
                  <a:gd name="T16" fmla="*/ 44 w 781"/>
                  <a:gd name="T17" fmla="*/ 19 h 533"/>
                  <a:gd name="T18" fmla="*/ 35 w 781"/>
                  <a:gd name="T19" fmla="*/ 16 h 533"/>
                  <a:gd name="T20" fmla="*/ 29 w 781"/>
                  <a:gd name="T21" fmla="*/ 16 h 533"/>
                  <a:gd name="T22" fmla="*/ 24 w 781"/>
                  <a:gd name="T23" fmla="*/ 17 h 533"/>
                  <a:gd name="T24" fmla="*/ 21 w 781"/>
                  <a:gd name="T25" fmla="*/ 0 h 533"/>
                  <a:gd name="T26" fmla="*/ 15 w 781"/>
                  <a:gd name="T27" fmla="*/ 10 h 533"/>
                  <a:gd name="T28" fmla="*/ 8 w 781"/>
                  <a:gd name="T29" fmla="*/ 19 h 533"/>
                  <a:gd name="T30" fmla="*/ 0 w 781"/>
                  <a:gd name="T31" fmla="*/ 25 h 533"/>
                  <a:gd name="T32" fmla="*/ 4 w 781"/>
                  <a:gd name="T33" fmla="*/ 31 h 533"/>
                  <a:gd name="T34" fmla="*/ 13 w 781"/>
                  <a:gd name="T35" fmla="*/ 39 h 533"/>
                  <a:gd name="T36" fmla="*/ 19 w 781"/>
                  <a:gd name="T37" fmla="*/ 45 h 533"/>
                  <a:gd name="T38" fmla="*/ 21 w 781"/>
                  <a:gd name="T39" fmla="*/ 35 h 533"/>
                  <a:gd name="T40" fmla="*/ 30 w 781"/>
                  <a:gd name="T41" fmla="*/ 33 h 533"/>
                  <a:gd name="T42" fmla="*/ 39 w 781"/>
                  <a:gd name="T43" fmla="*/ 35 h 533"/>
                  <a:gd name="T44" fmla="*/ 49 w 781"/>
                  <a:gd name="T45" fmla="*/ 38 h 533"/>
                  <a:gd name="T46" fmla="*/ 61 w 781"/>
                  <a:gd name="T47" fmla="*/ 43 h 533"/>
                  <a:gd name="T48" fmla="*/ 70 w 781"/>
                  <a:gd name="T49" fmla="*/ 50 h 533"/>
                  <a:gd name="T50" fmla="*/ 75 w 781"/>
                  <a:gd name="T51" fmla="*/ 53 h 533"/>
                  <a:gd name="T52" fmla="*/ 79 w 781"/>
                  <a:gd name="T53" fmla="*/ 57 h 533"/>
                  <a:gd name="T54" fmla="*/ 84 w 781"/>
                  <a:gd name="T55" fmla="*/ 62 h 533"/>
                  <a:gd name="T56" fmla="*/ 88 w 781"/>
                  <a:gd name="T57" fmla="*/ 66 h 533"/>
                  <a:gd name="T58" fmla="*/ 90 w 781"/>
                  <a:gd name="T59" fmla="*/ 70 h 533"/>
                  <a:gd name="T60" fmla="*/ 94 w 781"/>
                  <a:gd name="T61" fmla="*/ 75 h 533"/>
                  <a:gd name="T62" fmla="*/ 97 w 781"/>
                  <a:gd name="T63" fmla="*/ 80 h 5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81"/>
                  <a:gd name="T97" fmla="*/ 0 h 533"/>
                  <a:gd name="T98" fmla="*/ 781 w 781"/>
                  <a:gd name="T99" fmla="*/ 533 h 533"/>
                </a:gd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81" h="533">
                    <a:moveTo>
                      <a:pt x="780" y="532"/>
                    </a:moveTo>
                    <a:lnTo>
                      <a:pt x="780" y="498"/>
                    </a:lnTo>
                    <a:lnTo>
                      <a:pt x="766" y="473"/>
                    </a:lnTo>
                    <a:lnTo>
                      <a:pt x="755" y="452"/>
                    </a:lnTo>
                    <a:lnTo>
                      <a:pt x="739" y="426"/>
                    </a:lnTo>
                    <a:lnTo>
                      <a:pt x="720" y="399"/>
                    </a:lnTo>
                    <a:lnTo>
                      <a:pt x="701" y="380"/>
                    </a:lnTo>
                    <a:lnTo>
                      <a:pt x="677" y="351"/>
                    </a:lnTo>
                    <a:lnTo>
                      <a:pt x="652" y="324"/>
                    </a:lnTo>
                    <a:lnTo>
                      <a:pt x="628" y="299"/>
                    </a:lnTo>
                    <a:lnTo>
                      <a:pt x="596" y="269"/>
                    </a:lnTo>
                    <a:lnTo>
                      <a:pt x="572" y="249"/>
                    </a:lnTo>
                    <a:lnTo>
                      <a:pt x="538" y="224"/>
                    </a:lnTo>
                    <a:lnTo>
                      <a:pt x="499" y="197"/>
                    </a:lnTo>
                    <a:lnTo>
                      <a:pt x="461" y="172"/>
                    </a:lnTo>
                    <a:lnTo>
                      <a:pt x="432" y="154"/>
                    </a:lnTo>
                    <a:lnTo>
                      <a:pt x="390" y="137"/>
                    </a:lnTo>
                    <a:lnTo>
                      <a:pt x="356" y="125"/>
                    </a:lnTo>
                    <a:lnTo>
                      <a:pt x="319" y="115"/>
                    </a:lnTo>
                    <a:lnTo>
                      <a:pt x="280" y="108"/>
                    </a:lnTo>
                    <a:lnTo>
                      <a:pt x="257" y="106"/>
                    </a:lnTo>
                    <a:lnTo>
                      <a:pt x="229" y="108"/>
                    </a:lnTo>
                    <a:lnTo>
                      <a:pt x="208" y="110"/>
                    </a:lnTo>
                    <a:lnTo>
                      <a:pt x="189" y="112"/>
                    </a:lnTo>
                    <a:lnTo>
                      <a:pt x="172" y="117"/>
                    </a:lnTo>
                    <a:lnTo>
                      <a:pt x="172" y="0"/>
                    </a:lnTo>
                    <a:lnTo>
                      <a:pt x="152" y="30"/>
                    </a:lnTo>
                    <a:lnTo>
                      <a:pt x="126" y="64"/>
                    </a:lnTo>
                    <a:lnTo>
                      <a:pt x="98" y="98"/>
                    </a:lnTo>
                    <a:lnTo>
                      <a:pt x="67" y="130"/>
                    </a:lnTo>
                    <a:lnTo>
                      <a:pt x="43" y="147"/>
                    </a:lnTo>
                    <a:lnTo>
                      <a:pt x="0" y="166"/>
                    </a:lnTo>
                    <a:lnTo>
                      <a:pt x="0" y="192"/>
                    </a:lnTo>
                    <a:lnTo>
                      <a:pt x="35" y="209"/>
                    </a:lnTo>
                    <a:lnTo>
                      <a:pt x="72" y="229"/>
                    </a:lnTo>
                    <a:lnTo>
                      <a:pt x="108" y="257"/>
                    </a:lnTo>
                    <a:lnTo>
                      <a:pt x="138" y="284"/>
                    </a:lnTo>
                    <a:lnTo>
                      <a:pt x="155" y="301"/>
                    </a:lnTo>
                    <a:lnTo>
                      <a:pt x="173" y="330"/>
                    </a:lnTo>
                    <a:lnTo>
                      <a:pt x="173" y="230"/>
                    </a:lnTo>
                    <a:lnTo>
                      <a:pt x="208" y="224"/>
                    </a:lnTo>
                    <a:lnTo>
                      <a:pt x="240" y="222"/>
                    </a:lnTo>
                    <a:lnTo>
                      <a:pt x="277" y="224"/>
                    </a:lnTo>
                    <a:lnTo>
                      <a:pt x="314" y="229"/>
                    </a:lnTo>
                    <a:lnTo>
                      <a:pt x="356" y="239"/>
                    </a:lnTo>
                    <a:lnTo>
                      <a:pt x="393" y="249"/>
                    </a:lnTo>
                    <a:lnTo>
                      <a:pt x="445" y="268"/>
                    </a:lnTo>
                    <a:lnTo>
                      <a:pt x="488" y="286"/>
                    </a:lnTo>
                    <a:lnTo>
                      <a:pt x="527" y="306"/>
                    </a:lnTo>
                    <a:lnTo>
                      <a:pt x="567" y="331"/>
                    </a:lnTo>
                    <a:lnTo>
                      <a:pt x="586" y="343"/>
                    </a:lnTo>
                    <a:lnTo>
                      <a:pt x="603" y="354"/>
                    </a:lnTo>
                    <a:lnTo>
                      <a:pt x="618" y="365"/>
                    </a:lnTo>
                    <a:lnTo>
                      <a:pt x="633" y="376"/>
                    </a:lnTo>
                    <a:lnTo>
                      <a:pt x="660" y="396"/>
                    </a:lnTo>
                    <a:lnTo>
                      <a:pt x="678" y="412"/>
                    </a:lnTo>
                    <a:lnTo>
                      <a:pt x="692" y="425"/>
                    </a:lnTo>
                    <a:lnTo>
                      <a:pt x="706" y="439"/>
                    </a:lnTo>
                    <a:lnTo>
                      <a:pt x="719" y="453"/>
                    </a:lnTo>
                    <a:lnTo>
                      <a:pt x="730" y="465"/>
                    </a:lnTo>
                    <a:lnTo>
                      <a:pt x="743" y="480"/>
                    </a:lnTo>
                    <a:lnTo>
                      <a:pt x="756" y="498"/>
                    </a:lnTo>
                    <a:lnTo>
                      <a:pt x="768" y="514"/>
                    </a:lnTo>
                    <a:lnTo>
                      <a:pt x="780" y="532"/>
                    </a:lnTo>
                  </a:path>
                </a:pathLst>
              </a:custGeom>
              <a:solidFill>
                <a:schemeClr val="bg1">
                  <a:lumMod val="85000"/>
                </a:schemeClr>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47" name="Freeform 26"/>
              <p:cNvSpPr/>
              <p:nvPr/>
            </p:nvSpPr>
            <p:spPr bwMode="gray">
              <a:xfrm>
                <a:off x="7687293" y="2264276"/>
                <a:ext cx="602717" cy="468845"/>
              </a:xfrm>
              <a:custGeom>
                <a:gdLst>
                  <a:gd name="T0" fmla="*/ 96 w 778"/>
                  <a:gd name="T1" fmla="*/ 76 h 506"/>
                  <a:gd name="T2" fmla="*/ 94 w 778"/>
                  <a:gd name="T3" fmla="*/ 71 h 506"/>
                  <a:gd name="T4" fmla="*/ 93 w 778"/>
                  <a:gd name="T5" fmla="*/ 68 h 506"/>
                  <a:gd name="T6" fmla="*/ 92 w 778"/>
                  <a:gd name="T7" fmla="*/ 65 h 506"/>
                  <a:gd name="T8" fmla="*/ 91 w 778"/>
                  <a:gd name="T9" fmla="*/ 62 h 506"/>
                  <a:gd name="T10" fmla="*/ 88 w 778"/>
                  <a:gd name="T11" fmla="*/ 57 h 506"/>
                  <a:gd name="T12" fmla="*/ 86 w 778"/>
                  <a:gd name="T13" fmla="*/ 53 h 506"/>
                  <a:gd name="T14" fmla="*/ 83 w 778"/>
                  <a:gd name="T15" fmla="*/ 49 h 506"/>
                  <a:gd name="T16" fmla="*/ 80 w 778"/>
                  <a:gd name="T17" fmla="*/ 45 h 506"/>
                  <a:gd name="T18" fmla="*/ 77 w 778"/>
                  <a:gd name="T19" fmla="*/ 41 h 506"/>
                  <a:gd name="T20" fmla="*/ 73 w 778"/>
                  <a:gd name="T21" fmla="*/ 37 h 506"/>
                  <a:gd name="T22" fmla="*/ 70 w 778"/>
                  <a:gd name="T23" fmla="*/ 34 h 506"/>
                  <a:gd name="T24" fmla="*/ 66 w 778"/>
                  <a:gd name="T25" fmla="*/ 30 h 506"/>
                  <a:gd name="T26" fmla="*/ 61 w 778"/>
                  <a:gd name="T27" fmla="*/ 26 h 506"/>
                  <a:gd name="T28" fmla="*/ 56 w 778"/>
                  <a:gd name="T29" fmla="*/ 22 h 506"/>
                  <a:gd name="T30" fmla="*/ 53 w 778"/>
                  <a:gd name="T31" fmla="*/ 20 h 506"/>
                  <a:gd name="T32" fmla="*/ 48 w 778"/>
                  <a:gd name="T33" fmla="*/ 17 h 506"/>
                  <a:gd name="T34" fmla="*/ 44 w 778"/>
                  <a:gd name="T35" fmla="*/ 16 h 506"/>
                  <a:gd name="T36" fmla="*/ 39 w 778"/>
                  <a:gd name="T37" fmla="*/ 14 h 506"/>
                  <a:gd name="T38" fmla="*/ 34 w 778"/>
                  <a:gd name="T39" fmla="*/ 13 h 506"/>
                  <a:gd name="T40" fmla="*/ 31 w 778"/>
                  <a:gd name="T41" fmla="*/ 13 h 506"/>
                  <a:gd name="T42" fmla="*/ 28 w 778"/>
                  <a:gd name="T43" fmla="*/ 13 h 506"/>
                  <a:gd name="T44" fmla="*/ 26 w 778"/>
                  <a:gd name="T45" fmla="*/ 14 h 506"/>
                  <a:gd name="T46" fmla="*/ 23 w 778"/>
                  <a:gd name="T47" fmla="*/ 14 h 506"/>
                  <a:gd name="T48" fmla="*/ 21 w 778"/>
                  <a:gd name="T49" fmla="*/ 15 h 506"/>
                  <a:gd name="T50" fmla="*/ 21 w 778"/>
                  <a:gd name="T51" fmla="*/ 0 h 506"/>
                  <a:gd name="T52" fmla="*/ 18 w 778"/>
                  <a:gd name="T53" fmla="*/ 5 h 506"/>
                  <a:gd name="T54" fmla="*/ 16 w 778"/>
                  <a:gd name="T55" fmla="*/ 9 h 506"/>
                  <a:gd name="T56" fmla="*/ 12 w 778"/>
                  <a:gd name="T57" fmla="*/ 14 h 506"/>
                  <a:gd name="T58" fmla="*/ 8 w 778"/>
                  <a:gd name="T59" fmla="*/ 19 h 506"/>
                  <a:gd name="T60" fmla="*/ 5 w 778"/>
                  <a:gd name="T61" fmla="*/ 22 h 506"/>
                  <a:gd name="T62" fmla="*/ 0 w 778"/>
                  <a:gd name="T63" fmla="*/ 26 h 506"/>
                  <a:gd name="T64" fmla="*/ 4 w 778"/>
                  <a:gd name="T65" fmla="*/ 28 h 506"/>
                  <a:gd name="T66" fmla="*/ 9 w 778"/>
                  <a:gd name="T67" fmla="*/ 31 h 506"/>
                  <a:gd name="T68" fmla="*/ 13 w 778"/>
                  <a:gd name="T69" fmla="*/ 35 h 506"/>
                  <a:gd name="T70" fmla="*/ 17 w 778"/>
                  <a:gd name="T71" fmla="*/ 39 h 506"/>
                  <a:gd name="T72" fmla="*/ 19 w 778"/>
                  <a:gd name="T73" fmla="*/ 42 h 506"/>
                  <a:gd name="T74" fmla="*/ 21 w 778"/>
                  <a:gd name="T75" fmla="*/ 46 h 506"/>
                  <a:gd name="T76" fmla="*/ 21 w 778"/>
                  <a:gd name="T77" fmla="*/ 31 h 506"/>
                  <a:gd name="T78" fmla="*/ 26 w 778"/>
                  <a:gd name="T79" fmla="*/ 30 h 506"/>
                  <a:gd name="T80" fmla="*/ 29 w 778"/>
                  <a:gd name="T81" fmla="*/ 30 h 506"/>
                  <a:gd name="T82" fmla="*/ 34 w 778"/>
                  <a:gd name="T83" fmla="*/ 30 h 506"/>
                  <a:gd name="T84" fmla="*/ 38 w 778"/>
                  <a:gd name="T85" fmla="*/ 31 h 506"/>
                  <a:gd name="T86" fmla="*/ 44 w 778"/>
                  <a:gd name="T87" fmla="*/ 33 h 506"/>
                  <a:gd name="T88" fmla="*/ 48 w 778"/>
                  <a:gd name="T89" fmla="*/ 34 h 506"/>
                  <a:gd name="T90" fmla="*/ 54 w 778"/>
                  <a:gd name="T91" fmla="*/ 37 h 506"/>
                  <a:gd name="T92" fmla="*/ 60 w 778"/>
                  <a:gd name="T93" fmla="*/ 40 h 506"/>
                  <a:gd name="T94" fmla="*/ 65 w 778"/>
                  <a:gd name="T95" fmla="*/ 43 h 506"/>
                  <a:gd name="T96" fmla="*/ 69 w 778"/>
                  <a:gd name="T97" fmla="*/ 46 h 506"/>
                  <a:gd name="T98" fmla="*/ 72 w 778"/>
                  <a:gd name="T99" fmla="*/ 48 h 506"/>
                  <a:gd name="T100" fmla="*/ 74 w 778"/>
                  <a:gd name="T101" fmla="*/ 50 h 506"/>
                  <a:gd name="T102" fmla="*/ 76 w 778"/>
                  <a:gd name="T103" fmla="*/ 51 h 506"/>
                  <a:gd name="T104" fmla="*/ 78 w 778"/>
                  <a:gd name="T105" fmla="*/ 53 h 506"/>
                  <a:gd name="T106" fmla="*/ 81 w 778"/>
                  <a:gd name="T107" fmla="*/ 56 h 506"/>
                  <a:gd name="T108" fmla="*/ 83 w 778"/>
                  <a:gd name="T109" fmla="*/ 58 h 506"/>
                  <a:gd name="T110" fmla="*/ 85 w 778"/>
                  <a:gd name="T111" fmla="*/ 60 h 506"/>
                  <a:gd name="T112" fmla="*/ 87 w 778"/>
                  <a:gd name="T113" fmla="*/ 62 h 506"/>
                  <a:gd name="T114" fmla="*/ 88 w 778"/>
                  <a:gd name="T115" fmla="*/ 64 h 506"/>
                  <a:gd name="T116" fmla="*/ 89 w 778"/>
                  <a:gd name="T117" fmla="*/ 66 h 506"/>
                  <a:gd name="T118" fmla="*/ 91 w 778"/>
                  <a:gd name="T119" fmla="*/ 68 h 506"/>
                  <a:gd name="T120" fmla="*/ 93 w 778"/>
                  <a:gd name="T121" fmla="*/ 70 h 506"/>
                  <a:gd name="T122" fmla="*/ 94 w 778"/>
                  <a:gd name="T123" fmla="*/ 73 h 506"/>
                  <a:gd name="T124" fmla="*/ 96 w 778"/>
                  <a:gd name="T125" fmla="*/ 76 h 5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8"/>
                  <a:gd name="T190" fmla="*/ 0 h 506"/>
                  <a:gd name="T191" fmla="*/ 778 w 778"/>
                  <a:gd name="T192" fmla="*/ 506 h 506"/>
                </a:gd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8" h="506">
                    <a:moveTo>
                      <a:pt x="777" y="505"/>
                    </a:moveTo>
                    <a:lnTo>
                      <a:pt x="766" y="476"/>
                    </a:lnTo>
                    <a:lnTo>
                      <a:pt x="757" y="454"/>
                    </a:lnTo>
                    <a:lnTo>
                      <a:pt x="747" y="434"/>
                    </a:lnTo>
                    <a:lnTo>
                      <a:pt x="735" y="412"/>
                    </a:lnTo>
                    <a:lnTo>
                      <a:pt x="717" y="382"/>
                    </a:lnTo>
                    <a:lnTo>
                      <a:pt x="698" y="355"/>
                    </a:lnTo>
                    <a:lnTo>
                      <a:pt x="674" y="327"/>
                    </a:lnTo>
                    <a:lnTo>
                      <a:pt x="649" y="300"/>
                    </a:lnTo>
                    <a:lnTo>
                      <a:pt x="625" y="276"/>
                    </a:lnTo>
                    <a:lnTo>
                      <a:pt x="593" y="246"/>
                    </a:lnTo>
                    <a:lnTo>
                      <a:pt x="569" y="227"/>
                    </a:lnTo>
                    <a:lnTo>
                      <a:pt x="535" y="202"/>
                    </a:lnTo>
                    <a:lnTo>
                      <a:pt x="497" y="175"/>
                    </a:lnTo>
                    <a:lnTo>
                      <a:pt x="459" y="151"/>
                    </a:lnTo>
                    <a:lnTo>
                      <a:pt x="430" y="134"/>
                    </a:lnTo>
                    <a:lnTo>
                      <a:pt x="388" y="117"/>
                    </a:lnTo>
                    <a:lnTo>
                      <a:pt x="354" y="105"/>
                    </a:lnTo>
                    <a:lnTo>
                      <a:pt x="317" y="95"/>
                    </a:lnTo>
                    <a:lnTo>
                      <a:pt x="278" y="88"/>
                    </a:lnTo>
                    <a:lnTo>
                      <a:pt x="255" y="86"/>
                    </a:lnTo>
                    <a:lnTo>
                      <a:pt x="227" y="88"/>
                    </a:lnTo>
                    <a:lnTo>
                      <a:pt x="207" y="90"/>
                    </a:lnTo>
                    <a:lnTo>
                      <a:pt x="187" y="93"/>
                    </a:lnTo>
                    <a:lnTo>
                      <a:pt x="170" y="97"/>
                    </a:lnTo>
                    <a:lnTo>
                      <a:pt x="170" y="0"/>
                    </a:lnTo>
                    <a:lnTo>
                      <a:pt x="149" y="31"/>
                    </a:lnTo>
                    <a:lnTo>
                      <a:pt x="127" y="59"/>
                    </a:lnTo>
                    <a:lnTo>
                      <a:pt x="97" y="95"/>
                    </a:lnTo>
                    <a:lnTo>
                      <a:pt x="65" y="124"/>
                    </a:lnTo>
                    <a:lnTo>
                      <a:pt x="36" y="148"/>
                    </a:lnTo>
                    <a:lnTo>
                      <a:pt x="0" y="171"/>
                    </a:lnTo>
                    <a:lnTo>
                      <a:pt x="34" y="188"/>
                    </a:lnTo>
                    <a:lnTo>
                      <a:pt x="70" y="208"/>
                    </a:lnTo>
                    <a:lnTo>
                      <a:pt x="107" y="234"/>
                    </a:lnTo>
                    <a:lnTo>
                      <a:pt x="136" y="261"/>
                    </a:lnTo>
                    <a:lnTo>
                      <a:pt x="154" y="278"/>
                    </a:lnTo>
                    <a:lnTo>
                      <a:pt x="172" y="306"/>
                    </a:lnTo>
                    <a:lnTo>
                      <a:pt x="172" y="208"/>
                    </a:lnTo>
                    <a:lnTo>
                      <a:pt x="207" y="202"/>
                    </a:lnTo>
                    <a:lnTo>
                      <a:pt x="239" y="200"/>
                    </a:lnTo>
                    <a:lnTo>
                      <a:pt x="275" y="202"/>
                    </a:lnTo>
                    <a:lnTo>
                      <a:pt x="312" y="207"/>
                    </a:lnTo>
                    <a:lnTo>
                      <a:pt x="354" y="217"/>
                    </a:lnTo>
                    <a:lnTo>
                      <a:pt x="391" y="227"/>
                    </a:lnTo>
                    <a:lnTo>
                      <a:pt x="443" y="245"/>
                    </a:lnTo>
                    <a:lnTo>
                      <a:pt x="486" y="264"/>
                    </a:lnTo>
                    <a:lnTo>
                      <a:pt x="524" y="283"/>
                    </a:lnTo>
                    <a:lnTo>
                      <a:pt x="564" y="308"/>
                    </a:lnTo>
                    <a:lnTo>
                      <a:pt x="583" y="319"/>
                    </a:lnTo>
                    <a:lnTo>
                      <a:pt x="600" y="330"/>
                    </a:lnTo>
                    <a:lnTo>
                      <a:pt x="616" y="340"/>
                    </a:lnTo>
                    <a:lnTo>
                      <a:pt x="630" y="352"/>
                    </a:lnTo>
                    <a:lnTo>
                      <a:pt x="657" y="371"/>
                    </a:lnTo>
                    <a:lnTo>
                      <a:pt x="675" y="387"/>
                    </a:lnTo>
                    <a:lnTo>
                      <a:pt x="689" y="400"/>
                    </a:lnTo>
                    <a:lnTo>
                      <a:pt x="703" y="414"/>
                    </a:lnTo>
                    <a:lnTo>
                      <a:pt x="716" y="427"/>
                    </a:lnTo>
                    <a:lnTo>
                      <a:pt x="727" y="439"/>
                    </a:lnTo>
                    <a:lnTo>
                      <a:pt x="740" y="454"/>
                    </a:lnTo>
                    <a:lnTo>
                      <a:pt x="753" y="471"/>
                    </a:lnTo>
                    <a:lnTo>
                      <a:pt x="765" y="487"/>
                    </a:lnTo>
                    <a:lnTo>
                      <a:pt x="777" y="505"/>
                    </a:lnTo>
                  </a:path>
                </a:pathLst>
              </a:custGeom>
              <a:solidFill>
                <a:schemeClr val="accent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grpSp>
        <p:sp>
          <p:nvSpPr>
            <p:cNvPr id="30767" name="Line 46"/>
            <p:cNvSpPr>
              <a:spLocks noChangeShapeType="1"/>
            </p:cNvSpPr>
            <p:nvPr/>
          </p:nvSpPr>
          <p:spPr bwMode="gray">
            <a:xfrm>
              <a:off x="7720409" y="3154124"/>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68" name="Line 47"/>
            <p:cNvSpPr>
              <a:spLocks noChangeShapeType="1"/>
            </p:cNvSpPr>
            <p:nvPr/>
          </p:nvSpPr>
          <p:spPr bwMode="gray">
            <a:xfrm>
              <a:off x="7720409" y="3376586"/>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69" name="Line 48"/>
            <p:cNvSpPr>
              <a:spLocks noChangeShapeType="1"/>
            </p:cNvSpPr>
            <p:nvPr/>
          </p:nvSpPr>
          <p:spPr bwMode="gray">
            <a:xfrm>
              <a:off x="7720409" y="3931546"/>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70" name="Line 49"/>
            <p:cNvSpPr>
              <a:spLocks noChangeShapeType="1"/>
            </p:cNvSpPr>
            <p:nvPr/>
          </p:nvSpPr>
          <p:spPr bwMode="gray">
            <a:xfrm flipH="1">
              <a:off x="7720409" y="2941230"/>
              <a:ext cx="0" cy="990315"/>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71" name="Line 50"/>
            <p:cNvSpPr>
              <a:spLocks noChangeShapeType="1"/>
            </p:cNvSpPr>
            <p:nvPr/>
          </p:nvSpPr>
          <p:spPr bwMode="gray">
            <a:xfrm flipH="1">
              <a:off x="8844155" y="2941230"/>
              <a:ext cx="0" cy="990315"/>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72" name="Line 51"/>
            <p:cNvSpPr>
              <a:spLocks noChangeShapeType="1"/>
            </p:cNvSpPr>
            <p:nvPr/>
          </p:nvSpPr>
          <p:spPr bwMode="gray">
            <a:xfrm flipH="1">
              <a:off x="8283386" y="3154124"/>
              <a:ext cx="0" cy="22246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73" name="Rectangle 52"/>
            <p:cNvSpPr>
              <a:spLocks noChangeArrowheads="1"/>
            </p:cNvSpPr>
            <p:nvPr/>
          </p:nvSpPr>
          <p:spPr bwMode="gray">
            <a:xfrm>
              <a:off x="6287577" y="4371686"/>
              <a:ext cx="1123746" cy="554959"/>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lnSpc>
                  <a:spcPct val="100000"/>
                </a:lnSpc>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“我们需要在</a:t>
              </a:r>
              <a:r>
                <a:rPr lang="zh-CN" altLang="en-US" sz="900" smtClean="0">
                  <a:solidFill>
                    <a:schemeClr val="tx1"/>
                  </a:solidFill>
                  <a:latin typeface="Audi Type" pitchFamily="34" charset="0"/>
                  <a:ea typeface="华康黑体W5(P)" panose="020b0500000000000000" pitchFamily="34" charset="-122"/>
                  <a:cs typeface="Arial Unicode MS" panose="020b0604020202020204" pitchFamily="34" charset="-122"/>
                </a:rPr>
                <a:t>哪些流程</a:t>
              </a: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上表现       出色？”</a:t>
              </a:r>
            </a:p>
          </p:txBody>
        </p:sp>
        <p:sp>
          <p:nvSpPr>
            <p:cNvPr id="30774" name="Rectangle 53"/>
            <p:cNvSpPr>
              <a:spLocks noChangeArrowheads="1"/>
            </p:cNvSpPr>
            <p:nvPr/>
          </p:nvSpPr>
          <p:spPr bwMode="gray">
            <a:xfrm>
              <a:off x="6850554" y="4149224"/>
              <a:ext cx="560769"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考量</a:t>
              </a:r>
            </a:p>
          </p:txBody>
        </p:sp>
        <p:sp>
          <p:nvSpPr>
            <p:cNvPr id="30775" name="Rectangle 54"/>
            <p:cNvSpPr>
              <a:spLocks noChangeArrowheads="1"/>
            </p:cNvSpPr>
            <p:nvPr/>
          </p:nvSpPr>
          <p:spPr bwMode="gray">
            <a:xfrm>
              <a:off x="6287577" y="4149224"/>
              <a:ext cx="562977"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目标</a:t>
              </a:r>
            </a:p>
          </p:txBody>
        </p:sp>
        <p:sp>
          <p:nvSpPr>
            <p:cNvPr id="30776" name="Rectangle 55"/>
            <p:cNvSpPr>
              <a:spLocks noChangeArrowheads="1"/>
            </p:cNvSpPr>
            <p:nvPr/>
          </p:nvSpPr>
          <p:spPr bwMode="gray">
            <a:xfrm>
              <a:off x="6287577" y="3933938"/>
              <a:ext cx="1123746" cy="215286"/>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r>
                <a:rPr lang="zh-CN" altLang="en-US" sz="1000" b="1">
                  <a:solidFill>
                    <a:schemeClr val="tx1"/>
                  </a:solidFill>
                  <a:latin typeface="Audi Type" pitchFamily="34" charset="0"/>
                  <a:ea typeface="华康黑体W5(P)" panose="020b0500000000000000" pitchFamily="34" charset="-122"/>
                  <a:cs typeface="Arial Unicode MS" panose="020b0604020202020204" pitchFamily="34" charset="-122"/>
                </a:rPr>
                <a:t>内部运营面</a:t>
              </a:r>
            </a:p>
          </p:txBody>
        </p:sp>
        <p:sp>
          <p:nvSpPr>
            <p:cNvPr id="30777" name="Line 56"/>
            <p:cNvSpPr>
              <a:spLocks noChangeShapeType="1"/>
            </p:cNvSpPr>
            <p:nvPr/>
          </p:nvSpPr>
          <p:spPr bwMode="gray">
            <a:xfrm>
              <a:off x="6287577" y="3933938"/>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78" name="Line 57"/>
            <p:cNvSpPr>
              <a:spLocks noChangeShapeType="1"/>
            </p:cNvSpPr>
            <p:nvPr/>
          </p:nvSpPr>
          <p:spPr bwMode="gray">
            <a:xfrm>
              <a:off x="6287577" y="4149224"/>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79" name="Line 58"/>
            <p:cNvSpPr>
              <a:spLocks noChangeShapeType="1"/>
            </p:cNvSpPr>
            <p:nvPr/>
          </p:nvSpPr>
          <p:spPr bwMode="gray">
            <a:xfrm>
              <a:off x="6287577" y="4371686"/>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80" name="Line 59"/>
            <p:cNvSpPr>
              <a:spLocks noChangeShapeType="1"/>
            </p:cNvSpPr>
            <p:nvPr/>
          </p:nvSpPr>
          <p:spPr bwMode="gray">
            <a:xfrm>
              <a:off x="6287577" y="4926645"/>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81" name="Line 60"/>
            <p:cNvSpPr>
              <a:spLocks noChangeShapeType="1"/>
            </p:cNvSpPr>
            <p:nvPr/>
          </p:nvSpPr>
          <p:spPr bwMode="gray">
            <a:xfrm flipH="1">
              <a:off x="6287577" y="3933938"/>
              <a:ext cx="0" cy="992707"/>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82" name="Line 61"/>
            <p:cNvSpPr>
              <a:spLocks noChangeShapeType="1"/>
            </p:cNvSpPr>
            <p:nvPr/>
          </p:nvSpPr>
          <p:spPr bwMode="gray">
            <a:xfrm flipH="1">
              <a:off x="7411323" y="3933938"/>
              <a:ext cx="0" cy="992707"/>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83" name="Line 62"/>
            <p:cNvSpPr>
              <a:spLocks noChangeShapeType="1"/>
            </p:cNvSpPr>
            <p:nvPr/>
          </p:nvSpPr>
          <p:spPr bwMode="gray">
            <a:xfrm flipH="1">
              <a:off x="6850554" y="4149224"/>
              <a:ext cx="0" cy="22246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84" name="Rectangle 63"/>
            <p:cNvSpPr>
              <a:spLocks noChangeArrowheads="1"/>
            </p:cNvSpPr>
            <p:nvPr/>
          </p:nvSpPr>
          <p:spPr bwMode="gray">
            <a:xfrm>
              <a:off x="4861369" y="3378978"/>
              <a:ext cx="1123746" cy="554959"/>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lnSpc>
                  <a:spcPct val="100000"/>
                </a:lnSpc>
                <a:buClrTx/>
                <a:buFont typeface="Arial" pitchFamily="34" charset="0"/>
                <a:buChar char="•"/>
              </a:pPr>
              <a:r>
                <a:rPr lang="zh-CN" altLang="en-US" sz="900" i="1" smtClean="0">
                  <a:solidFill>
                    <a:schemeClr val="tx1"/>
                  </a:solidFill>
                  <a:latin typeface="Audi Type" pitchFamily="34" charset="0"/>
                  <a:ea typeface="华康黑体W5(P)" panose="020b0500000000000000" pitchFamily="34" charset="-122"/>
                  <a:cs typeface="Arial Unicode MS" panose="020b0604020202020204" pitchFamily="34" charset="-122"/>
                </a:rPr>
                <a:t>“ </a:t>
              </a:r>
              <a:r>
                <a:rPr lang="zh-CN" altLang="en-US" sz="900" smtClean="0">
                  <a:solidFill>
                    <a:schemeClr val="tx1"/>
                  </a:solidFill>
                  <a:latin typeface="Audi Type" pitchFamily="34" charset="0"/>
                  <a:ea typeface="华康黑体W5(P)" panose="020b0500000000000000" pitchFamily="34" charset="-122"/>
                  <a:cs typeface="Arial Unicode MS" panose="020b0604020202020204" pitchFamily="34" charset="-122"/>
                </a:rPr>
                <a:t>我们</a:t>
              </a: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在</a:t>
              </a:r>
              <a:r>
                <a:rPr lang="zh-CN" altLang="en-US" sz="900" smtClean="0">
                  <a:solidFill>
                    <a:schemeClr val="tx1"/>
                  </a:solidFill>
                  <a:latin typeface="Audi Type" pitchFamily="34" charset="0"/>
                  <a:ea typeface="华康黑体W5(P)" panose="020b0500000000000000" pitchFamily="34" charset="-122"/>
                  <a:cs typeface="Arial Unicode MS" panose="020b0604020202020204" pitchFamily="34" charset="-122"/>
                </a:rPr>
                <a:t>客户眼</a:t>
              </a: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中应该是怎样的？”</a:t>
              </a:r>
            </a:p>
          </p:txBody>
        </p:sp>
        <p:sp>
          <p:nvSpPr>
            <p:cNvPr id="30785" name="Rectangle 64"/>
            <p:cNvSpPr>
              <a:spLocks noChangeArrowheads="1"/>
            </p:cNvSpPr>
            <p:nvPr/>
          </p:nvSpPr>
          <p:spPr bwMode="gray">
            <a:xfrm>
              <a:off x="5426554" y="3156516"/>
              <a:ext cx="558561"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72000" tIns="36000" rIns="36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考量</a:t>
              </a:r>
            </a:p>
          </p:txBody>
        </p:sp>
        <p:sp>
          <p:nvSpPr>
            <p:cNvPr id="30786" name="Rectangle 65"/>
            <p:cNvSpPr>
              <a:spLocks noChangeArrowheads="1"/>
            </p:cNvSpPr>
            <p:nvPr/>
          </p:nvSpPr>
          <p:spPr bwMode="gray">
            <a:xfrm>
              <a:off x="4861369" y="3156516"/>
              <a:ext cx="565185" cy="2224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88900" indent="-88900">
                <a:buClrTx/>
                <a:buFont typeface="Arial" pitchFamily="34" charset="0"/>
                <a:buChar char="•"/>
              </a:pPr>
              <a:r>
                <a:rPr lang="zh-CN" altLang="en-US" sz="900">
                  <a:solidFill>
                    <a:schemeClr val="tx1"/>
                  </a:solidFill>
                  <a:latin typeface="Audi Type" pitchFamily="34" charset="0"/>
                  <a:ea typeface="华康黑体W5(P)" panose="020b0500000000000000" pitchFamily="34" charset="-122"/>
                  <a:cs typeface="Arial Unicode MS" panose="020b0604020202020204" pitchFamily="34" charset="-122"/>
                </a:rPr>
                <a:t>目标</a:t>
              </a:r>
            </a:p>
          </p:txBody>
        </p:sp>
        <p:sp>
          <p:nvSpPr>
            <p:cNvPr id="30787" name="Rectangle 66"/>
            <p:cNvSpPr>
              <a:spLocks noChangeArrowheads="1"/>
            </p:cNvSpPr>
            <p:nvPr/>
          </p:nvSpPr>
          <p:spPr bwMode="gray">
            <a:xfrm>
              <a:off x="4861369" y="2941230"/>
              <a:ext cx="1123746" cy="215286"/>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000" tIns="36000" rIns="90000" bIns="3600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r>
                <a:rPr lang="zh-CN" altLang="en-US" sz="900" b="1">
                  <a:solidFill>
                    <a:schemeClr val="tx1"/>
                  </a:solidFill>
                  <a:latin typeface="Audi Type" pitchFamily="34" charset="0"/>
                  <a:ea typeface="华康黑体W5(P)" panose="020b0500000000000000" pitchFamily="34" charset="-122"/>
                  <a:cs typeface="Arial Unicode MS" panose="020b0604020202020204" pitchFamily="34" charset="-122"/>
                </a:rPr>
                <a:t>客户面</a:t>
              </a:r>
            </a:p>
          </p:txBody>
        </p:sp>
        <p:grpSp>
          <p:nvGrpSpPr>
            <p:cNvPr id="5" name="Group 4"/>
            <p:cNvGrpSpPr/>
            <p:nvPr/>
          </p:nvGrpSpPr>
          <p:grpSpPr>
            <a:xfrm>
              <a:off x="5269803" y="2232257"/>
              <a:ext cx="660119" cy="499942"/>
              <a:chOff x="5269803" y="2264276"/>
              <a:chExt cx="660119" cy="499942"/>
            </a:xfrm>
          </p:grpSpPr>
          <p:sp>
            <p:nvSpPr>
              <p:cNvPr id="30740" name="Freeform 19"/>
              <p:cNvSpPr/>
              <p:nvPr/>
            </p:nvSpPr>
            <p:spPr bwMode="gray">
              <a:xfrm>
                <a:off x="5276427" y="2288196"/>
                <a:ext cx="653495" cy="452100"/>
              </a:xfrm>
              <a:custGeom>
                <a:gdLst>
                  <a:gd name="T0" fmla="*/ 97 w 844"/>
                  <a:gd name="T1" fmla="*/ 0 h 486"/>
                  <a:gd name="T2" fmla="*/ 88 w 844"/>
                  <a:gd name="T3" fmla="*/ 2 h 486"/>
                  <a:gd name="T4" fmla="*/ 78 w 844"/>
                  <a:gd name="T5" fmla="*/ 5 h 486"/>
                  <a:gd name="T6" fmla="*/ 68 w 844"/>
                  <a:gd name="T7" fmla="*/ 10 h 486"/>
                  <a:gd name="T8" fmla="*/ 58 w 844"/>
                  <a:gd name="T9" fmla="*/ 14 h 486"/>
                  <a:gd name="T10" fmla="*/ 48 w 844"/>
                  <a:gd name="T11" fmla="*/ 19 h 486"/>
                  <a:gd name="T12" fmla="*/ 38 w 844"/>
                  <a:gd name="T13" fmla="*/ 26 h 486"/>
                  <a:gd name="T14" fmla="*/ 30 w 844"/>
                  <a:gd name="T15" fmla="*/ 33 h 486"/>
                  <a:gd name="T16" fmla="*/ 24 w 844"/>
                  <a:gd name="T17" fmla="*/ 40 h 486"/>
                  <a:gd name="T18" fmla="*/ 21 w 844"/>
                  <a:gd name="T19" fmla="*/ 47 h 486"/>
                  <a:gd name="T20" fmla="*/ 21 w 844"/>
                  <a:gd name="T21" fmla="*/ 52 h 486"/>
                  <a:gd name="T22" fmla="*/ 22 w 844"/>
                  <a:gd name="T23" fmla="*/ 56 h 486"/>
                  <a:gd name="T24" fmla="*/ 0 w 844"/>
                  <a:gd name="T25" fmla="*/ 57 h 486"/>
                  <a:gd name="T26" fmla="*/ 12 w 844"/>
                  <a:gd name="T27" fmla="*/ 61 h 486"/>
                  <a:gd name="T28" fmla="*/ 25 w 844"/>
                  <a:gd name="T29" fmla="*/ 67 h 486"/>
                  <a:gd name="T30" fmla="*/ 32 w 844"/>
                  <a:gd name="T31" fmla="*/ 74 h 486"/>
                  <a:gd name="T32" fmla="*/ 41 w 844"/>
                  <a:gd name="T33" fmla="*/ 70 h 486"/>
                  <a:gd name="T34" fmla="*/ 50 w 844"/>
                  <a:gd name="T35" fmla="*/ 63 h 486"/>
                  <a:gd name="T36" fmla="*/ 59 w 844"/>
                  <a:gd name="T37" fmla="*/ 59 h 486"/>
                  <a:gd name="T38" fmla="*/ 45 w 844"/>
                  <a:gd name="T39" fmla="*/ 57 h 486"/>
                  <a:gd name="T40" fmla="*/ 43 w 844"/>
                  <a:gd name="T41" fmla="*/ 51 h 486"/>
                  <a:gd name="T42" fmla="*/ 45 w 844"/>
                  <a:gd name="T43" fmla="*/ 44 h 486"/>
                  <a:gd name="T44" fmla="*/ 48 w 844"/>
                  <a:gd name="T45" fmla="*/ 37 h 486"/>
                  <a:gd name="T46" fmla="*/ 56 w 844"/>
                  <a:gd name="T47" fmla="*/ 27 h 486"/>
                  <a:gd name="T48" fmla="*/ 65 w 844"/>
                  <a:gd name="T49" fmla="*/ 20 h 486"/>
                  <a:gd name="T50" fmla="*/ 69 w 844"/>
                  <a:gd name="T51" fmla="*/ 17 h 486"/>
                  <a:gd name="T52" fmla="*/ 73 w 844"/>
                  <a:gd name="T53" fmla="*/ 14 h 486"/>
                  <a:gd name="T54" fmla="*/ 80 w 844"/>
                  <a:gd name="T55" fmla="*/ 10 h 486"/>
                  <a:gd name="T56" fmla="*/ 86 w 844"/>
                  <a:gd name="T57" fmla="*/ 7 h 486"/>
                  <a:gd name="T58" fmla="*/ 90 w 844"/>
                  <a:gd name="T59" fmla="*/ 5 h 486"/>
                  <a:gd name="T60" fmla="*/ 97 w 844"/>
                  <a:gd name="T61" fmla="*/ 2 h 486"/>
                  <a:gd name="T62" fmla="*/ 104 w 844"/>
                  <a:gd name="T63" fmla="*/ 0 h 4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4"/>
                  <a:gd name="T97" fmla="*/ 0 h 486"/>
                  <a:gd name="T98" fmla="*/ 844 w 844"/>
                  <a:gd name="T99" fmla="*/ 486 h 486"/>
                </a:gd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4" h="486">
                    <a:moveTo>
                      <a:pt x="843" y="0"/>
                    </a:moveTo>
                    <a:lnTo>
                      <a:pt x="789" y="0"/>
                    </a:lnTo>
                    <a:lnTo>
                      <a:pt x="748" y="8"/>
                    </a:lnTo>
                    <a:lnTo>
                      <a:pt x="715" y="15"/>
                    </a:lnTo>
                    <a:lnTo>
                      <a:pt x="675" y="25"/>
                    </a:lnTo>
                    <a:lnTo>
                      <a:pt x="631" y="37"/>
                    </a:lnTo>
                    <a:lnTo>
                      <a:pt x="602" y="49"/>
                    </a:lnTo>
                    <a:lnTo>
                      <a:pt x="556" y="64"/>
                    </a:lnTo>
                    <a:lnTo>
                      <a:pt x="513" y="79"/>
                    </a:lnTo>
                    <a:lnTo>
                      <a:pt x="473" y="94"/>
                    </a:lnTo>
                    <a:lnTo>
                      <a:pt x="425" y="114"/>
                    </a:lnTo>
                    <a:lnTo>
                      <a:pt x="394" y="129"/>
                    </a:lnTo>
                    <a:lnTo>
                      <a:pt x="354" y="151"/>
                    </a:lnTo>
                    <a:lnTo>
                      <a:pt x="312" y="174"/>
                    </a:lnTo>
                    <a:lnTo>
                      <a:pt x="272" y="198"/>
                    </a:lnTo>
                    <a:lnTo>
                      <a:pt x="244" y="216"/>
                    </a:lnTo>
                    <a:lnTo>
                      <a:pt x="216" y="242"/>
                    </a:lnTo>
                    <a:lnTo>
                      <a:pt x="197" y="264"/>
                    </a:lnTo>
                    <a:lnTo>
                      <a:pt x="181" y="286"/>
                    </a:lnTo>
                    <a:lnTo>
                      <a:pt x="170" y="311"/>
                    </a:lnTo>
                    <a:lnTo>
                      <a:pt x="168" y="325"/>
                    </a:lnTo>
                    <a:lnTo>
                      <a:pt x="170" y="342"/>
                    </a:lnTo>
                    <a:lnTo>
                      <a:pt x="174" y="355"/>
                    </a:lnTo>
                    <a:lnTo>
                      <a:pt x="178" y="368"/>
                    </a:lnTo>
                    <a:lnTo>
                      <a:pt x="185" y="378"/>
                    </a:lnTo>
                    <a:lnTo>
                      <a:pt x="0" y="378"/>
                    </a:lnTo>
                    <a:lnTo>
                      <a:pt x="47" y="390"/>
                    </a:lnTo>
                    <a:lnTo>
                      <a:pt x="101" y="407"/>
                    </a:lnTo>
                    <a:lnTo>
                      <a:pt x="155" y="423"/>
                    </a:lnTo>
                    <a:lnTo>
                      <a:pt x="204" y="443"/>
                    </a:lnTo>
                    <a:lnTo>
                      <a:pt x="233" y="458"/>
                    </a:lnTo>
                    <a:lnTo>
                      <a:pt x="263" y="485"/>
                    </a:lnTo>
                    <a:lnTo>
                      <a:pt x="303" y="485"/>
                    </a:lnTo>
                    <a:lnTo>
                      <a:pt x="331" y="463"/>
                    </a:lnTo>
                    <a:lnTo>
                      <a:pt x="361" y="440"/>
                    </a:lnTo>
                    <a:lnTo>
                      <a:pt x="406" y="417"/>
                    </a:lnTo>
                    <a:lnTo>
                      <a:pt x="449" y="399"/>
                    </a:lnTo>
                    <a:lnTo>
                      <a:pt x="477" y="388"/>
                    </a:lnTo>
                    <a:lnTo>
                      <a:pt x="522" y="377"/>
                    </a:lnTo>
                    <a:lnTo>
                      <a:pt x="364" y="377"/>
                    </a:lnTo>
                    <a:lnTo>
                      <a:pt x="354" y="355"/>
                    </a:lnTo>
                    <a:lnTo>
                      <a:pt x="350" y="335"/>
                    </a:lnTo>
                    <a:lnTo>
                      <a:pt x="354" y="312"/>
                    </a:lnTo>
                    <a:lnTo>
                      <a:pt x="362" y="290"/>
                    </a:lnTo>
                    <a:lnTo>
                      <a:pt x="378" y="264"/>
                    </a:lnTo>
                    <a:lnTo>
                      <a:pt x="394" y="241"/>
                    </a:lnTo>
                    <a:lnTo>
                      <a:pt x="423" y="208"/>
                    </a:lnTo>
                    <a:lnTo>
                      <a:pt x="453" y="181"/>
                    </a:lnTo>
                    <a:lnTo>
                      <a:pt x="485" y="158"/>
                    </a:lnTo>
                    <a:lnTo>
                      <a:pt x="524" y="132"/>
                    </a:lnTo>
                    <a:lnTo>
                      <a:pt x="543" y="121"/>
                    </a:lnTo>
                    <a:lnTo>
                      <a:pt x="560" y="110"/>
                    </a:lnTo>
                    <a:lnTo>
                      <a:pt x="578" y="100"/>
                    </a:lnTo>
                    <a:lnTo>
                      <a:pt x="595" y="91"/>
                    </a:lnTo>
                    <a:lnTo>
                      <a:pt x="627" y="74"/>
                    </a:lnTo>
                    <a:lnTo>
                      <a:pt x="652" y="63"/>
                    </a:lnTo>
                    <a:lnTo>
                      <a:pt x="674" y="55"/>
                    </a:lnTo>
                    <a:lnTo>
                      <a:pt x="695" y="46"/>
                    </a:lnTo>
                    <a:lnTo>
                      <a:pt x="717" y="38"/>
                    </a:lnTo>
                    <a:lnTo>
                      <a:pt x="736" y="31"/>
                    </a:lnTo>
                    <a:lnTo>
                      <a:pt x="760" y="23"/>
                    </a:lnTo>
                    <a:lnTo>
                      <a:pt x="788" y="15"/>
                    </a:lnTo>
                    <a:lnTo>
                      <a:pt x="815" y="7"/>
                    </a:lnTo>
                    <a:lnTo>
                      <a:pt x="843" y="0"/>
                    </a:lnTo>
                  </a:path>
                </a:pathLst>
              </a:custGeom>
              <a:solidFill>
                <a:schemeClr val="bg1">
                  <a:lumMod val="85000"/>
                </a:schemeClr>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41" name="Freeform 20"/>
              <p:cNvSpPr/>
              <p:nvPr/>
            </p:nvSpPr>
            <p:spPr bwMode="gray">
              <a:xfrm>
                <a:off x="5269803" y="2264276"/>
                <a:ext cx="620379" cy="499942"/>
              </a:xfrm>
              <a:custGeom>
                <a:gdLst>
                  <a:gd name="T0" fmla="*/ 99 w 800"/>
                  <a:gd name="T1" fmla="*/ 0 h 484"/>
                  <a:gd name="T2" fmla="*/ 93 w 800"/>
                  <a:gd name="T3" fmla="*/ 1 h 484"/>
                  <a:gd name="T4" fmla="*/ 89 w 800"/>
                  <a:gd name="T5" fmla="*/ 2 h 484"/>
                  <a:gd name="T6" fmla="*/ 85 w 800"/>
                  <a:gd name="T7" fmla="*/ 3 h 484"/>
                  <a:gd name="T8" fmla="*/ 80 w 800"/>
                  <a:gd name="T9" fmla="*/ 4 h 484"/>
                  <a:gd name="T10" fmla="*/ 74 w 800"/>
                  <a:gd name="T11" fmla="*/ 5 h 484"/>
                  <a:gd name="T12" fmla="*/ 69 w 800"/>
                  <a:gd name="T13" fmla="*/ 7 h 484"/>
                  <a:gd name="T14" fmla="*/ 64 w 800"/>
                  <a:gd name="T15" fmla="*/ 10 h 484"/>
                  <a:gd name="T16" fmla="*/ 59 w 800"/>
                  <a:gd name="T17" fmla="*/ 12 h 484"/>
                  <a:gd name="T18" fmla="*/ 54 w 800"/>
                  <a:gd name="T19" fmla="*/ 14 h 484"/>
                  <a:gd name="T20" fmla="*/ 48 w 800"/>
                  <a:gd name="T21" fmla="*/ 18 h 484"/>
                  <a:gd name="T22" fmla="*/ 44 w 800"/>
                  <a:gd name="T23" fmla="*/ 20 h 484"/>
                  <a:gd name="T24" fmla="*/ 39 w 800"/>
                  <a:gd name="T25" fmla="*/ 23 h 484"/>
                  <a:gd name="T26" fmla="*/ 34 w 800"/>
                  <a:gd name="T27" fmla="*/ 27 h 484"/>
                  <a:gd name="T28" fmla="*/ 30 w 800"/>
                  <a:gd name="T29" fmla="*/ 30 h 484"/>
                  <a:gd name="T30" fmla="*/ 26 w 800"/>
                  <a:gd name="T31" fmla="*/ 33 h 484"/>
                  <a:gd name="T32" fmla="*/ 23 w 800"/>
                  <a:gd name="T33" fmla="*/ 37 h 484"/>
                  <a:gd name="T34" fmla="*/ 20 w 800"/>
                  <a:gd name="T35" fmla="*/ 40 h 484"/>
                  <a:gd name="T36" fmla="*/ 19 w 800"/>
                  <a:gd name="T37" fmla="*/ 44 h 484"/>
                  <a:gd name="T38" fmla="*/ 17 w 800"/>
                  <a:gd name="T39" fmla="*/ 47 h 484"/>
                  <a:gd name="T40" fmla="*/ 17 w 800"/>
                  <a:gd name="T41" fmla="*/ 50 h 484"/>
                  <a:gd name="T42" fmla="*/ 17 w 800"/>
                  <a:gd name="T43" fmla="*/ 52 h 484"/>
                  <a:gd name="T44" fmla="*/ 18 w 800"/>
                  <a:gd name="T45" fmla="*/ 54 h 484"/>
                  <a:gd name="T46" fmla="*/ 18 w 800"/>
                  <a:gd name="T47" fmla="*/ 56 h 484"/>
                  <a:gd name="T48" fmla="*/ 19 w 800"/>
                  <a:gd name="T49" fmla="*/ 57 h 484"/>
                  <a:gd name="T50" fmla="*/ 0 w 800"/>
                  <a:gd name="T51" fmla="*/ 57 h 484"/>
                  <a:gd name="T52" fmla="*/ 6 w 800"/>
                  <a:gd name="T53" fmla="*/ 59 h 484"/>
                  <a:gd name="T54" fmla="*/ 12 w 800"/>
                  <a:gd name="T55" fmla="*/ 62 h 484"/>
                  <a:gd name="T56" fmla="*/ 19 w 800"/>
                  <a:gd name="T57" fmla="*/ 64 h 484"/>
                  <a:gd name="T58" fmla="*/ 24 w 800"/>
                  <a:gd name="T59" fmla="*/ 68 h 484"/>
                  <a:gd name="T60" fmla="*/ 29 w 800"/>
                  <a:gd name="T61" fmla="*/ 70 h 484"/>
                  <a:gd name="T62" fmla="*/ 33 w 800"/>
                  <a:gd name="T63" fmla="*/ 74 h 484"/>
                  <a:gd name="T64" fmla="*/ 37 w 800"/>
                  <a:gd name="T65" fmla="*/ 70 h 484"/>
                  <a:gd name="T66" fmla="*/ 40 w 800"/>
                  <a:gd name="T67" fmla="*/ 67 h 484"/>
                  <a:gd name="T68" fmla="*/ 46 w 800"/>
                  <a:gd name="T69" fmla="*/ 63 h 484"/>
                  <a:gd name="T70" fmla="*/ 51 w 800"/>
                  <a:gd name="T71" fmla="*/ 61 h 484"/>
                  <a:gd name="T72" fmla="*/ 54 w 800"/>
                  <a:gd name="T73" fmla="*/ 59 h 484"/>
                  <a:gd name="T74" fmla="*/ 60 w 800"/>
                  <a:gd name="T75" fmla="*/ 57 h 484"/>
                  <a:gd name="T76" fmla="*/ 41 w 800"/>
                  <a:gd name="T77" fmla="*/ 57 h 484"/>
                  <a:gd name="T78" fmla="*/ 39 w 800"/>
                  <a:gd name="T79" fmla="*/ 54 h 484"/>
                  <a:gd name="T80" fmla="*/ 39 w 800"/>
                  <a:gd name="T81" fmla="*/ 51 h 484"/>
                  <a:gd name="T82" fmla="*/ 39 w 800"/>
                  <a:gd name="T83" fmla="*/ 47 h 484"/>
                  <a:gd name="T84" fmla="*/ 40 w 800"/>
                  <a:gd name="T85" fmla="*/ 44 h 484"/>
                  <a:gd name="T86" fmla="*/ 42 w 800"/>
                  <a:gd name="T87" fmla="*/ 40 h 484"/>
                  <a:gd name="T88" fmla="*/ 44 w 800"/>
                  <a:gd name="T89" fmla="*/ 37 h 484"/>
                  <a:gd name="T90" fmla="*/ 48 w 800"/>
                  <a:gd name="T91" fmla="*/ 32 h 484"/>
                  <a:gd name="T92" fmla="*/ 51 w 800"/>
                  <a:gd name="T93" fmla="*/ 28 h 484"/>
                  <a:gd name="T94" fmla="*/ 55 w 800"/>
                  <a:gd name="T95" fmla="*/ 24 h 484"/>
                  <a:gd name="T96" fmla="*/ 60 w 800"/>
                  <a:gd name="T97" fmla="*/ 20 h 484"/>
                  <a:gd name="T98" fmla="*/ 62 w 800"/>
                  <a:gd name="T99" fmla="*/ 18 h 484"/>
                  <a:gd name="T100" fmla="*/ 64 w 800"/>
                  <a:gd name="T101" fmla="*/ 17 h 484"/>
                  <a:gd name="T102" fmla="*/ 66 w 800"/>
                  <a:gd name="T103" fmla="*/ 15 h 484"/>
                  <a:gd name="T104" fmla="*/ 68 w 800"/>
                  <a:gd name="T105" fmla="*/ 14 h 484"/>
                  <a:gd name="T106" fmla="*/ 72 w 800"/>
                  <a:gd name="T107" fmla="*/ 11 h 484"/>
                  <a:gd name="T108" fmla="*/ 76 w 800"/>
                  <a:gd name="T109" fmla="*/ 10 h 484"/>
                  <a:gd name="T110" fmla="*/ 78 w 800"/>
                  <a:gd name="T111" fmla="*/ 8 h 484"/>
                  <a:gd name="T112" fmla="*/ 81 w 800"/>
                  <a:gd name="T113" fmla="*/ 7 h 484"/>
                  <a:gd name="T114" fmla="*/ 83 w 800"/>
                  <a:gd name="T115" fmla="*/ 6 h 484"/>
                  <a:gd name="T116" fmla="*/ 86 w 800"/>
                  <a:gd name="T117" fmla="*/ 5 h 484"/>
                  <a:gd name="T118" fmla="*/ 89 w 800"/>
                  <a:gd name="T119" fmla="*/ 4 h 484"/>
                  <a:gd name="T120" fmla="*/ 92 w 800"/>
                  <a:gd name="T121" fmla="*/ 2 h 484"/>
                  <a:gd name="T122" fmla="*/ 95 w 800"/>
                  <a:gd name="T123" fmla="*/ 1 h 484"/>
                  <a:gd name="T124" fmla="*/ 99 w 800"/>
                  <a:gd name="T125" fmla="*/ 0 h 4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0"/>
                  <a:gd name="T190" fmla="*/ 0 h 484"/>
                  <a:gd name="T191" fmla="*/ 800 w 800"/>
                  <a:gd name="T192" fmla="*/ 484 h 484"/>
                </a:gd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0" h="482">
                    <a:moveTo>
                      <a:pt x="799" y="0"/>
                    </a:moveTo>
                    <a:lnTo>
                      <a:pt x="753" y="6"/>
                    </a:lnTo>
                    <a:lnTo>
                      <a:pt x="717" y="12"/>
                    </a:lnTo>
                    <a:lnTo>
                      <a:pt x="687" y="18"/>
                    </a:lnTo>
                    <a:lnTo>
                      <a:pt x="652" y="26"/>
                    </a:lnTo>
                    <a:lnTo>
                      <a:pt x="604" y="37"/>
                    </a:lnTo>
                    <a:lnTo>
                      <a:pt x="561" y="49"/>
                    </a:lnTo>
                    <a:lnTo>
                      <a:pt x="517" y="64"/>
                    </a:lnTo>
                    <a:lnTo>
                      <a:pt x="475" y="79"/>
                    </a:lnTo>
                    <a:lnTo>
                      <a:pt x="436" y="94"/>
                    </a:lnTo>
                    <a:lnTo>
                      <a:pt x="390" y="114"/>
                    </a:lnTo>
                    <a:lnTo>
                      <a:pt x="358" y="129"/>
                    </a:lnTo>
                    <a:lnTo>
                      <a:pt x="320" y="150"/>
                    </a:lnTo>
                    <a:lnTo>
                      <a:pt x="277" y="174"/>
                    </a:lnTo>
                    <a:lnTo>
                      <a:pt x="238" y="198"/>
                    </a:lnTo>
                    <a:lnTo>
                      <a:pt x="211" y="216"/>
                    </a:lnTo>
                    <a:lnTo>
                      <a:pt x="185" y="242"/>
                    </a:lnTo>
                    <a:lnTo>
                      <a:pt x="166" y="263"/>
                    </a:lnTo>
                    <a:lnTo>
                      <a:pt x="150" y="286"/>
                    </a:lnTo>
                    <a:lnTo>
                      <a:pt x="138" y="310"/>
                    </a:lnTo>
                    <a:lnTo>
                      <a:pt x="136" y="324"/>
                    </a:lnTo>
                    <a:lnTo>
                      <a:pt x="138" y="341"/>
                    </a:lnTo>
                    <a:lnTo>
                      <a:pt x="143" y="354"/>
                    </a:lnTo>
                    <a:lnTo>
                      <a:pt x="146" y="366"/>
                    </a:lnTo>
                    <a:lnTo>
                      <a:pt x="154" y="377"/>
                    </a:lnTo>
                    <a:lnTo>
                      <a:pt x="0" y="377"/>
                    </a:lnTo>
                    <a:lnTo>
                      <a:pt x="47" y="390"/>
                    </a:lnTo>
                    <a:lnTo>
                      <a:pt x="93" y="404"/>
                    </a:lnTo>
                    <a:lnTo>
                      <a:pt x="150" y="422"/>
                    </a:lnTo>
                    <a:lnTo>
                      <a:pt x="196" y="442"/>
                    </a:lnTo>
                    <a:lnTo>
                      <a:pt x="235" y="460"/>
                    </a:lnTo>
                    <a:lnTo>
                      <a:pt x="269" y="483"/>
                    </a:lnTo>
                    <a:lnTo>
                      <a:pt x="297" y="462"/>
                    </a:lnTo>
                    <a:lnTo>
                      <a:pt x="328" y="439"/>
                    </a:lnTo>
                    <a:lnTo>
                      <a:pt x="370" y="416"/>
                    </a:lnTo>
                    <a:lnTo>
                      <a:pt x="413" y="398"/>
                    </a:lnTo>
                    <a:lnTo>
                      <a:pt x="440" y="387"/>
                    </a:lnTo>
                    <a:lnTo>
                      <a:pt x="484" y="376"/>
                    </a:lnTo>
                    <a:lnTo>
                      <a:pt x="329" y="376"/>
                    </a:lnTo>
                    <a:lnTo>
                      <a:pt x="320" y="354"/>
                    </a:lnTo>
                    <a:lnTo>
                      <a:pt x="316" y="334"/>
                    </a:lnTo>
                    <a:lnTo>
                      <a:pt x="320" y="311"/>
                    </a:lnTo>
                    <a:lnTo>
                      <a:pt x="327" y="289"/>
                    </a:lnTo>
                    <a:lnTo>
                      <a:pt x="343" y="263"/>
                    </a:lnTo>
                    <a:lnTo>
                      <a:pt x="358" y="240"/>
                    </a:lnTo>
                    <a:lnTo>
                      <a:pt x="387" y="207"/>
                    </a:lnTo>
                    <a:lnTo>
                      <a:pt x="417" y="181"/>
                    </a:lnTo>
                    <a:lnTo>
                      <a:pt x="447" y="157"/>
                    </a:lnTo>
                    <a:lnTo>
                      <a:pt x="486" y="132"/>
                    </a:lnTo>
                    <a:lnTo>
                      <a:pt x="504" y="120"/>
                    </a:lnTo>
                    <a:lnTo>
                      <a:pt x="521" y="109"/>
                    </a:lnTo>
                    <a:lnTo>
                      <a:pt x="537" y="100"/>
                    </a:lnTo>
                    <a:lnTo>
                      <a:pt x="556" y="91"/>
                    </a:lnTo>
                    <a:lnTo>
                      <a:pt x="587" y="74"/>
                    </a:lnTo>
                    <a:lnTo>
                      <a:pt x="612" y="63"/>
                    </a:lnTo>
                    <a:lnTo>
                      <a:pt x="632" y="55"/>
                    </a:lnTo>
                    <a:lnTo>
                      <a:pt x="654" y="46"/>
                    </a:lnTo>
                    <a:lnTo>
                      <a:pt x="676" y="38"/>
                    </a:lnTo>
                    <a:lnTo>
                      <a:pt x="694" y="31"/>
                    </a:lnTo>
                    <a:lnTo>
                      <a:pt x="717" y="23"/>
                    </a:lnTo>
                    <a:lnTo>
                      <a:pt x="745" y="15"/>
                    </a:lnTo>
                    <a:lnTo>
                      <a:pt x="771" y="7"/>
                    </a:lnTo>
                    <a:lnTo>
                      <a:pt x="799" y="0"/>
                    </a:lnTo>
                  </a:path>
                </a:pathLst>
              </a:custGeom>
              <a:solidFill>
                <a:schemeClr val="accent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grpSp>
        <p:sp>
          <p:nvSpPr>
            <p:cNvPr id="30789" name="Line 68"/>
            <p:cNvSpPr>
              <a:spLocks noChangeShapeType="1"/>
            </p:cNvSpPr>
            <p:nvPr/>
          </p:nvSpPr>
          <p:spPr bwMode="gray">
            <a:xfrm>
              <a:off x="4861369" y="3156516"/>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90" name="Line 69"/>
            <p:cNvSpPr>
              <a:spLocks noChangeShapeType="1"/>
            </p:cNvSpPr>
            <p:nvPr/>
          </p:nvSpPr>
          <p:spPr bwMode="gray">
            <a:xfrm>
              <a:off x="4861369" y="3378978"/>
              <a:ext cx="1123746"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91" name="Line 70"/>
            <p:cNvSpPr>
              <a:spLocks noChangeShapeType="1"/>
            </p:cNvSpPr>
            <p:nvPr/>
          </p:nvSpPr>
          <p:spPr bwMode="gray">
            <a:xfrm>
              <a:off x="4861369" y="3933938"/>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92" name="Line 71"/>
            <p:cNvSpPr>
              <a:spLocks noChangeShapeType="1"/>
            </p:cNvSpPr>
            <p:nvPr/>
          </p:nvSpPr>
          <p:spPr bwMode="gray">
            <a:xfrm flipH="1">
              <a:off x="4861369" y="2941230"/>
              <a:ext cx="0" cy="992707"/>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93" name="Line 72"/>
            <p:cNvSpPr>
              <a:spLocks noChangeShapeType="1"/>
            </p:cNvSpPr>
            <p:nvPr/>
          </p:nvSpPr>
          <p:spPr bwMode="gray">
            <a:xfrm flipH="1">
              <a:off x="5985115" y="2941230"/>
              <a:ext cx="0" cy="992707"/>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30794" name="Line 73"/>
            <p:cNvSpPr>
              <a:spLocks noChangeShapeType="1"/>
            </p:cNvSpPr>
            <p:nvPr/>
          </p:nvSpPr>
          <p:spPr bwMode="gray">
            <a:xfrm flipH="1">
              <a:off x="5426554" y="3156516"/>
              <a:ext cx="0" cy="22246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grpSp>
          <p:nvGrpSpPr>
            <p:cNvPr id="82" name="Group 81"/>
            <p:cNvGrpSpPr/>
            <p:nvPr/>
          </p:nvGrpSpPr>
          <p:grpSpPr>
            <a:xfrm rot="16745929">
              <a:off x="5285303" y="4157047"/>
              <a:ext cx="660119" cy="499942"/>
              <a:chOff x="5269803" y="2264276"/>
              <a:chExt cx="660119" cy="499942"/>
            </a:xfrm>
          </p:grpSpPr>
          <p:sp>
            <p:nvSpPr>
              <p:cNvPr id="83" name="Freeform 19"/>
              <p:cNvSpPr/>
              <p:nvPr/>
            </p:nvSpPr>
            <p:spPr bwMode="gray">
              <a:xfrm>
                <a:off x="5276427" y="2288196"/>
                <a:ext cx="653495" cy="452100"/>
              </a:xfrm>
              <a:custGeom>
                <a:gdLst>
                  <a:gd name="T0" fmla="*/ 97 w 844"/>
                  <a:gd name="T1" fmla="*/ 0 h 486"/>
                  <a:gd name="T2" fmla="*/ 88 w 844"/>
                  <a:gd name="T3" fmla="*/ 2 h 486"/>
                  <a:gd name="T4" fmla="*/ 78 w 844"/>
                  <a:gd name="T5" fmla="*/ 5 h 486"/>
                  <a:gd name="T6" fmla="*/ 68 w 844"/>
                  <a:gd name="T7" fmla="*/ 10 h 486"/>
                  <a:gd name="T8" fmla="*/ 58 w 844"/>
                  <a:gd name="T9" fmla="*/ 14 h 486"/>
                  <a:gd name="T10" fmla="*/ 48 w 844"/>
                  <a:gd name="T11" fmla="*/ 19 h 486"/>
                  <a:gd name="T12" fmla="*/ 38 w 844"/>
                  <a:gd name="T13" fmla="*/ 26 h 486"/>
                  <a:gd name="T14" fmla="*/ 30 w 844"/>
                  <a:gd name="T15" fmla="*/ 33 h 486"/>
                  <a:gd name="T16" fmla="*/ 24 w 844"/>
                  <a:gd name="T17" fmla="*/ 40 h 486"/>
                  <a:gd name="T18" fmla="*/ 21 w 844"/>
                  <a:gd name="T19" fmla="*/ 47 h 486"/>
                  <a:gd name="T20" fmla="*/ 21 w 844"/>
                  <a:gd name="T21" fmla="*/ 52 h 486"/>
                  <a:gd name="T22" fmla="*/ 22 w 844"/>
                  <a:gd name="T23" fmla="*/ 56 h 486"/>
                  <a:gd name="T24" fmla="*/ 0 w 844"/>
                  <a:gd name="T25" fmla="*/ 57 h 486"/>
                  <a:gd name="T26" fmla="*/ 12 w 844"/>
                  <a:gd name="T27" fmla="*/ 61 h 486"/>
                  <a:gd name="T28" fmla="*/ 25 w 844"/>
                  <a:gd name="T29" fmla="*/ 67 h 486"/>
                  <a:gd name="T30" fmla="*/ 32 w 844"/>
                  <a:gd name="T31" fmla="*/ 74 h 486"/>
                  <a:gd name="T32" fmla="*/ 41 w 844"/>
                  <a:gd name="T33" fmla="*/ 70 h 486"/>
                  <a:gd name="T34" fmla="*/ 50 w 844"/>
                  <a:gd name="T35" fmla="*/ 63 h 486"/>
                  <a:gd name="T36" fmla="*/ 59 w 844"/>
                  <a:gd name="T37" fmla="*/ 59 h 486"/>
                  <a:gd name="T38" fmla="*/ 45 w 844"/>
                  <a:gd name="T39" fmla="*/ 57 h 486"/>
                  <a:gd name="T40" fmla="*/ 43 w 844"/>
                  <a:gd name="T41" fmla="*/ 51 h 486"/>
                  <a:gd name="T42" fmla="*/ 45 w 844"/>
                  <a:gd name="T43" fmla="*/ 44 h 486"/>
                  <a:gd name="T44" fmla="*/ 48 w 844"/>
                  <a:gd name="T45" fmla="*/ 37 h 486"/>
                  <a:gd name="T46" fmla="*/ 56 w 844"/>
                  <a:gd name="T47" fmla="*/ 27 h 486"/>
                  <a:gd name="T48" fmla="*/ 65 w 844"/>
                  <a:gd name="T49" fmla="*/ 20 h 486"/>
                  <a:gd name="T50" fmla="*/ 69 w 844"/>
                  <a:gd name="T51" fmla="*/ 17 h 486"/>
                  <a:gd name="T52" fmla="*/ 73 w 844"/>
                  <a:gd name="T53" fmla="*/ 14 h 486"/>
                  <a:gd name="T54" fmla="*/ 80 w 844"/>
                  <a:gd name="T55" fmla="*/ 10 h 486"/>
                  <a:gd name="T56" fmla="*/ 86 w 844"/>
                  <a:gd name="T57" fmla="*/ 7 h 486"/>
                  <a:gd name="T58" fmla="*/ 90 w 844"/>
                  <a:gd name="T59" fmla="*/ 5 h 486"/>
                  <a:gd name="T60" fmla="*/ 97 w 844"/>
                  <a:gd name="T61" fmla="*/ 2 h 486"/>
                  <a:gd name="T62" fmla="*/ 104 w 844"/>
                  <a:gd name="T63" fmla="*/ 0 h 4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4"/>
                  <a:gd name="T97" fmla="*/ 0 h 486"/>
                  <a:gd name="T98" fmla="*/ 844 w 844"/>
                  <a:gd name="T99" fmla="*/ 486 h 486"/>
                </a:gd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4" h="486">
                    <a:moveTo>
                      <a:pt x="843" y="0"/>
                    </a:moveTo>
                    <a:lnTo>
                      <a:pt x="789" y="0"/>
                    </a:lnTo>
                    <a:lnTo>
                      <a:pt x="748" y="8"/>
                    </a:lnTo>
                    <a:lnTo>
                      <a:pt x="715" y="15"/>
                    </a:lnTo>
                    <a:lnTo>
                      <a:pt x="675" y="25"/>
                    </a:lnTo>
                    <a:lnTo>
                      <a:pt x="631" y="37"/>
                    </a:lnTo>
                    <a:lnTo>
                      <a:pt x="602" y="49"/>
                    </a:lnTo>
                    <a:lnTo>
                      <a:pt x="556" y="64"/>
                    </a:lnTo>
                    <a:lnTo>
                      <a:pt x="513" y="79"/>
                    </a:lnTo>
                    <a:lnTo>
                      <a:pt x="473" y="94"/>
                    </a:lnTo>
                    <a:lnTo>
                      <a:pt x="425" y="114"/>
                    </a:lnTo>
                    <a:lnTo>
                      <a:pt x="394" y="129"/>
                    </a:lnTo>
                    <a:lnTo>
                      <a:pt x="354" y="151"/>
                    </a:lnTo>
                    <a:lnTo>
                      <a:pt x="312" y="174"/>
                    </a:lnTo>
                    <a:lnTo>
                      <a:pt x="272" y="198"/>
                    </a:lnTo>
                    <a:lnTo>
                      <a:pt x="244" y="216"/>
                    </a:lnTo>
                    <a:lnTo>
                      <a:pt x="216" y="242"/>
                    </a:lnTo>
                    <a:lnTo>
                      <a:pt x="197" y="264"/>
                    </a:lnTo>
                    <a:lnTo>
                      <a:pt x="181" y="286"/>
                    </a:lnTo>
                    <a:lnTo>
                      <a:pt x="170" y="311"/>
                    </a:lnTo>
                    <a:lnTo>
                      <a:pt x="168" y="325"/>
                    </a:lnTo>
                    <a:lnTo>
                      <a:pt x="170" y="342"/>
                    </a:lnTo>
                    <a:lnTo>
                      <a:pt x="174" y="355"/>
                    </a:lnTo>
                    <a:lnTo>
                      <a:pt x="178" y="368"/>
                    </a:lnTo>
                    <a:lnTo>
                      <a:pt x="185" y="378"/>
                    </a:lnTo>
                    <a:lnTo>
                      <a:pt x="0" y="378"/>
                    </a:lnTo>
                    <a:lnTo>
                      <a:pt x="47" y="390"/>
                    </a:lnTo>
                    <a:lnTo>
                      <a:pt x="101" y="407"/>
                    </a:lnTo>
                    <a:lnTo>
                      <a:pt x="155" y="423"/>
                    </a:lnTo>
                    <a:lnTo>
                      <a:pt x="204" y="443"/>
                    </a:lnTo>
                    <a:lnTo>
                      <a:pt x="233" y="458"/>
                    </a:lnTo>
                    <a:lnTo>
                      <a:pt x="263" y="485"/>
                    </a:lnTo>
                    <a:lnTo>
                      <a:pt x="303" y="485"/>
                    </a:lnTo>
                    <a:lnTo>
                      <a:pt x="331" y="463"/>
                    </a:lnTo>
                    <a:lnTo>
                      <a:pt x="361" y="440"/>
                    </a:lnTo>
                    <a:lnTo>
                      <a:pt x="406" y="417"/>
                    </a:lnTo>
                    <a:lnTo>
                      <a:pt x="449" y="399"/>
                    </a:lnTo>
                    <a:lnTo>
                      <a:pt x="477" y="388"/>
                    </a:lnTo>
                    <a:lnTo>
                      <a:pt x="522" y="377"/>
                    </a:lnTo>
                    <a:lnTo>
                      <a:pt x="364" y="377"/>
                    </a:lnTo>
                    <a:lnTo>
                      <a:pt x="354" y="355"/>
                    </a:lnTo>
                    <a:lnTo>
                      <a:pt x="350" y="335"/>
                    </a:lnTo>
                    <a:lnTo>
                      <a:pt x="354" y="312"/>
                    </a:lnTo>
                    <a:lnTo>
                      <a:pt x="362" y="290"/>
                    </a:lnTo>
                    <a:lnTo>
                      <a:pt x="378" y="264"/>
                    </a:lnTo>
                    <a:lnTo>
                      <a:pt x="394" y="241"/>
                    </a:lnTo>
                    <a:lnTo>
                      <a:pt x="423" y="208"/>
                    </a:lnTo>
                    <a:lnTo>
                      <a:pt x="453" y="181"/>
                    </a:lnTo>
                    <a:lnTo>
                      <a:pt x="485" y="158"/>
                    </a:lnTo>
                    <a:lnTo>
                      <a:pt x="524" y="132"/>
                    </a:lnTo>
                    <a:lnTo>
                      <a:pt x="543" y="121"/>
                    </a:lnTo>
                    <a:lnTo>
                      <a:pt x="560" y="110"/>
                    </a:lnTo>
                    <a:lnTo>
                      <a:pt x="578" y="100"/>
                    </a:lnTo>
                    <a:lnTo>
                      <a:pt x="595" y="91"/>
                    </a:lnTo>
                    <a:lnTo>
                      <a:pt x="627" y="74"/>
                    </a:lnTo>
                    <a:lnTo>
                      <a:pt x="652" y="63"/>
                    </a:lnTo>
                    <a:lnTo>
                      <a:pt x="674" y="55"/>
                    </a:lnTo>
                    <a:lnTo>
                      <a:pt x="695" y="46"/>
                    </a:lnTo>
                    <a:lnTo>
                      <a:pt x="717" y="38"/>
                    </a:lnTo>
                    <a:lnTo>
                      <a:pt x="736" y="31"/>
                    </a:lnTo>
                    <a:lnTo>
                      <a:pt x="760" y="23"/>
                    </a:lnTo>
                    <a:lnTo>
                      <a:pt x="788" y="15"/>
                    </a:lnTo>
                    <a:lnTo>
                      <a:pt x="815" y="7"/>
                    </a:lnTo>
                    <a:lnTo>
                      <a:pt x="843" y="0"/>
                    </a:lnTo>
                  </a:path>
                </a:pathLst>
              </a:custGeom>
              <a:solidFill>
                <a:schemeClr val="bg1">
                  <a:lumMod val="85000"/>
                </a:schemeClr>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84" name="Freeform 20"/>
              <p:cNvSpPr/>
              <p:nvPr/>
            </p:nvSpPr>
            <p:spPr bwMode="gray">
              <a:xfrm>
                <a:off x="5269803" y="2264276"/>
                <a:ext cx="620379" cy="499942"/>
              </a:xfrm>
              <a:custGeom>
                <a:gdLst>
                  <a:gd name="T0" fmla="*/ 99 w 800"/>
                  <a:gd name="T1" fmla="*/ 0 h 484"/>
                  <a:gd name="T2" fmla="*/ 93 w 800"/>
                  <a:gd name="T3" fmla="*/ 1 h 484"/>
                  <a:gd name="T4" fmla="*/ 89 w 800"/>
                  <a:gd name="T5" fmla="*/ 2 h 484"/>
                  <a:gd name="T6" fmla="*/ 85 w 800"/>
                  <a:gd name="T7" fmla="*/ 3 h 484"/>
                  <a:gd name="T8" fmla="*/ 80 w 800"/>
                  <a:gd name="T9" fmla="*/ 4 h 484"/>
                  <a:gd name="T10" fmla="*/ 74 w 800"/>
                  <a:gd name="T11" fmla="*/ 5 h 484"/>
                  <a:gd name="T12" fmla="*/ 69 w 800"/>
                  <a:gd name="T13" fmla="*/ 7 h 484"/>
                  <a:gd name="T14" fmla="*/ 64 w 800"/>
                  <a:gd name="T15" fmla="*/ 10 h 484"/>
                  <a:gd name="T16" fmla="*/ 59 w 800"/>
                  <a:gd name="T17" fmla="*/ 12 h 484"/>
                  <a:gd name="T18" fmla="*/ 54 w 800"/>
                  <a:gd name="T19" fmla="*/ 14 h 484"/>
                  <a:gd name="T20" fmla="*/ 48 w 800"/>
                  <a:gd name="T21" fmla="*/ 18 h 484"/>
                  <a:gd name="T22" fmla="*/ 44 w 800"/>
                  <a:gd name="T23" fmla="*/ 20 h 484"/>
                  <a:gd name="T24" fmla="*/ 39 w 800"/>
                  <a:gd name="T25" fmla="*/ 23 h 484"/>
                  <a:gd name="T26" fmla="*/ 34 w 800"/>
                  <a:gd name="T27" fmla="*/ 27 h 484"/>
                  <a:gd name="T28" fmla="*/ 30 w 800"/>
                  <a:gd name="T29" fmla="*/ 30 h 484"/>
                  <a:gd name="T30" fmla="*/ 26 w 800"/>
                  <a:gd name="T31" fmla="*/ 33 h 484"/>
                  <a:gd name="T32" fmla="*/ 23 w 800"/>
                  <a:gd name="T33" fmla="*/ 37 h 484"/>
                  <a:gd name="T34" fmla="*/ 20 w 800"/>
                  <a:gd name="T35" fmla="*/ 40 h 484"/>
                  <a:gd name="T36" fmla="*/ 19 w 800"/>
                  <a:gd name="T37" fmla="*/ 44 h 484"/>
                  <a:gd name="T38" fmla="*/ 17 w 800"/>
                  <a:gd name="T39" fmla="*/ 47 h 484"/>
                  <a:gd name="T40" fmla="*/ 17 w 800"/>
                  <a:gd name="T41" fmla="*/ 50 h 484"/>
                  <a:gd name="T42" fmla="*/ 17 w 800"/>
                  <a:gd name="T43" fmla="*/ 52 h 484"/>
                  <a:gd name="T44" fmla="*/ 18 w 800"/>
                  <a:gd name="T45" fmla="*/ 54 h 484"/>
                  <a:gd name="T46" fmla="*/ 18 w 800"/>
                  <a:gd name="T47" fmla="*/ 56 h 484"/>
                  <a:gd name="T48" fmla="*/ 19 w 800"/>
                  <a:gd name="T49" fmla="*/ 57 h 484"/>
                  <a:gd name="T50" fmla="*/ 0 w 800"/>
                  <a:gd name="T51" fmla="*/ 57 h 484"/>
                  <a:gd name="T52" fmla="*/ 6 w 800"/>
                  <a:gd name="T53" fmla="*/ 59 h 484"/>
                  <a:gd name="T54" fmla="*/ 12 w 800"/>
                  <a:gd name="T55" fmla="*/ 62 h 484"/>
                  <a:gd name="T56" fmla="*/ 19 w 800"/>
                  <a:gd name="T57" fmla="*/ 64 h 484"/>
                  <a:gd name="T58" fmla="*/ 24 w 800"/>
                  <a:gd name="T59" fmla="*/ 68 h 484"/>
                  <a:gd name="T60" fmla="*/ 29 w 800"/>
                  <a:gd name="T61" fmla="*/ 70 h 484"/>
                  <a:gd name="T62" fmla="*/ 33 w 800"/>
                  <a:gd name="T63" fmla="*/ 74 h 484"/>
                  <a:gd name="T64" fmla="*/ 37 w 800"/>
                  <a:gd name="T65" fmla="*/ 70 h 484"/>
                  <a:gd name="T66" fmla="*/ 40 w 800"/>
                  <a:gd name="T67" fmla="*/ 67 h 484"/>
                  <a:gd name="T68" fmla="*/ 46 w 800"/>
                  <a:gd name="T69" fmla="*/ 63 h 484"/>
                  <a:gd name="T70" fmla="*/ 51 w 800"/>
                  <a:gd name="T71" fmla="*/ 61 h 484"/>
                  <a:gd name="T72" fmla="*/ 54 w 800"/>
                  <a:gd name="T73" fmla="*/ 59 h 484"/>
                  <a:gd name="T74" fmla="*/ 60 w 800"/>
                  <a:gd name="T75" fmla="*/ 57 h 484"/>
                  <a:gd name="T76" fmla="*/ 41 w 800"/>
                  <a:gd name="T77" fmla="*/ 57 h 484"/>
                  <a:gd name="T78" fmla="*/ 39 w 800"/>
                  <a:gd name="T79" fmla="*/ 54 h 484"/>
                  <a:gd name="T80" fmla="*/ 39 w 800"/>
                  <a:gd name="T81" fmla="*/ 51 h 484"/>
                  <a:gd name="T82" fmla="*/ 39 w 800"/>
                  <a:gd name="T83" fmla="*/ 47 h 484"/>
                  <a:gd name="T84" fmla="*/ 40 w 800"/>
                  <a:gd name="T85" fmla="*/ 44 h 484"/>
                  <a:gd name="T86" fmla="*/ 42 w 800"/>
                  <a:gd name="T87" fmla="*/ 40 h 484"/>
                  <a:gd name="T88" fmla="*/ 44 w 800"/>
                  <a:gd name="T89" fmla="*/ 37 h 484"/>
                  <a:gd name="T90" fmla="*/ 48 w 800"/>
                  <a:gd name="T91" fmla="*/ 32 h 484"/>
                  <a:gd name="T92" fmla="*/ 51 w 800"/>
                  <a:gd name="T93" fmla="*/ 28 h 484"/>
                  <a:gd name="T94" fmla="*/ 55 w 800"/>
                  <a:gd name="T95" fmla="*/ 24 h 484"/>
                  <a:gd name="T96" fmla="*/ 60 w 800"/>
                  <a:gd name="T97" fmla="*/ 20 h 484"/>
                  <a:gd name="T98" fmla="*/ 62 w 800"/>
                  <a:gd name="T99" fmla="*/ 18 h 484"/>
                  <a:gd name="T100" fmla="*/ 64 w 800"/>
                  <a:gd name="T101" fmla="*/ 17 h 484"/>
                  <a:gd name="T102" fmla="*/ 66 w 800"/>
                  <a:gd name="T103" fmla="*/ 15 h 484"/>
                  <a:gd name="T104" fmla="*/ 68 w 800"/>
                  <a:gd name="T105" fmla="*/ 14 h 484"/>
                  <a:gd name="T106" fmla="*/ 72 w 800"/>
                  <a:gd name="T107" fmla="*/ 11 h 484"/>
                  <a:gd name="T108" fmla="*/ 76 w 800"/>
                  <a:gd name="T109" fmla="*/ 10 h 484"/>
                  <a:gd name="T110" fmla="*/ 78 w 800"/>
                  <a:gd name="T111" fmla="*/ 8 h 484"/>
                  <a:gd name="T112" fmla="*/ 81 w 800"/>
                  <a:gd name="T113" fmla="*/ 7 h 484"/>
                  <a:gd name="T114" fmla="*/ 83 w 800"/>
                  <a:gd name="T115" fmla="*/ 6 h 484"/>
                  <a:gd name="T116" fmla="*/ 86 w 800"/>
                  <a:gd name="T117" fmla="*/ 5 h 484"/>
                  <a:gd name="T118" fmla="*/ 89 w 800"/>
                  <a:gd name="T119" fmla="*/ 4 h 484"/>
                  <a:gd name="T120" fmla="*/ 92 w 800"/>
                  <a:gd name="T121" fmla="*/ 2 h 484"/>
                  <a:gd name="T122" fmla="*/ 95 w 800"/>
                  <a:gd name="T123" fmla="*/ 1 h 484"/>
                  <a:gd name="T124" fmla="*/ 99 w 800"/>
                  <a:gd name="T125" fmla="*/ 0 h 4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0"/>
                  <a:gd name="T190" fmla="*/ 0 h 484"/>
                  <a:gd name="T191" fmla="*/ 800 w 800"/>
                  <a:gd name="T192" fmla="*/ 484 h 484"/>
                </a:gd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0" h="482">
                    <a:moveTo>
                      <a:pt x="799" y="0"/>
                    </a:moveTo>
                    <a:lnTo>
                      <a:pt x="753" y="6"/>
                    </a:lnTo>
                    <a:lnTo>
                      <a:pt x="717" y="12"/>
                    </a:lnTo>
                    <a:lnTo>
                      <a:pt x="687" y="18"/>
                    </a:lnTo>
                    <a:lnTo>
                      <a:pt x="652" y="26"/>
                    </a:lnTo>
                    <a:lnTo>
                      <a:pt x="604" y="37"/>
                    </a:lnTo>
                    <a:lnTo>
                      <a:pt x="561" y="49"/>
                    </a:lnTo>
                    <a:lnTo>
                      <a:pt x="517" y="64"/>
                    </a:lnTo>
                    <a:lnTo>
                      <a:pt x="475" y="79"/>
                    </a:lnTo>
                    <a:lnTo>
                      <a:pt x="436" y="94"/>
                    </a:lnTo>
                    <a:lnTo>
                      <a:pt x="390" y="114"/>
                    </a:lnTo>
                    <a:lnTo>
                      <a:pt x="358" y="129"/>
                    </a:lnTo>
                    <a:lnTo>
                      <a:pt x="320" y="150"/>
                    </a:lnTo>
                    <a:lnTo>
                      <a:pt x="277" y="174"/>
                    </a:lnTo>
                    <a:lnTo>
                      <a:pt x="238" y="198"/>
                    </a:lnTo>
                    <a:lnTo>
                      <a:pt x="211" y="216"/>
                    </a:lnTo>
                    <a:lnTo>
                      <a:pt x="185" y="242"/>
                    </a:lnTo>
                    <a:lnTo>
                      <a:pt x="166" y="263"/>
                    </a:lnTo>
                    <a:lnTo>
                      <a:pt x="150" y="286"/>
                    </a:lnTo>
                    <a:lnTo>
                      <a:pt x="138" y="310"/>
                    </a:lnTo>
                    <a:lnTo>
                      <a:pt x="136" y="324"/>
                    </a:lnTo>
                    <a:lnTo>
                      <a:pt x="138" y="341"/>
                    </a:lnTo>
                    <a:lnTo>
                      <a:pt x="143" y="354"/>
                    </a:lnTo>
                    <a:lnTo>
                      <a:pt x="146" y="366"/>
                    </a:lnTo>
                    <a:lnTo>
                      <a:pt x="154" y="377"/>
                    </a:lnTo>
                    <a:lnTo>
                      <a:pt x="0" y="377"/>
                    </a:lnTo>
                    <a:lnTo>
                      <a:pt x="47" y="390"/>
                    </a:lnTo>
                    <a:lnTo>
                      <a:pt x="93" y="404"/>
                    </a:lnTo>
                    <a:lnTo>
                      <a:pt x="150" y="422"/>
                    </a:lnTo>
                    <a:lnTo>
                      <a:pt x="196" y="442"/>
                    </a:lnTo>
                    <a:lnTo>
                      <a:pt x="235" y="460"/>
                    </a:lnTo>
                    <a:lnTo>
                      <a:pt x="269" y="483"/>
                    </a:lnTo>
                    <a:lnTo>
                      <a:pt x="297" y="462"/>
                    </a:lnTo>
                    <a:lnTo>
                      <a:pt x="328" y="439"/>
                    </a:lnTo>
                    <a:lnTo>
                      <a:pt x="370" y="416"/>
                    </a:lnTo>
                    <a:lnTo>
                      <a:pt x="413" y="398"/>
                    </a:lnTo>
                    <a:lnTo>
                      <a:pt x="440" y="387"/>
                    </a:lnTo>
                    <a:lnTo>
                      <a:pt x="484" y="376"/>
                    </a:lnTo>
                    <a:lnTo>
                      <a:pt x="329" y="376"/>
                    </a:lnTo>
                    <a:lnTo>
                      <a:pt x="320" y="354"/>
                    </a:lnTo>
                    <a:lnTo>
                      <a:pt x="316" y="334"/>
                    </a:lnTo>
                    <a:lnTo>
                      <a:pt x="320" y="311"/>
                    </a:lnTo>
                    <a:lnTo>
                      <a:pt x="327" y="289"/>
                    </a:lnTo>
                    <a:lnTo>
                      <a:pt x="343" y="263"/>
                    </a:lnTo>
                    <a:lnTo>
                      <a:pt x="358" y="240"/>
                    </a:lnTo>
                    <a:lnTo>
                      <a:pt x="387" y="207"/>
                    </a:lnTo>
                    <a:lnTo>
                      <a:pt x="417" y="181"/>
                    </a:lnTo>
                    <a:lnTo>
                      <a:pt x="447" y="157"/>
                    </a:lnTo>
                    <a:lnTo>
                      <a:pt x="486" y="132"/>
                    </a:lnTo>
                    <a:lnTo>
                      <a:pt x="504" y="120"/>
                    </a:lnTo>
                    <a:lnTo>
                      <a:pt x="521" y="109"/>
                    </a:lnTo>
                    <a:lnTo>
                      <a:pt x="537" y="100"/>
                    </a:lnTo>
                    <a:lnTo>
                      <a:pt x="556" y="91"/>
                    </a:lnTo>
                    <a:lnTo>
                      <a:pt x="587" y="74"/>
                    </a:lnTo>
                    <a:lnTo>
                      <a:pt x="612" y="63"/>
                    </a:lnTo>
                    <a:lnTo>
                      <a:pt x="632" y="55"/>
                    </a:lnTo>
                    <a:lnTo>
                      <a:pt x="654" y="46"/>
                    </a:lnTo>
                    <a:lnTo>
                      <a:pt x="676" y="38"/>
                    </a:lnTo>
                    <a:lnTo>
                      <a:pt x="694" y="31"/>
                    </a:lnTo>
                    <a:lnTo>
                      <a:pt x="717" y="23"/>
                    </a:lnTo>
                    <a:lnTo>
                      <a:pt x="745" y="15"/>
                    </a:lnTo>
                    <a:lnTo>
                      <a:pt x="771" y="7"/>
                    </a:lnTo>
                    <a:lnTo>
                      <a:pt x="799" y="0"/>
                    </a:lnTo>
                  </a:path>
                </a:pathLst>
              </a:custGeom>
              <a:solidFill>
                <a:schemeClr val="accent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grpSp>
        <p:grpSp>
          <p:nvGrpSpPr>
            <p:cNvPr id="86" name="Group 85"/>
            <p:cNvGrpSpPr/>
            <p:nvPr/>
          </p:nvGrpSpPr>
          <p:grpSpPr>
            <a:xfrm rot="7878934">
              <a:off x="7639698" y="4192195"/>
              <a:ext cx="607132" cy="499942"/>
              <a:chOff x="7687293" y="2264276"/>
              <a:chExt cx="607132" cy="499942"/>
            </a:xfrm>
          </p:grpSpPr>
          <p:sp>
            <p:nvSpPr>
              <p:cNvPr id="87" name="Freeform 25"/>
              <p:cNvSpPr/>
              <p:nvPr/>
            </p:nvSpPr>
            <p:spPr bwMode="gray">
              <a:xfrm>
                <a:off x="7687293" y="2269060"/>
                <a:ext cx="607132" cy="495158"/>
              </a:xfrm>
              <a:custGeom>
                <a:gdLst>
                  <a:gd name="T0" fmla="*/ 97 w 781"/>
                  <a:gd name="T1" fmla="*/ 75 h 533"/>
                  <a:gd name="T2" fmla="*/ 94 w 781"/>
                  <a:gd name="T3" fmla="*/ 68 h 533"/>
                  <a:gd name="T4" fmla="*/ 89 w 781"/>
                  <a:gd name="T5" fmla="*/ 60 h 533"/>
                  <a:gd name="T6" fmla="*/ 84 w 781"/>
                  <a:gd name="T7" fmla="*/ 53 h 533"/>
                  <a:gd name="T8" fmla="*/ 78 w 781"/>
                  <a:gd name="T9" fmla="*/ 45 h 533"/>
                  <a:gd name="T10" fmla="*/ 71 w 781"/>
                  <a:gd name="T11" fmla="*/ 38 h 533"/>
                  <a:gd name="T12" fmla="*/ 62 w 781"/>
                  <a:gd name="T13" fmla="*/ 30 h 533"/>
                  <a:gd name="T14" fmla="*/ 54 w 781"/>
                  <a:gd name="T15" fmla="*/ 23 h 533"/>
                  <a:gd name="T16" fmla="*/ 44 w 781"/>
                  <a:gd name="T17" fmla="*/ 19 h 533"/>
                  <a:gd name="T18" fmla="*/ 35 w 781"/>
                  <a:gd name="T19" fmla="*/ 16 h 533"/>
                  <a:gd name="T20" fmla="*/ 29 w 781"/>
                  <a:gd name="T21" fmla="*/ 16 h 533"/>
                  <a:gd name="T22" fmla="*/ 24 w 781"/>
                  <a:gd name="T23" fmla="*/ 17 h 533"/>
                  <a:gd name="T24" fmla="*/ 21 w 781"/>
                  <a:gd name="T25" fmla="*/ 0 h 533"/>
                  <a:gd name="T26" fmla="*/ 15 w 781"/>
                  <a:gd name="T27" fmla="*/ 10 h 533"/>
                  <a:gd name="T28" fmla="*/ 8 w 781"/>
                  <a:gd name="T29" fmla="*/ 19 h 533"/>
                  <a:gd name="T30" fmla="*/ 0 w 781"/>
                  <a:gd name="T31" fmla="*/ 25 h 533"/>
                  <a:gd name="T32" fmla="*/ 4 w 781"/>
                  <a:gd name="T33" fmla="*/ 31 h 533"/>
                  <a:gd name="T34" fmla="*/ 13 w 781"/>
                  <a:gd name="T35" fmla="*/ 39 h 533"/>
                  <a:gd name="T36" fmla="*/ 19 w 781"/>
                  <a:gd name="T37" fmla="*/ 45 h 533"/>
                  <a:gd name="T38" fmla="*/ 21 w 781"/>
                  <a:gd name="T39" fmla="*/ 35 h 533"/>
                  <a:gd name="T40" fmla="*/ 30 w 781"/>
                  <a:gd name="T41" fmla="*/ 33 h 533"/>
                  <a:gd name="T42" fmla="*/ 39 w 781"/>
                  <a:gd name="T43" fmla="*/ 35 h 533"/>
                  <a:gd name="T44" fmla="*/ 49 w 781"/>
                  <a:gd name="T45" fmla="*/ 38 h 533"/>
                  <a:gd name="T46" fmla="*/ 61 w 781"/>
                  <a:gd name="T47" fmla="*/ 43 h 533"/>
                  <a:gd name="T48" fmla="*/ 70 w 781"/>
                  <a:gd name="T49" fmla="*/ 50 h 533"/>
                  <a:gd name="T50" fmla="*/ 75 w 781"/>
                  <a:gd name="T51" fmla="*/ 53 h 533"/>
                  <a:gd name="T52" fmla="*/ 79 w 781"/>
                  <a:gd name="T53" fmla="*/ 57 h 533"/>
                  <a:gd name="T54" fmla="*/ 84 w 781"/>
                  <a:gd name="T55" fmla="*/ 62 h 533"/>
                  <a:gd name="T56" fmla="*/ 88 w 781"/>
                  <a:gd name="T57" fmla="*/ 66 h 533"/>
                  <a:gd name="T58" fmla="*/ 90 w 781"/>
                  <a:gd name="T59" fmla="*/ 70 h 533"/>
                  <a:gd name="T60" fmla="*/ 94 w 781"/>
                  <a:gd name="T61" fmla="*/ 75 h 533"/>
                  <a:gd name="T62" fmla="*/ 97 w 781"/>
                  <a:gd name="T63" fmla="*/ 80 h 5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81"/>
                  <a:gd name="T97" fmla="*/ 0 h 533"/>
                  <a:gd name="T98" fmla="*/ 781 w 781"/>
                  <a:gd name="T99" fmla="*/ 533 h 533"/>
                </a:gd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81" h="533">
                    <a:moveTo>
                      <a:pt x="780" y="532"/>
                    </a:moveTo>
                    <a:lnTo>
                      <a:pt x="780" y="498"/>
                    </a:lnTo>
                    <a:lnTo>
                      <a:pt x="766" y="473"/>
                    </a:lnTo>
                    <a:lnTo>
                      <a:pt x="755" y="452"/>
                    </a:lnTo>
                    <a:lnTo>
                      <a:pt x="739" y="426"/>
                    </a:lnTo>
                    <a:lnTo>
                      <a:pt x="720" y="399"/>
                    </a:lnTo>
                    <a:lnTo>
                      <a:pt x="701" y="380"/>
                    </a:lnTo>
                    <a:lnTo>
                      <a:pt x="677" y="351"/>
                    </a:lnTo>
                    <a:lnTo>
                      <a:pt x="652" y="324"/>
                    </a:lnTo>
                    <a:lnTo>
                      <a:pt x="628" y="299"/>
                    </a:lnTo>
                    <a:lnTo>
                      <a:pt x="596" y="269"/>
                    </a:lnTo>
                    <a:lnTo>
                      <a:pt x="572" y="249"/>
                    </a:lnTo>
                    <a:lnTo>
                      <a:pt x="538" y="224"/>
                    </a:lnTo>
                    <a:lnTo>
                      <a:pt x="499" y="197"/>
                    </a:lnTo>
                    <a:lnTo>
                      <a:pt x="461" y="172"/>
                    </a:lnTo>
                    <a:lnTo>
                      <a:pt x="432" y="154"/>
                    </a:lnTo>
                    <a:lnTo>
                      <a:pt x="390" y="137"/>
                    </a:lnTo>
                    <a:lnTo>
                      <a:pt x="356" y="125"/>
                    </a:lnTo>
                    <a:lnTo>
                      <a:pt x="319" y="115"/>
                    </a:lnTo>
                    <a:lnTo>
                      <a:pt x="280" y="108"/>
                    </a:lnTo>
                    <a:lnTo>
                      <a:pt x="257" y="106"/>
                    </a:lnTo>
                    <a:lnTo>
                      <a:pt x="229" y="108"/>
                    </a:lnTo>
                    <a:lnTo>
                      <a:pt x="208" y="110"/>
                    </a:lnTo>
                    <a:lnTo>
                      <a:pt x="189" y="112"/>
                    </a:lnTo>
                    <a:lnTo>
                      <a:pt x="172" y="117"/>
                    </a:lnTo>
                    <a:lnTo>
                      <a:pt x="172" y="0"/>
                    </a:lnTo>
                    <a:lnTo>
                      <a:pt x="152" y="30"/>
                    </a:lnTo>
                    <a:lnTo>
                      <a:pt x="126" y="64"/>
                    </a:lnTo>
                    <a:lnTo>
                      <a:pt x="98" y="98"/>
                    </a:lnTo>
                    <a:lnTo>
                      <a:pt x="67" y="130"/>
                    </a:lnTo>
                    <a:lnTo>
                      <a:pt x="43" y="147"/>
                    </a:lnTo>
                    <a:lnTo>
                      <a:pt x="0" y="166"/>
                    </a:lnTo>
                    <a:lnTo>
                      <a:pt x="0" y="192"/>
                    </a:lnTo>
                    <a:lnTo>
                      <a:pt x="35" y="209"/>
                    </a:lnTo>
                    <a:lnTo>
                      <a:pt x="72" y="229"/>
                    </a:lnTo>
                    <a:lnTo>
                      <a:pt x="108" y="257"/>
                    </a:lnTo>
                    <a:lnTo>
                      <a:pt x="138" y="284"/>
                    </a:lnTo>
                    <a:lnTo>
                      <a:pt x="155" y="301"/>
                    </a:lnTo>
                    <a:lnTo>
                      <a:pt x="173" y="330"/>
                    </a:lnTo>
                    <a:lnTo>
                      <a:pt x="173" y="230"/>
                    </a:lnTo>
                    <a:lnTo>
                      <a:pt x="208" y="224"/>
                    </a:lnTo>
                    <a:lnTo>
                      <a:pt x="240" y="222"/>
                    </a:lnTo>
                    <a:lnTo>
                      <a:pt x="277" y="224"/>
                    </a:lnTo>
                    <a:lnTo>
                      <a:pt x="314" y="229"/>
                    </a:lnTo>
                    <a:lnTo>
                      <a:pt x="356" y="239"/>
                    </a:lnTo>
                    <a:lnTo>
                      <a:pt x="393" y="249"/>
                    </a:lnTo>
                    <a:lnTo>
                      <a:pt x="445" y="268"/>
                    </a:lnTo>
                    <a:lnTo>
                      <a:pt x="488" y="286"/>
                    </a:lnTo>
                    <a:lnTo>
                      <a:pt x="527" y="306"/>
                    </a:lnTo>
                    <a:lnTo>
                      <a:pt x="567" y="331"/>
                    </a:lnTo>
                    <a:lnTo>
                      <a:pt x="586" y="343"/>
                    </a:lnTo>
                    <a:lnTo>
                      <a:pt x="603" y="354"/>
                    </a:lnTo>
                    <a:lnTo>
                      <a:pt x="618" y="365"/>
                    </a:lnTo>
                    <a:lnTo>
                      <a:pt x="633" y="376"/>
                    </a:lnTo>
                    <a:lnTo>
                      <a:pt x="660" y="396"/>
                    </a:lnTo>
                    <a:lnTo>
                      <a:pt x="678" y="412"/>
                    </a:lnTo>
                    <a:lnTo>
                      <a:pt x="692" y="425"/>
                    </a:lnTo>
                    <a:lnTo>
                      <a:pt x="706" y="439"/>
                    </a:lnTo>
                    <a:lnTo>
                      <a:pt x="719" y="453"/>
                    </a:lnTo>
                    <a:lnTo>
                      <a:pt x="730" y="465"/>
                    </a:lnTo>
                    <a:lnTo>
                      <a:pt x="743" y="480"/>
                    </a:lnTo>
                    <a:lnTo>
                      <a:pt x="756" y="498"/>
                    </a:lnTo>
                    <a:lnTo>
                      <a:pt x="768" y="514"/>
                    </a:lnTo>
                    <a:lnTo>
                      <a:pt x="780" y="532"/>
                    </a:lnTo>
                  </a:path>
                </a:pathLst>
              </a:custGeom>
              <a:solidFill>
                <a:schemeClr val="bg1">
                  <a:lumMod val="85000"/>
                </a:schemeClr>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88" name="Freeform 26"/>
              <p:cNvSpPr/>
              <p:nvPr/>
            </p:nvSpPr>
            <p:spPr bwMode="gray">
              <a:xfrm>
                <a:off x="7687293" y="2264276"/>
                <a:ext cx="602717" cy="468845"/>
              </a:xfrm>
              <a:custGeom>
                <a:gdLst>
                  <a:gd name="T0" fmla="*/ 96 w 778"/>
                  <a:gd name="T1" fmla="*/ 76 h 506"/>
                  <a:gd name="T2" fmla="*/ 94 w 778"/>
                  <a:gd name="T3" fmla="*/ 71 h 506"/>
                  <a:gd name="T4" fmla="*/ 93 w 778"/>
                  <a:gd name="T5" fmla="*/ 68 h 506"/>
                  <a:gd name="T6" fmla="*/ 92 w 778"/>
                  <a:gd name="T7" fmla="*/ 65 h 506"/>
                  <a:gd name="T8" fmla="*/ 91 w 778"/>
                  <a:gd name="T9" fmla="*/ 62 h 506"/>
                  <a:gd name="T10" fmla="*/ 88 w 778"/>
                  <a:gd name="T11" fmla="*/ 57 h 506"/>
                  <a:gd name="T12" fmla="*/ 86 w 778"/>
                  <a:gd name="T13" fmla="*/ 53 h 506"/>
                  <a:gd name="T14" fmla="*/ 83 w 778"/>
                  <a:gd name="T15" fmla="*/ 49 h 506"/>
                  <a:gd name="T16" fmla="*/ 80 w 778"/>
                  <a:gd name="T17" fmla="*/ 45 h 506"/>
                  <a:gd name="T18" fmla="*/ 77 w 778"/>
                  <a:gd name="T19" fmla="*/ 41 h 506"/>
                  <a:gd name="T20" fmla="*/ 73 w 778"/>
                  <a:gd name="T21" fmla="*/ 37 h 506"/>
                  <a:gd name="T22" fmla="*/ 70 w 778"/>
                  <a:gd name="T23" fmla="*/ 34 h 506"/>
                  <a:gd name="T24" fmla="*/ 66 w 778"/>
                  <a:gd name="T25" fmla="*/ 30 h 506"/>
                  <a:gd name="T26" fmla="*/ 61 w 778"/>
                  <a:gd name="T27" fmla="*/ 26 h 506"/>
                  <a:gd name="T28" fmla="*/ 56 w 778"/>
                  <a:gd name="T29" fmla="*/ 22 h 506"/>
                  <a:gd name="T30" fmla="*/ 53 w 778"/>
                  <a:gd name="T31" fmla="*/ 20 h 506"/>
                  <a:gd name="T32" fmla="*/ 48 w 778"/>
                  <a:gd name="T33" fmla="*/ 17 h 506"/>
                  <a:gd name="T34" fmla="*/ 44 w 778"/>
                  <a:gd name="T35" fmla="*/ 16 h 506"/>
                  <a:gd name="T36" fmla="*/ 39 w 778"/>
                  <a:gd name="T37" fmla="*/ 14 h 506"/>
                  <a:gd name="T38" fmla="*/ 34 w 778"/>
                  <a:gd name="T39" fmla="*/ 13 h 506"/>
                  <a:gd name="T40" fmla="*/ 31 w 778"/>
                  <a:gd name="T41" fmla="*/ 13 h 506"/>
                  <a:gd name="T42" fmla="*/ 28 w 778"/>
                  <a:gd name="T43" fmla="*/ 13 h 506"/>
                  <a:gd name="T44" fmla="*/ 26 w 778"/>
                  <a:gd name="T45" fmla="*/ 14 h 506"/>
                  <a:gd name="T46" fmla="*/ 23 w 778"/>
                  <a:gd name="T47" fmla="*/ 14 h 506"/>
                  <a:gd name="T48" fmla="*/ 21 w 778"/>
                  <a:gd name="T49" fmla="*/ 15 h 506"/>
                  <a:gd name="T50" fmla="*/ 21 w 778"/>
                  <a:gd name="T51" fmla="*/ 0 h 506"/>
                  <a:gd name="T52" fmla="*/ 18 w 778"/>
                  <a:gd name="T53" fmla="*/ 5 h 506"/>
                  <a:gd name="T54" fmla="*/ 16 w 778"/>
                  <a:gd name="T55" fmla="*/ 9 h 506"/>
                  <a:gd name="T56" fmla="*/ 12 w 778"/>
                  <a:gd name="T57" fmla="*/ 14 h 506"/>
                  <a:gd name="T58" fmla="*/ 8 w 778"/>
                  <a:gd name="T59" fmla="*/ 19 h 506"/>
                  <a:gd name="T60" fmla="*/ 5 w 778"/>
                  <a:gd name="T61" fmla="*/ 22 h 506"/>
                  <a:gd name="T62" fmla="*/ 0 w 778"/>
                  <a:gd name="T63" fmla="*/ 26 h 506"/>
                  <a:gd name="T64" fmla="*/ 4 w 778"/>
                  <a:gd name="T65" fmla="*/ 28 h 506"/>
                  <a:gd name="T66" fmla="*/ 9 w 778"/>
                  <a:gd name="T67" fmla="*/ 31 h 506"/>
                  <a:gd name="T68" fmla="*/ 13 w 778"/>
                  <a:gd name="T69" fmla="*/ 35 h 506"/>
                  <a:gd name="T70" fmla="*/ 17 w 778"/>
                  <a:gd name="T71" fmla="*/ 39 h 506"/>
                  <a:gd name="T72" fmla="*/ 19 w 778"/>
                  <a:gd name="T73" fmla="*/ 42 h 506"/>
                  <a:gd name="T74" fmla="*/ 21 w 778"/>
                  <a:gd name="T75" fmla="*/ 46 h 506"/>
                  <a:gd name="T76" fmla="*/ 21 w 778"/>
                  <a:gd name="T77" fmla="*/ 31 h 506"/>
                  <a:gd name="T78" fmla="*/ 26 w 778"/>
                  <a:gd name="T79" fmla="*/ 30 h 506"/>
                  <a:gd name="T80" fmla="*/ 29 w 778"/>
                  <a:gd name="T81" fmla="*/ 30 h 506"/>
                  <a:gd name="T82" fmla="*/ 34 w 778"/>
                  <a:gd name="T83" fmla="*/ 30 h 506"/>
                  <a:gd name="T84" fmla="*/ 38 w 778"/>
                  <a:gd name="T85" fmla="*/ 31 h 506"/>
                  <a:gd name="T86" fmla="*/ 44 w 778"/>
                  <a:gd name="T87" fmla="*/ 33 h 506"/>
                  <a:gd name="T88" fmla="*/ 48 w 778"/>
                  <a:gd name="T89" fmla="*/ 34 h 506"/>
                  <a:gd name="T90" fmla="*/ 54 w 778"/>
                  <a:gd name="T91" fmla="*/ 37 h 506"/>
                  <a:gd name="T92" fmla="*/ 60 w 778"/>
                  <a:gd name="T93" fmla="*/ 40 h 506"/>
                  <a:gd name="T94" fmla="*/ 65 w 778"/>
                  <a:gd name="T95" fmla="*/ 43 h 506"/>
                  <a:gd name="T96" fmla="*/ 69 w 778"/>
                  <a:gd name="T97" fmla="*/ 46 h 506"/>
                  <a:gd name="T98" fmla="*/ 72 w 778"/>
                  <a:gd name="T99" fmla="*/ 48 h 506"/>
                  <a:gd name="T100" fmla="*/ 74 w 778"/>
                  <a:gd name="T101" fmla="*/ 50 h 506"/>
                  <a:gd name="T102" fmla="*/ 76 w 778"/>
                  <a:gd name="T103" fmla="*/ 51 h 506"/>
                  <a:gd name="T104" fmla="*/ 78 w 778"/>
                  <a:gd name="T105" fmla="*/ 53 h 506"/>
                  <a:gd name="T106" fmla="*/ 81 w 778"/>
                  <a:gd name="T107" fmla="*/ 56 h 506"/>
                  <a:gd name="T108" fmla="*/ 83 w 778"/>
                  <a:gd name="T109" fmla="*/ 58 h 506"/>
                  <a:gd name="T110" fmla="*/ 85 w 778"/>
                  <a:gd name="T111" fmla="*/ 60 h 506"/>
                  <a:gd name="T112" fmla="*/ 87 w 778"/>
                  <a:gd name="T113" fmla="*/ 62 h 506"/>
                  <a:gd name="T114" fmla="*/ 88 w 778"/>
                  <a:gd name="T115" fmla="*/ 64 h 506"/>
                  <a:gd name="T116" fmla="*/ 89 w 778"/>
                  <a:gd name="T117" fmla="*/ 66 h 506"/>
                  <a:gd name="T118" fmla="*/ 91 w 778"/>
                  <a:gd name="T119" fmla="*/ 68 h 506"/>
                  <a:gd name="T120" fmla="*/ 93 w 778"/>
                  <a:gd name="T121" fmla="*/ 70 h 506"/>
                  <a:gd name="T122" fmla="*/ 94 w 778"/>
                  <a:gd name="T123" fmla="*/ 73 h 506"/>
                  <a:gd name="T124" fmla="*/ 96 w 778"/>
                  <a:gd name="T125" fmla="*/ 76 h 5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8"/>
                  <a:gd name="T190" fmla="*/ 0 h 506"/>
                  <a:gd name="T191" fmla="*/ 778 w 778"/>
                  <a:gd name="T192" fmla="*/ 506 h 506"/>
                </a:gd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8" h="506">
                    <a:moveTo>
                      <a:pt x="777" y="505"/>
                    </a:moveTo>
                    <a:lnTo>
                      <a:pt x="766" y="476"/>
                    </a:lnTo>
                    <a:lnTo>
                      <a:pt x="757" y="454"/>
                    </a:lnTo>
                    <a:lnTo>
                      <a:pt x="747" y="434"/>
                    </a:lnTo>
                    <a:lnTo>
                      <a:pt x="735" y="412"/>
                    </a:lnTo>
                    <a:lnTo>
                      <a:pt x="717" y="382"/>
                    </a:lnTo>
                    <a:lnTo>
                      <a:pt x="698" y="355"/>
                    </a:lnTo>
                    <a:lnTo>
                      <a:pt x="674" y="327"/>
                    </a:lnTo>
                    <a:lnTo>
                      <a:pt x="649" y="300"/>
                    </a:lnTo>
                    <a:lnTo>
                      <a:pt x="625" y="276"/>
                    </a:lnTo>
                    <a:lnTo>
                      <a:pt x="593" y="246"/>
                    </a:lnTo>
                    <a:lnTo>
                      <a:pt x="569" y="227"/>
                    </a:lnTo>
                    <a:lnTo>
                      <a:pt x="535" y="202"/>
                    </a:lnTo>
                    <a:lnTo>
                      <a:pt x="497" y="175"/>
                    </a:lnTo>
                    <a:lnTo>
                      <a:pt x="459" y="151"/>
                    </a:lnTo>
                    <a:lnTo>
                      <a:pt x="430" y="134"/>
                    </a:lnTo>
                    <a:lnTo>
                      <a:pt x="388" y="117"/>
                    </a:lnTo>
                    <a:lnTo>
                      <a:pt x="354" y="105"/>
                    </a:lnTo>
                    <a:lnTo>
                      <a:pt x="317" y="95"/>
                    </a:lnTo>
                    <a:lnTo>
                      <a:pt x="278" y="88"/>
                    </a:lnTo>
                    <a:lnTo>
                      <a:pt x="255" y="86"/>
                    </a:lnTo>
                    <a:lnTo>
                      <a:pt x="227" y="88"/>
                    </a:lnTo>
                    <a:lnTo>
                      <a:pt x="207" y="90"/>
                    </a:lnTo>
                    <a:lnTo>
                      <a:pt x="187" y="93"/>
                    </a:lnTo>
                    <a:lnTo>
                      <a:pt x="170" y="97"/>
                    </a:lnTo>
                    <a:lnTo>
                      <a:pt x="170" y="0"/>
                    </a:lnTo>
                    <a:lnTo>
                      <a:pt x="149" y="31"/>
                    </a:lnTo>
                    <a:lnTo>
                      <a:pt x="127" y="59"/>
                    </a:lnTo>
                    <a:lnTo>
                      <a:pt x="97" y="95"/>
                    </a:lnTo>
                    <a:lnTo>
                      <a:pt x="65" y="124"/>
                    </a:lnTo>
                    <a:lnTo>
                      <a:pt x="36" y="148"/>
                    </a:lnTo>
                    <a:lnTo>
                      <a:pt x="0" y="171"/>
                    </a:lnTo>
                    <a:lnTo>
                      <a:pt x="34" y="188"/>
                    </a:lnTo>
                    <a:lnTo>
                      <a:pt x="70" y="208"/>
                    </a:lnTo>
                    <a:lnTo>
                      <a:pt x="107" y="234"/>
                    </a:lnTo>
                    <a:lnTo>
                      <a:pt x="136" y="261"/>
                    </a:lnTo>
                    <a:lnTo>
                      <a:pt x="154" y="278"/>
                    </a:lnTo>
                    <a:lnTo>
                      <a:pt x="172" y="306"/>
                    </a:lnTo>
                    <a:lnTo>
                      <a:pt x="172" y="208"/>
                    </a:lnTo>
                    <a:lnTo>
                      <a:pt x="207" y="202"/>
                    </a:lnTo>
                    <a:lnTo>
                      <a:pt x="239" y="200"/>
                    </a:lnTo>
                    <a:lnTo>
                      <a:pt x="275" y="202"/>
                    </a:lnTo>
                    <a:lnTo>
                      <a:pt x="312" y="207"/>
                    </a:lnTo>
                    <a:lnTo>
                      <a:pt x="354" y="217"/>
                    </a:lnTo>
                    <a:lnTo>
                      <a:pt x="391" y="227"/>
                    </a:lnTo>
                    <a:lnTo>
                      <a:pt x="443" y="245"/>
                    </a:lnTo>
                    <a:lnTo>
                      <a:pt x="486" y="264"/>
                    </a:lnTo>
                    <a:lnTo>
                      <a:pt x="524" y="283"/>
                    </a:lnTo>
                    <a:lnTo>
                      <a:pt x="564" y="308"/>
                    </a:lnTo>
                    <a:lnTo>
                      <a:pt x="583" y="319"/>
                    </a:lnTo>
                    <a:lnTo>
                      <a:pt x="600" y="330"/>
                    </a:lnTo>
                    <a:lnTo>
                      <a:pt x="616" y="340"/>
                    </a:lnTo>
                    <a:lnTo>
                      <a:pt x="630" y="352"/>
                    </a:lnTo>
                    <a:lnTo>
                      <a:pt x="657" y="371"/>
                    </a:lnTo>
                    <a:lnTo>
                      <a:pt x="675" y="387"/>
                    </a:lnTo>
                    <a:lnTo>
                      <a:pt x="689" y="400"/>
                    </a:lnTo>
                    <a:lnTo>
                      <a:pt x="703" y="414"/>
                    </a:lnTo>
                    <a:lnTo>
                      <a:pt x="716" y="427"/>
                    </a:lnTo>
                    <a:lnTo>
                      <a:pt x="727" y="439"/>
                    </a:lnTo>
                    <a:lnTo>
                      <a:pt x="740" y="454"/>
                    </a:lnTo>
                    <a:lnTo>
                      <a:pt x="753" y="471"/>
                    </a:lnTo>
                    <a:lnTo>
                      <a:pt x="765" y="487"/>
                    </a:lnTo>
                    <a:lnTo>
                      <a:pt x="777" y="505"/>
                    </a:lnTo>
                  </a:path>
                </a:pathLst>
              </a:custGeom>
              <a:solidFill>
                <a:schemeClr val="accent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grpSp>
        <p:sp>
          <p:nvSpPr>
            <p:cNvPr id="91" name="Line 70"/>
            <p:cNvSpPr>
              <a:spLocks noChangeShapeType="1"/>
            </p:cNvSpPr>
            <p:nvPr/>
          </p:nvSpPr>
          <p:spPr bwMode="gray">
            <a:xfrm>
              <a:off x="4861369" y="2936446"/>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92" name="Line 38"/>
            <p:cNvSpPr>
              <a:spLocks noChangeShapeType="1"/>
            </p:cNvSpPr>
            <p:nvPr/>
          </p:nvSpPr>
          <p:spPr bwMode="gray">
            <a:xfrm flipH="1">
              <a:off x="7411323" y="1943739"/>
              <a:ext cx="0" cy="992707"/>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sp>
          <p:nvSpPr>
            <p:cNvPr id="93" name="Line 48"/>
            <p:cNvSpPr>
              <a:spLocks noChangeShapeType="1"/>
            </p:cNvSpPr>
            <p:nvPr/>
          </p:nvSpPr>
          <p:spPr bwMode="gray">
            <a:xfrm>
              <a:off x="7720409" y="2925616"/>
              <a:ext cx="1123746" cy="0"/>
            </a:xfrm>
            <a:prstGeom prst="line">
              <a:avLst/>
            </a:prstGeom>
            <a:noFill/>
            <a:ln w="28575" cap="sq">
              <a:solidFill>
                <a:schemeClr val="tx1"/>
              </a:solidFill>
              <a:round/>
            </a:ln>
            <a:extLst>
              <a:ext uri="{909E8E84-426E-40DD-AFC4-6F175D3DCCD1}">
                <a14:hiddenFill xmlns:a14="http://schemas.microsoft.com/office/drawing/2010/main">
                  <a:noFill/>
                </a14:hiddenFill>
              </a:ext>
            </a:extLst>
          </p:spPr>
          <p:txBody>
            <a:bodyPr lIns="90000" tIns="36000" rIns="90000" bIns="3600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latin typeface="Audi Type" pitchFamily="34" charset="0"/>
                <a:ea typeface="华康黑体W5(P)" panose="020b0500000000000000" pitchFamily="34" charset="-122"/>
              </a:endParaRPr>
            </a:p>
          </p:txBody>
        </p:sp>
      </p:grpSp>
    </p:spTree>
    <p:extLst>
      <p:ext uri="{BB962C8B-B14F-4D97-AF65-F5344CB8AC3E}">
        <p14:creationId xmlns:p14="http://schemas.microsoft.com/office/powerpoint/2010/main" val="3878883943"/>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46" name="Object 45" hidden="1"/>
          <p:cNvGraphicFramePr>
            <a:graphicFrameLocks noChangeAspect="1"/>
          </p:cNvGraphicFramePr>
          <p:nvPr>
            <p:custDataLst>
              <p:tags r:id="rId2"/>
            </p:custDataLst>
            <p:extLst>
              <p:ext uri="{D42A27DB-BD31-4B8C-83A1-F6EECF244321}">
                <p14:modId xmlns:p14="http://schemas.microsoft.com/office/powerpoint/2010/main" val="2042686956"/>
              </p:ext>
            </p:extLst>
          </p:nvPr>
        </p:nvGraphicFramePr>
        <p:xfrm>
          <a:off x="1588" y="1588"/>
          <a:ext cx="1587" cy="1587"/>
        </p:xfrm>
        <a:graphic>
          <a:graphicData uri="http://schemas.openxmlformats.org/presentationml/2006/ole">
            <mc:AlternateContent>
              <mc:Choice xmlns:v="urn:schemas-microsoft-com:vml" Requires="v">
                <p:oleObj spid="_x0000_s1058"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6" name="Rectangle 95"/>
          <p:cNvSpPr/>
          <p:nvPr/>
        </p:nvSpPr>
        <p:spPr bwMode="gray">
          <a:xfrm>
            <a:off x="2718703" y="4587875"/>
            <a:ext cx="618256" cy="127952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97" name="Rectangle 96"/>
          <p:cNvSpPr/>
          <p:nvPr/>
        </p:nvSpPr>
        <p:spPr bwMode="gray">
          <a:xfrm>
            <a:off x="4517146" y="4587875"/>
            <a:ext cx="618256" cy="127952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98" name="Rectangle 97"/>
          <p:cNvSpPr/>
          <p:nvPr/>
        </p:nvSpPr>
        <p:spPr bwMode="gray">
          <a:xfrm>
            <a:off x="5762250" y="4587875"/>
            <a:ext cx="618256" cy="127952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99" name="Rectangle 98"/>
          <p:cNvSpPr/>
          <p:nvPr/>
        </p:nvSpPr>
        <p:spPr bwMode="gray">
          <a:xfrm>
            <a:off x="7425504" y="4587875"/>
            <a:ext cx="618256" cy="127952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64" name="Rectangle 63"/>
          <p:cNvSpPr/>
          <p:nvPr/>
        </p:nvSpPr>
        <p:spPr bwMode="gray">
          <a:xfrm>
            <a:off x="2073901" y="5288266"/>
            <a:ext cx="6782762" cy="548920"/>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45" name="Rectangle 44"/>
          <p:cNvSpPr/>
          <p:nvPr/>
        </p:nvSpPr>
        <p:spPr bwMode="gray">
          <a:xfrm>
            <a:off x="1915835" y="2686618"/>
            <a:ext cx="6940828" cy="60251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2" name="Title 1"/>
          <p:cNvSpPr>
            <a:spLocks noGrp="1"/>
          </p:cNvSpPr>
          <p:nvPr>
            <p:ph type="title"/>
          </p:nvPr>
        </p:nvSpPr>
        <p:spPr bwMode="gray">
          <a:xfrm>
            <a:off x="0" y="85728"/>
            <a:ext cx="8856663" cy="1350498"/>
          </a:xfrm>
        </p:spPr>
        <p:txBody>
          <a:bodyPr/>
          <a:lstStyle/>
          <a:p>
            <a:pPr>
              <a:lnSpc>
                <a:spcPct val="100000"/>
              </a:lnSpc>
            </a:pPr>
            <a:r>
              <a:rPr lang="zh-CN" altLang="en-US" smtClean="0"/>
              <a:t>绩效管理的根本目的在于帮助企业实现战略落地。</a:t>
            </a:r>
            <a:br>
              <a:rPr lang="en-US" altLang="zh-CN" smtClean="0"/>
            </a:br>
            <a:r>
              <a:rPr lang="zh-CN" altLang="en-US" smtClean="0"/>
              <a:t>战略地图帮助厘清公司战略重点，并将战略目标按照平衡计分卡的四个层面分解</a:t>
            </a:r>
            <a:endParaRPr lang="en-US"/>
          </a:p>
        </p:txBody>
      </p:sp>
      <p:sp>
        <p:nvSpPr>
          <p:cNvPr id="4" name="TextBox 3"/>
          <p:cNvSpPr txBox="1"/>
          <p:nvPr/>
        </p:nvSpPr>
        <p:spPr bwMode="gray">
          <a:xfrm>
            <a:off x="500063" y="1235611"/>
            <a:ext cx="141577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华康黑体W5(P)" panose="020b0500000000000000" pitchFamily="34" charset="-122"/>
                <a:ea typeface="华康黑体W5(P)" panose="020b0500000000000000" pitchFamily="34" charset="-122"/>
              </a:rPr>
              <a:t>企业战略地图</a:t>
            </a:r>
            <a:endParaRPr lang="en-US" sz="1600" b="1">
              <a:latin typeface="华康黑体W5(P)" panose="020b0500000000000000" pitchFamily="34" charset="-122"/>
              <a:ea typeface="华康黑体W5(P)" panose="020b0500000000000000" pitchFamily="34" charset="-122"/>
            </a:endParaRPr>
          </a:p>
        </p:txBody>
      </p:sp>
      <p:sp>
        <p:nvSpPr>
          <p:cNvPr id="5" name="TextBox 4"/>
          <p:cNvSpPr txBox="1"/>
          <p:nvPr/>
        </p:nvSpPr>
        <p:spPr bwMode="gray">
          <a:xfrm>
            <a:off x="586740" y="1872322"/>
            <a:ext cx="1212087"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财务层面</a:t>
            </a:r>
            <a:endParaRPr lang="en-US" altLang="zh-CN" sz="1400" b="1" smtClean="0">
              <a:latin typeface="华康黑体W5(P)" panose="020b0500000000000000" pitchFamily="34" charset="-122"/>
              <a:ea typeface="华康黑体W5(P)" panose="020b0500000000000000" pitchFamily="34" charset="-122"/>
            </a:endParaRPr>
          </a:p>
          <a:p>
            <a:r>
              <a:rPr lang="zh-CN" altLang="en-US" sz="1200">
                <a:latin typeface="华康黑体W5(P)" panose="020b0500000000000000" pitchFamily="34" charset="-122"/>
                <a:ea typeface="华康黑体W5(P)" panose="020b0500000000000000" pitchFamily="34" charset="-122"/>
              </a:rPr>
              <a:t>长</a:t>
            </a:r>
            <a:r>
              <a:rPr lang="zh-CN" altLang="en-US" sz="1200" smtClean="0">
                <a:latin typeface="华康黑体W5(P)" panose="020b0500000000000000" pitchFamily="34" charset="-122"/>
                <a:ea typeface="华康黑体W5(P)" panose="020b0500000000000000" pitchFamily="34" charset="-122"/>
              </a:rPr>
              <a:t>短期对立力量的平衡</a:t>
            </a:r>
            <a:endParaRPr lang="en-US" sz="1200">
              <a:latin typeface="华康黑体W5(P)" panose="020b0500000000000000" pitchFamily="34" charset="-122"/>
              <a:ea typeface="华康黑体W5(P)" panose="020b0500000000000000" pitchFamily="34" charset="-122"/>
            </a:endParaRPr>
          </a:p>
        </p:txBody>
      </p:sp>
      <p:sp>
        <p:nvSpPr>
          <p:cNvPr id="6" name="TextBox 5"/>
          <p:cNvSpPr txBox="1"/>
          <p:nvPr/>
        </p:nvSpPr>
        <p:spPr bwMode="gray">
          <a:xfrm>
            <a:off x="586741" y="2682218"/>
            <a:ext cx="1114770"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客户层面</a:t>
            </a:r>
            <a:endParaRPr lang="en-US" altLang="zh-CN" sz="1400" b="1" smtClean="0">
              <a:latin typeface="华康黑体W5(P)" panose="020b0500000000000000" pitchFamily="34" charset="-122"/>
              <a:ea typeface="华康黑体W5(P)" panose="020b0500000000000000" pitchFamily="34" charset="-122"/>
            </a:endParaRPr>
          </a:p>
          <a:p>
            <a:r>
              <a:rPr lang="zh-CN" altLang="en-US" sz="1200" smtClean="0">
                <a:latin typeface="华康黑体W5(P)" panose="020b0500000000000000" pitchFamily="34" charset="-122"/>
                <a:ea typeface="华康黑体W5(P)" panose="020b0500000000000000" pitchFamily="34" charset="-122"/>
              </a:rPr>
              <a:t>差异化的价值主张</a:t>
            </a:r>
            <a:endParaRPr lang="en-US" sz="1200">
              <a:latin typeface="华康黑体W5(P)" panose="020b0500000000000000" pitchFamily="34" charset="-122"/>
              <a:ea typeface="华康黑体W5(P)" panose="020b0500000000000000" pitchFamily="34" charset="-122"/>
            </a:endParaRPr>
          </a:p>
        </p:txBody>
      </p:sp>
      <p:sp>
        <p:nvSpPr>
          <p:cNvPr id="7" name="TextBox 6"/>
          <p:cNvSpPr txBox="1"/>
          <p:nvPr/>
        </p:nvSpPr>
        <p:spPr bwMode="gray">
          <a:xfrm>
            <a:off x="586741" y="3625093"/>
            <a:ext cx="1070610"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内部层面</a:t>
            </a:r>
            <a:endParaRPr lang="en-US" altLang="zh-CN" sz="1400" b="1" smtClean="0">
              <a:latin typeface="华康黑体W5(P)" panose="020b0500000000000000" pitchFamily="34" charset="-122"/>
              <a:ea typeface="华康黑体W5(P)" panose="020b0500000000000000" pitchFamily="34" charset="-122"/>
            </a:endParaRPr>
          </a:p>
          <a:p>
            <a:r>
              <a:rPr lang="zh-CN" altLang="en-US" sz="1200" smtClean="0">
                <a:latin typeface="华康黑体W5(P)" panose="020b0500000000000000" pitchFamily="34" charset="-122"/>
                <a:ea typeface="华康黑体W5(P)" panose="020b0500000000000000" pitchFamily="34" charset="-122"/>
              </a:rPr>
              <a:t>业务流程创作价值</a:t>
            </a:r>
            <a:endParaRPr lang="en-US" sz="1200">
              <a:latin typeface="华康黑体W5(P)" panose="020b0500000000000000" pitchFamily="34" charset="-122"/>
              <a:ea typeface="华康黑体W5(P)" panose="020b0500000000000000" pitchFamily="34" charset="-122"/>
            </a:endParaRPr>
          </a:p>
        </p:txBody>
      </p:sp>
      <p:sp>
        <p:nvSpPr>
          <p:cNvPr id="8" name="TextBox 7"/>
          <p:cNvSpPr txBox="1"/>
          <p:nvPr/>
        </p:nvSpPr>
        <p:spPr bwMode="gray">
          <a:xfrm>
            <a:off x="586740" y="4874214"/>
            <a:ext cx="1359015"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学习与成长层面</a:t>
            </a:r>
            <a:endParaRPr lang="en-US" altLang="zh-CN" sz="1400" b="1" smtClean="0">
              <a:latin typeface="华康黑体W5(P)" panose="020b0500000000000000" pitchFamily="34" charset="-122"/>
              <a:ea typeface="华康黑体W5(P)" panose="020b0500000000000000" pitchFamily="34" charset="-122"/>
            </a:endParaRPr>
          </a:p>
          <a:p>
            <a:r>
              <a:rPr lang="zh-CN" altLang="en-US" sz="1200" smtClean="0">
                <a:latin typeface="华康黑体W5(P)" panose="020b0500000000000000" pitchFamily="34" charset="-122"/>
                <a:ea typeface="华康黑体W5(P)" panose="020b0500000000000000" pitchFamily="34" charset="-122"/>
              </a:rPr>
              <a:t>无形资产的战略协调一致</a:t>
            </a:r>
            <a:endParaRPr lang="en-US" sz="1200">
              <a:latin typeface="华康黑体W5(P)" panose="020b0500000000000000" pitchFamily="34" charset="-122"/>
              <a:ea typeface="华康黑体W5(P)" panose="020b0500000000000000" pitchFamily="34" charset="-122"/>
            </a:endParaRPr>
          </a:p>
        </p:txBody>
      </p:sp>
      <p:sp>
        <p:nvSpPr>
          <p:cNvPr id="9" name="Oval 8"/>
          <p:cNvSpPr/>
          <p:nvPr/>
        </p:nvSpPr>
        <p:spPr bwMode="gray">
          <a:xfrm>
            <a:off x="4391636" y="1520825"/>
            <a:ext cx="1771650" cy="3714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smtClean="0">
                <a:latin typeface="华康黑体W5(P)" panose="020b0500000000000000" pitchFamily="34" charset="-122"/>
                <a:ea typeface="华康黑体W5(P)" panose="020b0500000000000000" pitchFamily="34" charset="-122"/>
              </a:rPr>
              <a:t>长期股东价值</a:t>
            </a:r>
            <a:endParaRPr lang="en-US" sz="1400" b="1">
              <a:latin typeface="华康黑体W5(P)" panose="020b0500000000000000" pitchFamily="34" charset="-122"/>
              <a:ea typeface="华康黑体W5(P)" panose="020b0500000000000000" pitchFamily="34" charset="-122"/>
            </a:endParaRPr>
          </a:p>
        </p:txBody>
      </p:sp>
      <p:sp>
        <p:nvSpPr>
          <p:cNvPr id="10" name="Oval 9"/>
          <p:cNvSpPr/>
          <p:nvPr/>
        </p:nvSpPr>
        <p:spPr bwMode="gray">
          <a:xfrm>
            <a:off x="1945755" y="2076521"/>
            <a:ext cx="1241945"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增加收入机会</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11" name="Oval 10"/>
          <p:cNvSpPr/>
          <p:nvPr/>
        </p:nvSpPr>
        <p:spPr bwMode="gray">
          <a:xfrm>
            <a:off x="3806381" y="2076521"/>
            <a:ext cx="1241945"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提高客户价格</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12" name="Oval 11"/>
          <p:cNvSpPr/>
          <p:nvPr/>
        </p:nvSpPr>
        <p:spPr bwMode="gray">
          <a:xfrm>
            <a:off x="5667007" y="2076521"/>
            <a:ext cx="1241945"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改善成本结构</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13" name="Oval 12"/>
          <p:cNvSpPr/>
          <p:nvPr/>
        </p:nvSpPr>
        <p:spPr bwMode="gray">
          <a:xfrm>
            <a:off x="7527634" y="2076521"/>
            <a:ext cx="1241945"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提高资产利用率</a:t>
            </a:r>
            <a:endParaRPr lang="en-US" sz="1200" b="1">
              <a:solidFill>
                <a:schemeClr val="tx1"/>
              </a:solidFill>
              <a:latin typeface="华康黑体W5(P)" panose="020b0500000000000000" pitchFamily="34" charset="-122"/>
              <a:ea typeface="华康黑体W5(P)" panose="020b0500000000000000" pitchFamily="34" charset="-122"/>
            </a:endParaRPr>
          </a:p>
        </p:txBody>
      </p:sp>
      <p:cxnSp>
        <p:nvCxnSpPr>
          <p:cNvPr id="15" name="Straight Arrow Connector 14"/>
          <p:cNvCxnSpPr>
            <a:stCxn id="10" idx="0"/>
            <a:endCxn id="9" idx="2"/>
          </p:cNvCxnSpPr>
          <p:nvPr/>
        </p:nvCxnSpPr>
        <p:spPr bwMode="gray">
          <a:xfrm flipV="1">
            <a:off x="2566728" y="1706563"/>
            <a:ext cx="1824908" cy="369958"/>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3" idx="0"/>
            <a:endCxn id="9" idx="6"/>
          </p:cNvCxnSpPr>
          <p:nvPr/>
        </p:nvCxnSpPr>
        <p:spPr bwMode="gray">
          <a:xfrm flipH="1" flipV="1">
            <a:off x="6163286" y="1706563"/>
            <a:ext cx="1985321" cy="369958"/>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1" idx="0"/>
            <a:endCxn id="9" idx="3"/>
          </p:cNvCxnSpPr>
          <p:nvPr/>
        </p:nvCxnSpPr>
        <p:spPr bwMode="gray">
          <a:xfrm flipV="1">
            <a:off x="4427354" y="1837899"/>
            <a:ext cx="223734" cy="238622"/>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2" idx="0"/>
            <a:endCxn id="9" idx="5"/>
          </p:cNvCxnSpPr>
          <p:nvPr/>
        </p:nvCxnSpPr>
        <p:spPr bwMode="gray">
          <a:xfrm flipH="1" flipV="1">
            <a:off x="5903834" y="1837899"/>
            <a:ext cx="384146" cy="238622"/>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p:cNvSpPr/>
          <p:nvPr/>
        </p:nvSpPr>
        <p:spPr bwMode="gray">
          <a:xfrm>
            <a:off x="2037831"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价格</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38" name="Oval 37"/>
          <p:cNvSpPr/>
          <p:nvPr/>
        </p:nvSpPr>
        <p:spPr bwMode="gray">
          <a:xfrm>
            <a:off x="2875194"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质量</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39" name="Oval 38"/>
          <p:cNvSpPr/>
          <p:nvPr/>
        </p:nvSpPr>
        <p:spPr bwMode="gray">
          <a:xfrm>
            <a:off x="3712557"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可用性</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0" name="Oval 39"/>
          <p:cNvSpPr/>
          <p:nvPr/>
        </p:nvSpPr>
        <p:spPr bwMode="gray">
          <a:xfrm>
            <a:off x="4549920"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选择</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1" name="Oval 40"/>
          <p:cNvSpPr/>
          <p:nvPr/>
        </p:nvSpPr>
        <p:spPr bwMode="gray">
          <a:xfrm>
            <a:off x="5387283"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功能</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2" name="Oval 41"/>
          <p:cNvSpPr/>
          <p:nvPr/>
        </p:nvSpPr>
        <p:spPr bwMode="gray">
          <a:xfrm>
            <a:off x="6224646"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服务</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3" name="Oval 42"/>
          <p:cNvSpPr/>
          <p:nvPr/>
        </p:nvSpPr>
        <p:spPr bwMode="gray">
          <a:xfrm>
            <a:off x="7062009"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伙伴关系</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4" name="Oval 43"/>
          <p:cNvSpPr/>
          <p:nvPr/>
        </p:nvSpPr>
        <p:spPr bwMode="gray">
          <a:xfrm>
            <a:off x="7899369" y="2903680"/>
            <a:ext cx="743470" cy="337202"/>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品牌</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7" name="TextBox 46"/>
          <p:cNvSpPr txBox="1"/>
          <p:nvPr/>
        </p:nvSpPr>
        <p:spPr bwMode="gray">
          <a:xfrm>
            <a:off x="4925618" y="2710973"/>
            <a:ext cx="923330"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smtClean="0">
                <a:latin typeface="华康黑体W5(P)" panose="020b0500000000000000" pitchFamily="34" charset="-122"/>
                <a:ea typeface="华康黑体W5(P)" panose="020b0500000000000000" pitchFamily="34" charset="-122"/>
              </a:rPr>
              <a:t>客户价值主张</a:t>
            </a:r>
            <a:endParaRPr lang="en-US" sz="1200" b="1">
              <a:latin typeface="华康黑体W5(P)" panose="020b0500000000000000" pitchFamily="34" charset="-122"/>
              <a:ea typeface="华康黑体W5(P)" panose="020b0500000000000000" pitchFamily="34" charset="-122"/>
            </a:endParaRPr>
          </a:p>
        </p:txBody>
      </p:sp>
      <p:sp>
        <p:nvSpPr>
          <p:cNvPr id="48" name="Rectangle 10"/>
          <p:cNvSpPr>
            <a:spLocks noChangeArrowheads="1"/>
          </p:cNvSpPr>
          <p:nvPr/>
        </p:nvSpPr>
        <p:spPr bwMode="gray">
          <a:xfrm>
            <a:off x="2073901" y="3621773"/>
            <a:ext cx="1467402" cy="876189"/>
          </a:xfrm>
          <a:prstGeom prst="rect">
            <a:avLst/>
          </a:prstGeom>
          <a:solidFill>
            <a:schemeClr val="bg1"/>
          </a:solidFill>
          <a:ln w="9525">
            <a:solidFill>
              <a:schemeClr val="bg1">
                <a:lumMod val="85000"/>
              </a:schemeClr>
            </a:solidFill>
            <a:miter lim="800000"/>
          </a:ln>
          <a:extLst/>
        </p:spPr>
        <p:txBody>
          <a:bodyPr lIns="72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采购</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生产</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分销</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风险管理</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49" name="Rectangle 16"/>
          <p:cNvSpPr>
            <a:spLocks noChangeArrowheads="1"/>
          </p:cNvSpPr>
          <p:nvPr/>
        </p:nvSpPr>
        <p:spPr bwMode="gray">
          <a:xfrm>
            <a:off x="2073901"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运营管理流程</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50" name="Rectangle 10"/>
          <p:cNvSpPr>
            <a:spLocks noChangeArrowheads="1"/>
          </p:cNvSpPr>
          <p:nvPr/>
        </p:nvSpPr>
        <p:spPr bwMode="gray">
          <a:xfrm>
            <a:off x="3824934" y="3621773"/>
            <a:ext cx="1467402" cy="876189"/>
          </a:xfrm>
          <a:prstGeom prst="rect">
            <a:avLst/>
          </a:prstGeom>
          <a:solidFill>
            <a:schemeClr val="bg1"/>
          </a:solidFill>
          <a:ln w="9525">
            <a:solidFill>
              <a:schemeClr val="bg1">
                <a:lumMod val="85000"/>
              </a:schemeClr>
            </a:solidFill>
            <a:miter lim="800000"/>
          </a:ln>
          <a:extLst/>
        </p:spPr>
        <p:txBody>
          <a:bodyPr lIns="72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选择目标客户</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获得目标客户</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保持目标客户</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增长客户业务</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51" name="Rectangle 16"/>
          <p:cNvSpPr>
            <a:spLocks noChangeArrowheads="1"/>
          </p:cNvSpPr>
          <p:nvPr/>
        </p:nvSpPr>
        <p:spPr bwMode="gray">
          <a:xfrm>
            <a:off x="3824934"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客户管理流程</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52" name="Rectangle 10"/>
          <p:cNvSpPr>
            <a:spLocks noChangeArrowheads="1"/>
          </p:cNvSpPr>
          <p:nvPr/>
        </p:nvSpPr>
        <p:spPr bwMode="gray">
          <a:xfrm>
            <a:off x="5562512" y="3621773"/>
            <a:ext cx="1467402" cy="876189"/>
          </a:xfrm>
          <a:prstGeom prst="rect">
            <a:avLst/>
          </a:prstGeom>
          <a:solidFill>
            <a:schemeClr val="bg1"/>
          </a:solidFill>
          <a:ln w="9525">
            <a:solidFill>
              <a:schemeClr val="bg1">
                <a:lumMod val="85000"/>
              </a:schemeClr>
            </a:solidFill>
            <a:miter lim="800000"/>
          </a:ln>
          <a:extLst/>
        </p:spPr>
        <p:txBody>
          <a:bodyPr lIns="72000" tIns="36000" rIns="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机会识别</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研究与开发管理</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设计</a:t>
            </a:r>
            <a:r>
              <a:rPr lang="en-US" altLang="zh-CN" sz="1100" smtClean="0">
                <a:solidFill>
                  <a:schemeClr val="tx1"/>
                </a:solidFill>
                <a:latin typeface="Audi Type" pitchFamily="34" charset="0"/>
                <a:ea typeface="华康黑体W5(P)" panose="020b0500000000000000" pitchFamily="34" charset="-122"/>
                <a:cs typeface="Arial" pitchFamily="34" charset="0"/>
              </a:rPr>
              <a:t>/</a:t>
            </a:r>
            <a:r>
              <a:rPr lang="zh-CN" altLang="en-US" sz="1100" smtClean="0">
                <a:solidFill>
                  <a:schemeClr val="tx1"/>
                </a:solidFill>
                <a:latin typeface="Audi Type" pitchFamily="34" charset="0"/>
                <a:ea typeface="华康黑体W5(P)" panose="020b0500000000000000" pitchFamily="34" charset="-122"/>
                <a:cs typeface="Arial" pitchFamily="34" charset="0"/>
              </a:rPr>
              <a:t>开发产品服务</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a:solidFill>
                  <a:schemeClr val="tx1"/>
                </a:solidFill>
                <a:latin typeface="Audi Type" pitchFamily="34" charset="0"/>
                <a:ea typeface="华康黑体W5(P)" panose="020b0500000000000000" pitchFamily="34" charset="-122"/>
                <a:cs typeface="Arial" pitchFamily="34" charset="0"/>
              </a:rPr>
              <a:t>推向市场</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53" name="Rectangle 16"/>
          <p:cNvSpPr>
            <a:spLocks noChangeArrowheads="1"/>
          </p:cNvSpPr>
          <p:nvPr/>
        </p:nvSpPr>
        <p:spPr bwMode="gray">
          <a:xfrm>
            <a:off x="5562512"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a:solidFill>
                  <a:schemeClr val="bg1"/>
                </a:solidFill>
                <a:latin typeface="Audi Type" pitchFamily="34" charset="0"/>
                <a:ea typeface="华康黑体W5(P)" panose="020b0500000000000000" pitchFamily="34" charset="-122"/>
                <a:cs typeface="Arial" pitchFamily="34" charset="0"/>
              </a:rPr>
              <a:t>创新</a:t>
            </a:r>
            <a:r>
              <a:rPr lang="zh-CN" altLang="en-US" sz="1200" b="1" smtClean="0">
                <a:solidFill>
                  <a:schemeClr val="bg1"/>
                </a:solidFill>
                <a:latin typeface="Audi Type" pitchFamily="34" charset="0"/>
                <a:ea typeface="华康黑体W5(P)" panose="020b0500000000000000" pitchFamily="34" charset="-122"/>
                <a:cs typeface="Arial" pitchFamily="34" charset="0"/>
              </a:rPr>
              <a:t>流程</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54" name="Rectangle 10"/>
          <p:cNvSpPr>
            <a:spLocks noChangeArrowheads="1"/>
          </p:cNvSpPr>
          <p:nvPr/>
        </p:nvSpPr>
        <p:spPr bwMode="gray">
          <a:xfrm>
            <a:off x="7302177" y="3621773"/>
            <a:ext cx="1467402" cy="876189"/>
          </a:xfrm>
          <a:prstGeom prst="rect">
            <a:avLst/>
          </a:prstGeom>
          <a:solidFill>
            <a:schemeClr val="bg1"/>
          </a:solidFill>
          <a:ln w="9525">
            <a:solidFill>
              <a:schemeClr val="bg1">
                <a:lumMod val="85000"/>
              </a:schemeClr>
            </a:solidFill>
            <a:miter lim="800000"/>
          </a:ln>
          <a:extLst/>
        </p:spPr>
        <p:txBody>
          <a:bodyPr lIns="72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环境</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安全与健康</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招聘</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社区投资</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55" name="Rectangle 16"/>
          <p:cNvSpPr>
            <a:spLocks noChangeArrowheads="1"/>
          </p:cNvSpPr>
          <p:nvPr/>
        </p:nvSpPr>
        <p:spPr bwMode="gray">
          <a:xfrm>
            <a:off x="7302177"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法规与社会流程</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56" name="Rectangle 16"/>
          <p:cNvSpPr>
            <a:spLocks noChangeArrowheads="1"/>
          </p:cNvSpPr>
          <p:nvPr/>
        </p:nvSpPr>
        <p:spPr bwMode="gray">
          <a:xfrm>
            <a:off x="2073901" y="4636168"/>
            <a:ext cx="6782762" cy="276060"/>
          </a:xfrm>
          <a:prstGeom prst="rect">
            <a:avLst/>
          </a:prstGeom>
          <a:solidFill>
            <a:schemeClr val="bg1">
              <a:lumMod val="95000"/>
            </a:schemeClr>
          </a:solidFill>
          <a:ln w="9525">
            <a:solidFill>
              <a:schemeClr val="bg1">
                <a:lumMod val="7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tx1"/>
                </a:solidFill>
                <a:latin typeface="Audi Type" pitchFamily="34" charset="0"/>
                <a:ea typeface="华康黑体W5(P)" panose="020b0500000000000000" pitchFamily="34" charset="-122"/>
                <a:cs typeface="Arial" pitchFamily="34" charset="0"/>
              </a:rPr>
              <a:t>人力资本：支持战略所需的技能、才干和知识的可用性</a:t>
            </a:r>
            <a:endParaRPr lang="zh-CN" altLang="en-US" sz="1200" b="1">
              <a:solidFill>
                <a:schemeClr val="tx1"/>
              </a:solidFill>
              <a:latin typeface="Audi Type" pitchFamily="34" charset="0"/>
              <a:ea typeface="华康黑体W5(P)" panose="020b0500000000000000" pitchFamily="34" charset="-122"/>
              <a:cs typeface="Arial" pitchFamily="34" charset="0"/>
            </a:endParaRPr>
          </a:p>
        </p:txBody>
      </p:sp>
      <p:sp>
        <p:nvSpPr>
          <p:cNvPr id="57" name="Rectangle 16"/>
          <p:cNvSpPr>
            <a:spLocks noChangeArrowheads="1"/>
          </p:cNvSpPr>
          <p:nvPr/>
        </p:nvSpPr>
        <p:spPr bwMode="gray">
          <a:xfrm>
            <a:off x="2073901" y="4966078"/>
            <a:ext cx="6782762" cy="276060"/>
          </a:xfrm>
          <a:prstGeom prst="rect">
            <a:avLst/>
          </a:prstGeom>
          <a:solidFill>
            <a:schemeClr val="bg1">
              <a:lumMod val="95000"/>
            </a:schemeClr>
          </a:solidFill>
          <a:ln w="9525">
            <a:solidFill>
              <a:schemeClr val="bg1">
                <a:lumMod val="7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a:solidFill>
                  <a:schemeClr val="tx1"/>
                </a:solidFill>
                <a:latin typeface="Audi Type" pitchFamily="34" charset="0"/>
                <a:ea typeface="华康黑体W5(P)" panose="020b0500000000000000" pitchFamily="34" charset="-122"/>
                <a:cs typeface="Arial" pitchFamily="34" charset="0"/>
              </a:rPr>
              <a:t>信息</a:t>
            </a:r>
            <a:r>
              <a:rPr lang="zh-CN" altLang="en-US" sz="1200" b="1" smtClean="0">
                <a:solidFill>
                  <a:schemeClr val="tx1"/>
                </a:solidFill>
                <a:latin typeface="Audi Type" pitchFamily="34" charset="0"/>
                <a:ea typeface="华康黑体W5(P)" panose="020b0500000000000000" pitchFamily="34" charset="-122"/>
                <a:cs typeface="Arial" pitchFamily="34" charset="0"/>
              </a:rPr>
              <a:t>资本：支持战略所需的系统、网络和基础设施的可用性</a:t>
            </a:r>
            <a:endParaRPr lang="zh-CN" altLang="en-US" sz="1200" b="1">
              <a:solidFill>
                <a:schemeClr val="tx1"/>
              </a:solidFill>
              <a:latin typeface="Audi Type" pitchFamily="34" charset="0"/>
              <a:ea typeface="华康黑体W5(P)" panose="020b0500000000000000" pitchFamily="34" charset="-122"/>
              <a:cs typeface="Arial" pitchFamily="34" charset="0"/>
            </a:endParaRPr>
          </a:p>
        </p:txBody>
      </p:sp>
      <p:sp>
        <p:nvSpPr>
          <p:cNvPr id="58" name="Oval 57"/>
          <p:cNvSpPr/>
          <p:nvPr/>
        </p:nvSpPr>
        <p:spPr bwMode="gray">
          <a:xfrm>
            <a:off x="2586828" y="5527165"/>
            <a:ext cx="907961" cy="281446"/>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a:solidFill>
                  <a:schemeClr val="tx1"/>
                </a:solidFill>
                <a:latin typeface="华康黑体W5(P)" panose="020b0500000000000000" pitchFamily="34" charset="-122"/>
                <a:ea typeface="华康黑体W5(P)" panose="020b0500000000000000" pitchFamily="34" charset="-122"/>
              </a:rPr>
              <a:t>文化</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59" name="Oval 58"/>
          <p:cNvSpPr/>
          <p:nvPr/>
        </p:nvSpPr>
        <p:spPr bwMode="gray">
          <a:xfrm>
            <a:off x="4404642" y="5527165"/>
            <a:ext cx="907961" cy="281446"/>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领导力</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60" name="Oval 59"/>
          <p:cNvSpPr/>
          <p:nvPr/>
        </p:nvSpPr>
        <p:spPr bwMode="gray">
          <a:xfrm>
            <a:off x="5619025" y="5527165"/>
            <a:ext cx="907961" cy="281446"/>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协调一致</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61" name="Oval 60"/>
          <p:cNvSpPr/>
          <p:nvPr/>
        </p:nvSpPr>
        <p:spPr bwMode="gray">
          <a:xfrm>
            <a:off x="7300382" y="5527165"/>
            <a:ext cx="907961" cy="281446"/>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团队工作</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62" name="TextBox 61"/>
          <p:cNvSpPr txBox="1"/>
          <p:nvPr/>
        </p:nvSpPr>
        <p:spPr bwMode="gray">
          <a:xfrm>
            <a:off x="3509635" y="5258220"/>
            <a:ext cx="4185761"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a:latin typeface="华康黑体W5(P)" panose="020b0500000000000000" pitchFamily="34" charset="-122"/>
                <a:ea typeface="华康黑体W5(P)" panose="020b0500000000000000" pitchFamily="34" charset="-122"/>
              </a:rPr>
              <a:t>组织</a:t>
            </a:r>
            <a:r>
              <a:rPr lang="zh-CN" altLang="en-US" sz="1200" b="1" smtClean="0">
                <a:latin typeface="华康黑体W5(P)" panose="020b0500000000000000" pitchFamily="34" charset="-122"/>
                <a:ea typeface="华康黑体W5(P)" panose="020b0500000000000000" pitchFamily="34" charset="-122"/>
              </a:rPr>
              <a:t>资本：执行战略所需的发动并持续变革流程的组织能力</a:t>
            </a:r>
            <a:endParaRPr lang="en-US" sz="1200" b="1">
              <a:latin typeface="华康黑体W5(P)" panose="020b0500000000000000" pitchFamily="34" charset="-122"/>
              <a:ea typeface="华康黑体W5(P)" panose="020b0500000000000000" pitchFamily="34" charset="-122"/>
            </a:endParaRPr>
          </a:p>
        </p:txBody>
      </p:sp>
      <p:cxnSp>
        <p:nvCxnSpPr>
          <p:cNvPr id="68" name="Elbow Connector 67"/>
          <p:cNvCxnSpPr>
            <a:stCxn id="45" idx="0"/>
            <a:endCxn id="10" idx="4"/>
          </p:cNvCxnSpPr>
          <p:nvPr/>
        </p:nvCxnSpPr>
        <p:spPr bwMode="gray">
          <a:xfrm rot="16200000" flipV="1">
            <a:off x="3857178" y="1157546"/>
            <a:ext cx="238622" cy="281952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45" idx="0"/>
            <a:endCxn id="11" idx="4"/>
          </p:cNvCxnSpPr>
          <p:nvPr/>
        </p:nvCxnSpPr>
        <p:spPr bwMode="gray">
          <a:xfrm rot="16200000" flipV="1">
            <a:off x="4787491" y="2087859"/>
            <a:ext cx="238622" cy="95889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45" idx="0"/>
            <a:endCxn id="12" idx="4"/>
          </p:cNvCxnSpPr>
          <p:nvPr/>
        </p:nvCxnSpPr>
        <p:spPr bwMode="gray">
          <a:xfrm rot="5400000" flipH="1" flipV="1">
            <a:off x="5717803" y="2116442"/>
            <a:ext cx="238622" cy="90173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45" idx="0"/>
            <a:endCxn id="13" idx="4"/>
          </p:cNvCxnSpPr>
          <p:nvPr/>
        </p:nvCxnSpPr>
        <p:spPr bwMode="gray">
          <a:xfrm rot="5400000" flipH="1" flipV="1">
            <a:off x="6648117" y="1186128"/>
            <a:ext cx="238622" cy="276235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49" idx="0"/>
            <a:endCxn id="36" idx="4"/>
          </p:cNvCxnSpPr>
          <p:nvPr/>
        </p:nvCxnSpPr>
        <p:spPr bwMode="gray">
          <a:xfrm flipH="1" flipV="1">
            <a:off x="2409566" y="3240882"/>
            <a:ext cx="398036" cy="10210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51" idx="0"/>
            <a:endCxn id="39" idx="4"/>
          </p:cNvCxnSpPr>
          <p:nvPr/>
        </p:nvCxnSpPr>
        <p:spPr bwMode="gray">
          <a:xfrm flipH="1" flipV="1">
            <a:off x="4084292" y="3240882"/>
            <a:ext cx="474343" cy="10210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stCxn id="53" idx="0"/>
            <a:endCxn id="41" idx="4"/>
          </p:cNvCxnSpPr>
          <p:nvPr/>
        </p:nvCxnSpPr>
        <p:spPr bwMode="gray">
          <a:xfrm flipH="1" flipV="1">
            <a:off x="5759018" y="3240882"/>
            <a:ext cx="537195" cy="10210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55" idx="0"/>
            <a:endCxn id="43" idx="4"/>
          </p:cNvCxnSpPr>
          <p:nvPr/>
        </p:nvCxnSpPr>
        <p:spPr bwMode="gray">
          <a:xfrm flipH="1" flipV="1">
            <a:off x="7433744" y="3240882"/>
            <a:ext cx="602134" cy="10210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96" idx="0"/>
            <a:endCxn id="48" idx="2"/>
          </p:cNvCxnSpPr>
          <p:nvPr/>
        </p:nvCxnSpPr>
        <p:spPr bwMode="gray">
          <a:xfrm flipH="1" flipV="1">
            <a:off x="2807602" y="4497962"/>
            <a:ext cx="220229" cy="8991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97" idx="0"/>
            <a:endCxn id="50" idx="2"/>
          </p:cNvCxnSpPr>
          <p:nvPr/>
        </p:nvCxnSpPr>
        <p:spPr bwMode="gray">
          <a:xfrm flipH="1" flipV="1">
            <a:off x="4558635" y="4497962"/>
            <a:ext cx="267639" cy="8991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a:stCxn id="98" idx="0"/>
            <a:endCxn id="52" idx="2"/>
          </p:cNvCxnSpPr>
          <p:nvPr/>
        </p:nvCxnSpPr>
        <p:spPr bwMode="gray">
          <a:xfrm flipV="1">
            <a:off x="6071378" y="4497962"/>
            <a:ext cx="224835" cy="8991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a:stCxn id="99" idx="0"/>
            <a:endCxn id="54" idx="2"/>
          </p:cNvCxnSpPr>
          <p:nvPr/>
        </p:nvCxnSpPr>
        <p:spPr bwMode="gray">
          <a:xfrm flipV="1">
            <a:off x="7734632" y="4497962"/>
            <a:ext cx="301246" cy="89913"/>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3" name="TextBox 112"/>
          <p:cNvSpPr txBox="1"/>
          <p:nvPr/>
        </p:nvSpPr>
        <p:spPr bwMode="gray">
          <a:xfrm>
            <a:off x="2870346" y="1666065"/>
            <a:ext cx="815069"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增长战略</a:t>
            </a:r>
            <a:endParaRPr lang="en-US" sz="1200" b="1">
              <a:latin typeface="华康黑体W5(P)" panose="020b0500000000000000" pitchFamily="34" charset="-122"/>
              <a:ea typeface="华康黑体W5(P)" panose="020b0500000000000000" pitchFamily="34" charset="-122"/>
            </a:endParaRPr>
          </a:p>
        </p:txBody>
      </p:sp>
      <p:sp>
        <p:nvSpPr>
          <p:cNvPr id="114" name="TextBox 113"/>
          <p:cNvSpPr txBox="1"/>
          <p:nvPr/>
        </p:nvSpPr>
        <p:spPr bwMode="gray">
          <a:xfrm>
            <a:off x="7061811" y="1666065"/>
            <a:ext cx="815069"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生产率战略</a:t>
            </a:r>
            <a:endParaRPr lang="en-US" sz="1200" b="1">
              <a:latin typeface="华康黑体W5(P)" panose="020b0500000000000000" pitchFamily="34" charset="-122"/>
              <a:ea typeface="华康黑体W5(P)" panose="020b0500000000000000" pitchFamily="34" charset="-122"/>
            </a:endParaRPr>
          </a:p>
        </p:txBody>
      </p:sp>
    </p:spTree>
    <p:extLst>
      <p:ext uri="{BB962C8B-B14F-4D97-AF65-F5344CB8AC3E}">
        <p14:creationId xmlns:p14="http://schemas.microsoft.com/office/powerpoint/2010/main" val="4053723568"/>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63" name="Object 62" hidden="1"/>
          <p:cNvGraphicFramePr>
            <a:graphicFrameLocks noChangeAspect="1"/>
          </p:cNvGraphicFramePr>
          <p:nvPr>
            <p:custDataLst>
              <p:tags r:id="rId2"/>
            </p:custDataLst>
            <p:extLst>
              <p:ext uri="{D42A27DB-BD31-4B8C-83A1-F6EECF244321}">
                <p14:modId xmlns:p14="http://schemas.microsoft.com/office/powerpoint/2010/main" val="3585097971"/>
              </p:ext>
            </p:extLst>
          </p:nvPr>
        </p:nvGraphicFramePr>
        <p:xfrm>
          <a:off x="1588" y="1588"/>
          <a:ext cx="1587" cy="1587"/>
        </p:xfrm>
        <a:graphic>
          <a:graphicData uri="http://schemas.openxmlformats.org/presentationml/2006/ole">
            <mc:AlternateContent>
              <mc:Choice xmlns:v="urn:schemas-microsoft-com:vml" Requires="v">
                <p:oleObj spid="_x0000_s1059"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Title 2"/>
          <p:cNvSpPr>
            <a:spLocks noGrp="1"/>
          </p:cNvSpPr>
          <p:nvPr>
            <p:ph type="title"/>
          </p:nvPr>
        </p:nvSpPr>
        <p:spPr bwMode="gray"/>
        <p:txBody>
          <a:bodyPr/>
          <a:lstStyle/>
          <a:p>
            <a:r>
              <a:rPr lang="zh-CN" altLang="en-US" smtClean="0"/>
              <a:t>企业战略地图 </a:t>
            </a:r>
            <a:r>
              <a:rPr lang="en-US" altLang="zh-CN" smtClean="0"/>
              <a:t>- </a:t>
            </a:r>
            <a:r>
              <a:rPr lang="zh-CN" altLang="en-US" smtClean="0"/>
              <a:t>汽车经销商行业举例</a:t>
            </a:r>
            <a:endParaRPr lang="en-US"/>
          </a:p>
        </p:txBody>
      </p:sp>
      <p:sp>
        <p:nvSpPr>
          <p:cNvPr id="5" name="TextBox 4"/>
          <p:cNvSpPr txBox="1"/>
          <p:nvPr/>
        </p:nvSpPr>
        <p:spPr bwMode="gray">
          <a:xfrm>
            <a:off x="500063" y="1235611"/>
            <a:ext cx="1415772"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华康黑体W5(P)" panose="020b0500000000000000" pitchFamily="34" charset="-122"/>
                <a:ea typeface="华康黑体W5(P)" panose="020b0500000000000000" pitchFamily="34" charset="-122"/>
              </a:rPr>
              <a:t>企业战略地图</a:t>
            </a:r>
            <a:endParaRPr lang="en-US" sz="1600" b="1">
              <a:latin typeface="华康黑体W5(P)" panose="020b0500000000000000" pitchFamily="34" charset="-122"/>
              <a:ea typeface="华康黑体W5(P)" panose="020b0500000000000000" pitchFamily="34" charset="-122"/>
            </a:endParaRPr>
          </a:p>
        </p:txBody>
      </p:sp>
      <p:sp>
        <p:nvSpPr>
          <p:cNvPr id="10" name="Rectangle 9"/>
          <p:cNvSpPr/>
          <p:nvPr/>
        </p:nvSpPr>
        <p:spPr bwMode="gray">
          <a:xfrm>
            <a:off x="2073901" y="4483663"/>
            <a:ext cx="6782762" cy="1353523"/>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11" name="Rectangle 10"/>
          <p:cNvSpPr/>
          <p:nvPr/>
        </p:nvSpPr>
        <p:spPr bwMode="gray">
          <a:xfrm>
            <a:off x="1915835" y="2517325"/>
            <a:ext cx="6940828" cy="771811"/>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12" name="TextBox 11"/>
          <p:cNvSpPr txBox="1"/>
          <p:nvPr/>
        </p:nvSpPr>
        <p:spPr bwMode="gray">
          <a:xfrm>
            <a:off x="586740" y="1872322"/>
            <a:ext cx="1212087"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财务层面</a:t>
            </a:r>
            <a:endParaRPr lang="en-US" altLang="zh-CN" sz="1400" b="1" smtClean="0">
              <a:latin typeface="华康黑体W5(P)" panose="020b0500000000000000" pitchFamily="34" charset="-122"/>
              <a:ea typeface="华康黑体W5(P)" panose="020b0500000000000000" pitchFamily="34" charset="-122"/>
            </a:endParaRPr>
          </a:p>
          <a:p>
            <a:r>
              <a:rPr lang="en-US" sz="1200" smtClean="0">
                <a:latin typeface="华康黑体W5(P)" panose="020b0500000000000000" pitchFamily="34" charset="-122"/>
                <a:ea typeface="华康黑体W5(P)" panose="020b0500000000000000" pitchFamily="34" charset="-122"/>
              </a:rPr>
              <a:t>(</a:t>
            </a:r>
            <a:r>
              <a:rPr lang="zh-CN" altLang="en-US" sz="1200" smtClean="0">
                <a:latin typeface="华康黑体W5(P)" panose="020b0500000000000000" pitchFamily="34" charset="-122"/>
                <a:ea typeface="华康黑体W5(P)" panose="020b0500000000000000" pitchFamily="34" charset="-122"/>
              </a:rPr>
              <a:t>经营指标</a:t>
            </a:r>
            <a:r>
              <a:rPr lang="en-US" sz="1200" smtClean="0">
                <a:latin typeface="华康黑体W5(P)" panose="020b0500000000000000" pitchFamily="34" charset="-122"/>
                <a:ea typeface="华康黑体W5(P)" panose="020b0500000000000000" pitchFamily="34" charset="-122"/>
              </a:rPr>
              <a:t>)</a:t>
            </a:r>
            <a:endParaRPr lang="en-US" sz="1200">
              <a:latin typeface="华康黑体W5(P)" panose="020b0500000000000000" pitchFamily="34" charset="-122"/>
              <a:ea typeface="华康黑体W5(P)" panose="020b0500000000000000" pitchFamily="34" charset="-122"/>
            </a:endParaRPr>
          </a:p>
        </p:txBody>
      </p:sp>
      <p:sp>
        <p:nvSpPr>
          <p:cNvPr id="13" name="TextBox 12"/>
          <p:cNvSpPr txBox="1"/>
          <p:nvPr/>
        </p:nvSpPr>
        <p:spPr bwMode="gray">
          <a:xfrm>
            <a:off x="586741" y="2682218"/>
            <a:ext cx="1114770"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客户层面</a:t>
            </a:r>
            <a:endParaRPr lang="en-US" altLang="zh-CN" sz="1400" b="1" smtClean="0">
              <a:latin typeface="华康黑体W5(P)" panose="020b0500000000000000" pitchFamily="34" charset="-122"/>
              <a:ea typeface="华康黑体W5(P)" panose="020b0500000000000000" pitchFamily="34" charset="-122"/>
            </a:endParaRPr>
          </a:p>
          <a:p>
            <a:r>
              <a:rPr lang="en-US" sz="1200" smtClean="0">
                <a:latin typeface="华康黑体W5(P)" panose="020b0500000000000000" pitchFamily="34" charset="-122"/>
                <a:ea typeface="华康黑体W5(P)" panose="020b0500000000000000" pitchFamily="34" charset="-122"/>
              </a:rPr>
              <a:t>(</a:t>
            </a:r>
            <a:r>
              <a:rPr lang="zh-CN" altLang="en-US" sz="1200" smtClean="0">
                <a:latin typeface="华康黑体W5(P)" panose="020b0500000000000000" pitchFamily="34" charset="-122"/>
                <a:ea typeface="华康黑体W5(P)" panose="020b0500000000000000" pitchFamily="34" charset="-122"/>
              </a:rPr>
              <a:t>客户指标</a:t>
            </a:r>
            <a:r>
              <a:rPr lang="en-US" sz="1200" smtClean="0">
                <a:latin typeface="华康黑体W5(P)" panose="020b0500000000000000" pitchFamily="34" charset="-122"/>
                <a:ea typeface="华康黑体W5(P)" panose="020b0500000000000000" pitchFamily="34" charset="-122"/>
              </a:rPr>
              <a:t>)</a:t>
            </a:r>
            <a:endParaRPr lang="en-US" sz="1200">
              <a:latin typeface="华康黑体W5(P)" panose="020b0500000000000000" pitchFamily="34" charset="-122"/>
              <a:ea typeface="华康黑体W5(P)" panose="020b0500000000000000" pitchFamily="34" charset="-122"/>
            </a:endParaRPr>
          </a:p>
        </p:txBody>
      </p:sp>
      <p:sp>
        <p:nvSpPr>
          <p:cNvPr id="14" name="TextBox 13"/>
          <p:cNvSpPr txBox="1"/>
          <p:nvPr/>
        </p:nvSpPr>
        <p:spPr bwMode="gray">
          <a:xfrm>
            <a:off x="586741" y="3625093"/>
            <a:ext cx="1070610"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内部层面</a:t>
            </a:r>
            <a:endParaRPr lang="en-US" altLang="zh-CN" sz="1400" b="1" smtClean="0">
              <a:latin typeface="华康黑体W5(P)" panose="020b0500000000000000" pitchFamily="34" charset="-122"/>
              <a:ea typeface="华康黑体W5(P)" panose="020b0500000000000000" pitchFamily="34" charset="-122"/>
            </a:endParaRPr>
          </a:p>
          <a:p>
            <a:r>
              <a:rPr lang="en-US" altLang="zh-CN" sz="1200" smtClean="0">
                <a:latin typeface="华康黑体W5(P)" panose="020b0500000000000000" pitchFamily="34" charset="-122"/>
                <a:ea typeface="华康黑体W5(P)" panose="020b0500000000000000" pitchFamily="34" charset="-122"/>
              </a:rPr>
              <a:t>(</a:t>
            </a:r>
            <a:r>
              <a:rPr lang="zh-CN" altLang="en-US" sz="1200" smtClean="0">
                <a:latin typeface="华康黑体W5(P)" panose="020b0500000000000000" pitchFamily="34" charset="-122"/>
                <a:ea typeface="华康黑体W5(P)" panose="020b0500000000000000" pitchFamily="34" charset="-122"/>
              </a:rPr>
              <a:t>运营指标</a:t>
            </a:r>
            <a:r>
              <a:rPr lang="en-US" altLang="zh-CN" sz="1200" smtClean="0">
                <a:latin typeface="华康黑体W5(P)" panose="020b0500000000000000" pitchFamily="34" charset="-122"/>
                <a:ea typeface="华康黑体W5(P)" panose="020b0500000000000000" pitchFamily="34" charset="-122"/>
              </a:rPr>
              <a:t>)</a:t>
            </a:r>
            <a:endParaRPr lang="en-US" sz="1200">
              <a:latin typeface="华康黑体W5(P)" panose="020b0500000000000000" pitchFamily="34" charset="-122"/>
              <a:ea typeface="华康黑体W5(P)" panose="020b0500000000000000" pitchFamily="34" charset="-122"/>
            </a:endParaRPr>
          </a:p>
        </p:txBody>
      </p:sp>
      <p:sp>
        <p:nvSpPr>
          <p:cNvPr id="15" name="TextBox 14"/>
          <p:cNvSpPr txBox="1"/>
          <p:nvPr/>
        </p:nvSpPr>
        <p:spPr bwMode="gray">
          <a:xfrm>
            <a:off x="586740" y="4874214"/>
            <a:ext cx="1359015" cy="635928"/>
          </a:xfrm>
          <a:prstGeom prst="rect">
            <a:avLst/>
          </a:prstGeom>
          <a:noFill/>
        </p:spPr>
        <p:txBody>
          <a:bodyPr wrap="square" lIns="36000" tIns="36000" rIns="36000" bIns="36000"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smtClean="0">
                <a:latin typeface="华康黑体W5(P)" panose="020b0500000000000000" pitchFamily="34" charset="-122"/>
                <a:ea typeface="华康黑体W5(P)" panose="020b0500000000000000" pitchFamily="34" charset="-122"/>
              </a:rPr>
              <a:t>学习与成长层面</a:t>
            </a:r>
            <a:endParaRPr lang="en-US" altLang="zh-CN" sz="1400" b="1" smtClean="0">
              <a:latin typeface="华康黑体W5(P)" panose="020b0500000000000000" pitchFamily="34" charset="-122"/>
              <a:ea typeface="华康黑体W5(P)" panose="020b0500000000000000" pitchFamily="34" charset="-122"/>
            </a:endParaRPr>
          </a:p>
          <a:p>
            <a:r>
              <a:rPr lang="en-US" altLang="zh-CN" sz="1200" smtClean="0">
                <a:latin typeface="华康黑体W5(P)" panose="020b0500000000000000" pitchFamily="34" charset="-122"/>
                <a:ea typeface="华康黑体W5(P)" panose="020b0500000000000000" pitchFamily="34" charset="-122"/>
              </a:rPr>
              <a:t>(</a:t>
            </a:r>
            <a:r>
              <a:rPr lang="zh-CN" altLang="en-US" sz="1200" smtClean="0">
                <a:latin typeface="华康黑体W5(P)" panose="020b0500000000000000" pitchFamily="34" charset="-122"/>
                <a:ea typeface="华康黑体W5(P)" panose="020b0500000000000000" pitchFamily="34" charset="-122"/>
              </a:rPr>
              <a:t>团队指标</a:t>
            </a:r>
            <a:r>
              <a:rPr lang="en-US" altLang="zh-CN" sz="1200" smtClean="0">
                <a:latin typeface="华康黑体W5(P)" panose="020b0500000000000000" pitchFamily="34" charset="-122"/>
                <a:ea typeface="华康黑体W5(P)" panose="020b0500000000000000" pitchFamily="34" charset="-122"/>
              </a:rPr>
              <a:t>)</a:t>
            </a:r>
            <a:endParaRPr lang="en-US" sz="1200">
              <a:latin typeface="华康黑体W5(P)" panose="020b0500000000000000" pitchFamily="34" charset="-122"/>
              <a:ea typeface="华康黑体W5(P)" panose="020b0500000000000000" pitchFamily="34" charset="-122"/>
            </a:endParaRPr>
          </a:p>
        </p:txBody>
      </p:sp>
      <p:sp>
        <p:nvSpPr>
          <p:cNvPr id="16" name="Oval 15"/>
          <p:cNvSpPr/>
          <p:nvPr/>
        </p:nvSpPr>
        <p:spPr bwMode="gray">
          <a:xfrm>
            <a:off x="4593338" y="1520825"/>
            <a:ext cx="1771650" cy="3714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400" b="1" smtClean="0">
                <a:latin typeface="华康黑体W5(P)" panose="020b0500000000000000" pitchFamily="34" charset="-122"/>
                <a:ea typeface="华康黑体W5(P)" panose="020b0500000000000000" pitchFamily="34" charset="-122"/>
              </a:rPr>
              <a:t>长期股东价值</a:t>
            </a:r>
            <a:endParaRPr lang="en-US" sz="1400" b="1">
              <a:latin typeface="华康黑体W5(P)" panose="020b0500000000000000" pitchFamily="34" charset="-122"/>
              <a:ea typeface="华康黑体W5(P)" panose="020b0500000000000000" pitchFamily="34" charset="-122"/>
            </a:endParaRPr>
          </a:p>
        </p:txBody>
      </p:sp>
      <p:sp>
        <p:nvSpPr>
          <p:cNvPr id="17" name="Oval 16"/>
          <p:cNvSpPr/>
          <p:nvPr/>
        </p:nvSpPr>
        <p:spPr bwMode="gray">
          <a:xfrm>
            <a:off x="1945756"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增加收入</a:t>
            </a:r>
            <a:endParaRPr lang="en-US" sz="1100" b="1">
              <a:solidFill>
                <a:schemeClr val="tx1"/>
              </a:solidFill>
              <a:latin typeface="华康黑体W5(P)" panose="020b0500000000000000" pitchFamily="34" charset="-122"/>
              <a:ea typeface="华康黑体W5(P)" panose="020b0500000000000000" pitchFamily="34" charset="-122"/>
            </a:endParaRPr>
          </a:p>
        </p:txBody>
      </p:sp>
      <p:cxnSp>
        <p:nvCxnSpPr>
          <p:cNvPr id="21" name="Straight Arrow Connector 20"/>
          <p:cNvCxnSpPr>
            <a:stCxn id="17" idx="0"/>
            <a:endCxn id="61" idx="2"/>
          </p:cNvCxnSpPr>
          <p:nvPr/>
        </p:nvCxnSpPr>
        <p:spPr bwMode="gray">
          <a:xfrm flipV="1">
            <a:off x="2332230" y="1850731"/>
            <a:ext cx="945651"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62" idx="2"/>
          </p:cNvCxnSpPr>
          <p:nvPr/>
        </p:nvCxnSpPr>
        <p:spPr bwMode="gray">
          <a:xfrm flipH="1" flipV="1">
            <a:off x="7469346" y="1850731"/>
            <a:ext cx="679262"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0" idx="0"/>
            <a:endCxn id="61" idx="2"/>
          </p:cNvCxnSpPr>
          <p:nvPr/>
        </p:nvCxnSpPr>
        <p:spPr bwMode="gray">
          <a:xfrm flipH="1" flipV="1">
            <a:off x="3277881" y="1850731"/>
            <a:ext cx="1555261"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62" idx="2"/>
          </p:cNvCxnSpPr>
          <p:nvPr/>
        </p:nvCxnSpPr>
        <p:spPr bwMode="gray">
          <a:xfrm flipV="1">
            <a:off x="6287980" y="1850731"/>
            <a:ext cx="1181366"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p:cNvSpPr/>
          <p:nvPr/>
        </p:nvSpPr>
        <p:spPr bwMode="gray">
          <a:xfrm>
            <a:off x="2037071" y="2743789"/>
            <a:ext cx="37770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价格</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33" name="TextBox 32"/>
          <p:cNvSpPr txBox="1"/>
          <p:nvPr/>
        </p:nvSpPr>
        <p:spPr bwMode="gray">
          <a:xfrm>
            <a:off x="2238537" y="2529077"/>
            <a:ext cx="923330"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产品</a:t>
            </a:r>
            <a:endParaRPr lang="en-US" sz="1200" b="1">
              <a:latin typeface="华康黑体W5(P)" panose="020b0500000000000000" pitchFamily="34" charset="-122"/>
              <a:ea typeface="华康黑体W5(P)" panose="020b0500000000000000" pitchFamily="34" charset="-122"/>
            </a:endParaRPr>
          </a:p>
        </p:txBody>
      </p:sp>
      <p:sp>
        <p:nvSpPr>
          <p:cNvPr id="34" name="Rectangle 10"/>
          <p:cNvSpPr>
            <a:spLocks noChangeArrowheads="1"/>
          </p:cNvSpPr>
          <p:nvPr/>
        </p:nvSpPr>
        <p:spPr bwMode="gray">
          <a:xfrm>
            <a:off x="2073901" y="3621774"/>
            <a:ext cx="1467402" cy="639248"/>
          </a:xfrm>
          <a:prstGeom prst="rect">
            <a:avLst/>
          </a:prstGeom>
          <a:solidFill>
            <a:schemeClr val="bg1"/>
          </a:solidFill>
          <a:ln w="9525">
            <a:solidFill>
              <a:schemeClr val="bg1">
                <a:lumMod val="85000"/>
              </a:schemeClr>
            </a:solidFill>
            <a:miter lim="800000"/>
          </a:ln>
          <a:extLst/>
        </p:spPr>
        <p:txBody>
          <a:bodyPr lIns="72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流程制度建设</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流程制度执行</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流程制度改进</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35" name="Rectangle 16"/>
          <p:cNvSpPr>
            <a:spLocks noChangeArrowheads="1"/>
          </p:cNvSpPr>
          <p:nvPr/>
        </p:nvSpPr>
        <p:spPr bwMode="gray">
          <a:xfrm>
            <a:off x="2073901"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运营管理</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36" name="Rectangle 10"/>
          <p:cNvSpPr>
            <a:spLocks noChangeArrowheads="1"/>
          </p:cNvSpPr>
          <p:nvPr/>
        </p:nvSpPr>
        <p:spPr bwMode="gray">
          <a:xfrm>
            <a:off x="3824934" y="3621774"/>
            <a:ext cx="1467402" cy="639248"/>
          </a:xfrm>
          <a:prstGeom prst="rect">
            <a:avLst/>
          </a:prstGeom>
          <a:solidFill>
            <a:schemeClr val="bg1"/>
          </a:solidFill>
          <a:ln w="9525">
            <a:solidFill>
              <a:schemeClr val="bg1">
                <a:lumMod val="85000"/>
              </a:schemeClr>
            </a:solidFill>
            <a:miter lim="800000"/>
          </a:ln>
          <a:extLst/>
        </p:spPr>
        <p:txBody>
          <a:bodyPr lIns="72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标准化建设</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销售质量</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销售成本</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37" name="Rectangle 16"/>
          <p:cNvSpPr>
            <a:spLocks noChangeArrowheads="1"/>
          </p:cNvSpPr>
          <p:nvPr/>
        </p:nvSpPr>
        <p:spPr bwMode="gray">
          <a:xfrm>
            <a:off x="3824934"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销售</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38" name="Rectangle 10"/>
          <p:cNvSpPr>
            <a:spLocks noChangeArrowheads="1"/>
          </p:cNvSpPr>
          <p:nvPr/>
        </p:nvSpPr>
        <p:spPr bwMode="gray">
          <a:xfrm>
            <a:off x="5562512" y="3621774"/>
            <a:ext cx="1467402" cy="639248"/>
          </a:xfrm>
          <a:prstGeom prst="rect">
            <a:avLst/>
          </a:prstGeom>
          <a:solidFill>
            <a:schemeClr val="bg1"/>
          </a:solidFill>
          <a:ln w="9525">
            <a:solidFill>
              <a:schemeClr val="bg1">
                <a:lumMod val="85000"/>
              </a:schemeClr>
            </a:solidFill>
            <a:miter lim="800000"/>
          </a:ln>
          <a:extLst/>
        </p:spPr>
        <p:txBody>
          <a:bodyPr lIns="72000" tIns="36000" rIns="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标准化建设</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维修质量</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a:solidFill>
                  <a:schemeClr val="tx1"/>
                </a:solidFill>
                <a:latin typeface="Audi Type" pitchFamily="34" charset="0"/>
                <a:ea typeface="华康黑体W5(P)" panose="020b0500000000000000" pitchFamily="34" charset="-122"/>
                <a:cs typeface="Arial" pitchFamily="34" charset="0"/>
              </a:rPr>
              <a:t>服务成本</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39" name="Rectangle 16"/>
          <p:cNvSpPr>
            <a:spLocks noChangeArrowheads="1"/>
          </p:cNvSpPr>
          <p:nvPr/>
        </p:nvSpPr>
        <p:spPr bwMode="gray">
          <a:xfrm>
            <a:off x="5562512"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服务</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40" name="Rectangle 10"/>
          <p:cNvSpPr>
            <a:spLocks noChangeArrowheads="1"/>
          </p:cNvSpPr>
          <p:nvPr/>
        </p:nvSpPr>
        <p:spPr bwMode="gray">
          <a:xfrm>
            <a:off x="7302177" y="3621774"/>
            <a:ext cx="1467402" cy="639248"/>
          </a:xfrm>
          <a:prstGeom prst="rect">
            <a:avLst/>
          </a:prstGeom>
          <a:solidFill>
            <a:schemeClr val="bg1"/>
          </a:solidFill>
          <a:ln w="9525">
            <a:solidFill>
              <a:schemeClr val="bg1">
                <a:lumMod val="85000"/>
              </a:schemeClr>
            </a:solidFill>
            <a:miter lim="800000"/>
          </a:ln>
          <a:extLst/>
        </p:spPr>
        <p:txBody>
          <a:bodyPr lIns="72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标准化建设</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销售质量</a:t>
            </a:r>
            <a:endParaRPr lang="en-US" altLang="zh-CN" sz="1100" smtClean="0">
              <a:solidFill>
                <a:schemeClr val="tx1"/>
              </a:solidFill>
              <a:latin typeface="Audi Type" pitchFamily="34" charset="0"/>
              <a:ea typeface="华康黑体W5(P)" panose="020b0500000000000000" pitchFamily="34" charset="-122"/>
              <a:cs typeface="Arial" pitchFamily="34" charset="0"/>
            </a:endParaRPr>
          </a:p>
          <a:p>
            <a:pPr marL="171450" indent="-171450">
              <a:lnSpc>
                <a:spcPct val="100000"/>
              </a:lnSpc>
              <a:spcBef>
                <a:spcPts val="300"/>
              </a:spcBef>
              <a:buClrTx/>
              <a:buFont typeface="Arial" pitchFamily="34" charset="0"/>
              <a:buChar char="•"/>
            </a:pPr>
            <a:r>
              <a:rPr lang="zh-CN" altLang="en-US" sz="1100" smtClean="0">
                <a:solidFill>
                  <a:schemeClr val="tx1"/>
                </a:solidFill>
                <a:latin typeface="Audi Type" pitchFamily="34" charset="0"/>
                <a:ea typeface="华康黑体W5(P)" panose="020b0500000000000000" pitchFamily="34" charset="-122"/>
                <a:cs typeface="Arial" pitchFamily="34" charset="0"/>
              </a:rPr>
              <a:t>销售成本</a:t>
            </a:r>
            <a:endParaRPr lang="zh-CN" altLang="en-US" sz="1100">
              <a:solidFill>
                <a:schemeClr val="tx1"/>
              </a:solidFill>
              <a:latin typeface="Audi Type" pitchFamily="34" charset="0"/>
              <a:ea typeface="华康黑体W5(P)" panose="020b0500000000000000" pitchFamily="34" charset="-122"/>
              <a:cs typeface="Arial" pitchFamily="34" charset="0"/>
            </a:endParaRPr>
          </a:p>
        </p:txBody>
      </p:sp>
      <p:sp>
        <p:nvSpPr>
          <p:cNvPr id="41" name="Rectangle 16"/>
          <p:cNvSpPr>
            <a:spLocks noChangeArrowheads="1"/>
          </p:cNvSpPr>
          <p:nvPr/>
        </p:nvSpPr>
        <p:spPr bwMode="gray">
          <a:xfrm>
            <a:off x="7302177" y="3342985"/>
            <a:ext cx="1467402" cy="276060"/>
          </a:xfrm>
          <a:prstGeom prst="rect">
            <a:avLst/>
          </a:prstGeom>
          <a:solidFill>
            <a:schemeClr val="accent2"/>
          </a:solidFill>
          <a:ln w="9525">
            <a:solidFill>
              <a:schemeClr val="bg1">
                <a:lumMod val="85000"/>
              </a:schemeClr>
            </a:solidFill>
          </a:ln>
        </p:spPr>
        <p:txBody>
          <a:bodyPr lIns="92075" tIns="46038" rIns="92075" bIns="46038">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lang="zh-CN" altLang="en-US" sz="1200" b="1" smtClean="0">
                <a:solidFill>
                  <a:schemeClr val="bg1"/>
                </a:solidFill>
                <a:latin typeface="Audi Type" pitchFamily="34" charset="0"/>
                <a:ea typeface="华康黑体W5(P)" panose="020b0500000000000000" pitchFamily="34" charset="-122"/>
                <a:cs typeface="Arial" pitchFamily="34" charset="0"/>
              </a:rPr>
              <a:t>二手车</a:t>
            </a:r>
            <a:endParaRPr lang="zh-CN" altLang="en-US" sz="1200" b="1">
              <a:solidFill>
                <a:schemeClr val="bg1"/>
              </a:solidFill>
              <a:latin typeface="Audi Type" pitchFamily="34" charset="0"/>
              <a:ea typeface="华康黑体W5(P)" panose="020b0500000000000000" pitchFamily="34" charset="-122"/>
              <a:cs typeface="Arial" pitchFamily="34" charset="0"/>
            </a:endParaRPr>
          </a:p>
        </p:txBody>
      </p:sp>
      <p:sp>
        <p:nvSpPr>
          <p:cNvPr id="44" name="Oval 43"/>
          <p:cNvSpPr/>
          <p:nvPr/>
        </p:nvSpPr>
        <p:spPr bwMode="gray">
          <a:xfrm>
            <a:off x="2332230" y="4532126"/>
            <a:ext cx="1162559" cy="28144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人力资本</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48" name="TextBox 47"/>
          <p:cNvSpPr txBox="1"/>
          <p:nvPr/>
        </p:nvSpPr>
        <p:spPr bwMode="gray">
          <a:xfrm>
            <a:off x="2095185" y="4813992"/>
            <a:ext cx="1539683" cy="1028008"/>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能力</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绩效激励</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a:latin typeface="华康黑体W5(P)" panose="020b0500000000000000" pitchFamily="34" charset="-122"/>
                <a:ea typeface="华康黑体W5(P)" panose="020b0500000000000000" pitchFamily="34" charset="-122"/>
              </a:rPr>
              <a:t>薪</a:t>
            </a:r>
            <a:r>
              <a:rPr lang="zh-CN" altLang="en-US" sz="1200" b="1" smtClean="0">
                <a:latin typeface="华康黑体W5(P)" panose="020b0500000000000000" pitchFamily="34" charset="-122"/>
                <a:ea typeface="华康黑体W5(P)" panose="020b0500000000000000" pitchFamily="34" charset="-122"/>
              </a:rPr>
              <a:t>酬福利</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人员配置</a:t>
            </a:r>
            <a:endParaRPr lang="en-US" sz="1200" b="1">
              <a:latin typeface="华康黑体W5(P)" panose="020b0500000000000000" pitchFamily="34" charset="-122"/>
              <a:ea typeface="华康黑体W5(P)" panose="020b0500000000000000" pitchFamily="34" charset="-122"/>
            </a:endParaRPr>
          </a:p>
        </p:txBody>
      </p:sp>
      <p:sp>
        <p:nvSpPr>
          <p:cNvPr id="61" name="TextBox 60"/>
          <p:cNvSpPr txBox="1"/>
          <p:nvPr/>
        </p:nvSpPr>
        <p:spPr bwMode="gray">
          <a:xfrm>
            <a:off x="2870346" y="1666065"/>
            <a:ext cx="815069"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增长战略</a:t>
            </a:r>
            <a:endParaRPr lang="en-US" sz="1200" b="1">
              <a:latin typeface="华康黑体W5(P)" panose="020b0500000000000000" pitchFamily="34" charset="-122"/>
              <a:ea typeface="华康黑体W5(P)" panose="020b0500000000000000" pitchFamily="34" charset="-122"/>
            </a:endParaRPr>
          </a:p>
        </p:txBody>
      </p:sp>
      <p:sp>
        <p:nvSpPr>
          <p:cNvPr id="62" name="TextBox 61"/>
          <p:cNvSpPr txBox="1"/>
          <p:nvPr/>
        </p:nvSpPr>
        <p:spPr bwMode="gray">
          <a:xfrm>
            <a:off x="7061811" y="1666065"/>
            <a:ext cx="815069"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生产率战略</a:t>
            </a:r>
            <a:endParaRPr lang="en-US" sz="1200" b="1">
              <a:latin typeface="华康黑体W5(P)" panose="020b0500000000000000" pitchFamily="34" charset="-122"/>
              <a:ea typeface="华康黑体W5(P)" panose="020b0500000000000000" pitchFamily="34" charset="-122"/>
            </a:endParaRPr>
          </a:p>
        </p:txBody>
      </p:sp>
      <p:sp>
        <p:nvSpPr>
          <p:cNvPr id="68" name="Oval 67"/>
          <p:cNvSpPr/>
          <p:nvPr/>
        </p:nvSpPr>
        <p:spPr bwMode="gray">
          <a:xfrm>
            <a:off x="2797529"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增加利润</a:t>
            </a:r>
            <a:endParaRPr lang="en-US" sz="1100" b="1">
              <a:solidFill>
                <a:schemeClr val="tx1"/>
              </a:solidFill>
              <a:latin typeface="华康黑体W5(P)" panose="020b0500000000000000" pitchFamily="34" charset="-122"/>
              <a:ea typeface="华康黑体W5(P)" panose="020b0500000000000000" pitchFamily="34" charset="-122"/>
            </a:endParaRPr>
          </a:p>
        </p:txBody>
      </p:sp>
      <p:cxnSp>
        <p:nvCxnSpPr>
          <p:cNvPr id="70" name="Straight Arrow Connector 69"/>
          <p:cNvCxnSpPr>
            <a:stCxn id="68" idx="0"/>
            <a:endCxn id="61" idx="2"/>
          </p:cNvCxnSpPr>
          <p:nvPr/>
        </p:nvCxnSpPr>
        <p:spPr bwMode="gray">
          <a:xfrm flipV="1">
            <a:off x="3184003" y="1850731"/>
            <a:ext cx="93878"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Oval 74"/>
          <p:cNvSpPr/>
          <p:nvPr/>
        </p:nvSpPr>
        <p:spPr bwMode="gray">
          <a:xfrm>
            <a:off x="3634868"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增加市场份额</a:t>
            </a:r>
            <a:endParaRPr lang="en-US" sz="1100" b="1">
              <a:solidFill>
                <a:schemeClr val="tx1"/>
              </a:solidFill>
              <a:latin typeface="华康黑体W5(P)" panose="020b0500000000000000" pitchFamily="34" charset="-122"/>
              <a:ea typeface="华康黑体W5(P)" panose="020b0500000000000000" pitchFamily="34" charset="-122"/>
            </a:endParaRPr>
          </a:p>
        </p:txBody>
      </p:sp>
      <p:cxnSp>
        <p:nvCxnSpPr>
          <p:cNvPr id="76" name="Straight Arrow Connector 75"/>
          <p:cNvCxnSpPr>
            <a:stCxn id="75" idx="0"/>
            <a:endCxn id="61" idx="2"/>
          </p:cNvCxnSpPr>
          <p:nvPr/>
        </p:nvCxnSpPr>
        <p:spPr bwMode="gray">
          <a:xfrm flipH="1" flipV="1">
            <a:off x="3277881" y="1850731"/>
            <a:ext cx="743461"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p:cNvSpPr/>
          <p:nvPr/>
        </p:nvSpPr>
        <p:spPr bwMode="gray">
          <a:xfrm>
            <a:off x="4446668"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增加客户价值</a:t>
            </a:r>
            <a:endParaRPr lang="en-US" sz="1100" b="1">
              <a:solidFill>
                <a:schemeClr val="tx1"/>
              </a:solidFill>
              <a:latin typeface="华康黑体W5(P)" panose="020b0500000000000000" pitchFamily="34" charset="-122"/>
              <a:ea typeface="华康黑体W5(P)" panose="020b0500000000000000" pitchFamily="34" charset="-122"/>
            </a:endParaRPr>
          </a:p>
        </p:txBody>
      </p:sp>
      <p:cxnSp>
        <p:nvCxnSpPr>
          <p:cNvPr id="81" name="Straight Arrow Connector 80"/>
          <p:cNvCxnSpPr>
            <a:stCxn id="61" idx="3"/>
            <a:endCxn id="16" idx="2"/>
          </p:cNvCxnSpPr>
          <p:nvPr/>
        </p:nvCxnSpPr>
        <p:spPr bwMode="gray">
          <a:xfrm flipV="1">
            <a:off x="3685415" y="1706563"/>
            <a:ext cx="907923" cy="51835"/>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8" name="Oval 87"/>
          <p:cNvSpPr/>
          <p:nvPr/>
        </p:nvSpPr>
        <p:spPr bwMode="gray">
          <a:xfrm>
            <a:off x="5903834"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提高资产利用</a:t>
            </a:r>
            <a:endParaRPr lang="en-US" sz="1100" b="1">
              <a:solidFill>
                <a:schemeClr val="tx1"/>
              </a:solidFill>
              <a:latin typeface="华康黑体W5(P)" panose="020b0500000000000000" pitchFamily="34" charset="-122"/>
              <a:ea typeface="华康黑体W5(P)" panose="020b0500000000000000" pitchFamily="34" charset="-122"/>
            </a:endParaRPr>
          </a:p>
        </p:txBody>
      </p:sp>
      <p:sp>
        <p:nvSpPr>
          <p:cNvPr id="89" name="Oval 88"/>
          <p:cNvSpPr/>
          <p:nvPr/>
        </p:nvSpPr>
        <p:spPr bwMode="gray">
          <a:xfrm>
            <a:off x="6802901"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提高单位产值</a:t>
            </a:r>
            <a:endParaRPr lang="en-US" sz="1100" b="1">
              <a:solidFill>
                <a:schemeClr val="tx1"/>
              </a:solidFill>
              <a:latin typeface="华康黑体W5(P)" panose="020b0500000000000000" pitchFamily="34" charset="-122"/>
              <a:ea typeface="华康黑体W5(P)" panose="020b0500000000000000" pitchFamily="34" charset="-122"/>
            </a:endParaRPr>
          </a:p>
        </p:txBody>
      </p:sp>
      <p:sp>
        <p:nvSpPr>
          <p:cNvPr id="90" name="Oval 89"/>
          <p:cNvSpPr/>
          <p:nvPr/>
        </p:nvSpPr>
        <p:spPr bwMode="gray">
          <a:xfrm>
            <a:off x="7701968" y="2076521"/>
            <a:ext cx="772948" cy="371475"/>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95000"/>
              </a:lnSpc>
            </a:pPr>
            <a:r>
              <a:rPr lang="zh-CN" altLang="en-US" sz="1100" b="1" smtClean="0">
                <a:solidFill>
                  <a:schemeClr val="tx1"/>
                </a:solidFill>
                <a:latin typeface="华康黑体W5(P)" panose="020b0500000000000000" pitchFamily="34" charset="-122"/>
                <a:ea typeface="华康黑体W5(P)" panose="020b0500000000000000" pitchFamily="34" charset="-122"/>
              </a:rPr>
              <a:t>降低成本</a:t>
            </a:r>
            <a:endParaRPr lang="en-US" sz="1100" b="1">
              <a:solidFill>
                <a:schemeClr val="tx1"/>
              </a:solidFill>
              <a:latin typeface="华康黑体W5(P)" panose="020b0500000000000000" pitchFamily="34" charset="-122"/>
              <a:ea typeface="华康黑体W5(P)" panose="020b0500000000000000" pitchFamily="34" charset="-122"/>
            </a:endParaRPr>
          </a:p>
        </p:txBody>
      </p:sp>
      <p:cxnSp>
        <p:nvCxnSpPr>
          <p:cNvPr id="92" name="Straight Arrow Connector 91"/>
          <p:cNvCxnSpPr>
            <a:stCxn id="89" idx="0"/>
            <a:endCxn id="62" idx="2"/>
          </p:cNvCxnSpPr>
          <p:nvPr/>
        </p:nvCxnSpPr>
        <p:spPr bwMode="gray">
          <a:xfrm flipV="1">
            <a:off x="7189375" y="1850731"/>
            <a:ext cx="279971" cy="22579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stCxn id="62" idx="1"/>
            <a:endCxn id="16" idx="6"/>
          </p:cNvCxnSpPr>
          <p:nvPr/>
        </p:nvCxnSpPr>
        <p:spPr bwMode="gray">
          <a:xfrm flipH="1" flipV="1">
            <a:off x="6364988" y="1706563"/>
            <a:ext cx="696823" cy="51835"/>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5" name="Oval 104"/>
          <p:cNvSpPr/>
          <p:nvPr/>
        </p:nvSpPr>
        <p:spPr bwMode="gray">
          <a:xfrm>
            <a:off x="2554210" y="2743789"/>
            <a:ext cx="37770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品质</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06" name="Oval 105"/>
          <p:cNvSpPr/>
          <p:nvPr/>
        </p:nvSpPr>
        <p:spPr bwMode="gray">
          <a:xfrm>
            <a:off x="3071348" y="2743789"/>
            <a:ext cx="37770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a:solidFill>
                  <a:schemeClr val="tx1"/>
                </a:solidFill>
                <a:latin typeface="华康黑体W5(P)" panose="020b0500000000000000" pitchFamily="34" charset="-122"/>
                <a:ea typeface="华康黑体W5(P)" panose="020b0500000000000000" pitchFamily="34" charset="-122"/>
              </a:rPr>
              <a:t>功能</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07" name="Oval 106"/>
          <p:cNvSpPr/>
          <p:nvPr/>
        </p:nvSpPr>
        <p:spPr bwMode="gray">
          <a:xfrm>
            <a:off x="2216776" y="2996679"/>
            <a:ext cx="53848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差异化</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08" name="Oval 107"/>
          <p:cNvSpPr/>
          <p:nvPr/>
        </p:nvSpPr>
        <p:spPr bwMode="gray">
          <a:xfrm>
            <a:off x="2755344" y="2996679"/>
            <a:ext cx="53848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亲便程度</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09" name="TextBox 108"/>
          <p:cNvSpPr txBox="1"/>
          <p:nvPr/>
        </p:nvSpPr>
        <p:spPr bwMode="gray">
          <a:xfrm>
            <a:off x="4024777" y="2529077"/>
            <a:ext cx="923330"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服务</a:t>
            </a:r>
            <a:endParaRPr lang="en-US" sz="1200" b="1">
              <a:latin typeface="华康黑体W5(P)" panose="020b0500000000000000" pitchFamily="34" charset="-122"/>
              <a:ea typeface="华康黑体W5(P)" panose="020b0500000000000000" pitchFamily="34" charset="-122"/>
            </a:endParaRPr>
          </a:p>
        </p:txBody>
      </p:sp>
      <p:sp>
        <p:nvSpPr>
          <p:cNvPr id="110" name="Oval 109"/>
          <p:cNvSpPr/>
          <p:nvPr/>
        </p:nvSpPr>
        <p:spPr bwMode="gray">
          <a:xfrm>
            <a:off x="4302350" y="2743789"/>
            <a:ext cx="37770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质量</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11" name="Oval 110"/>
          <p:cNvSpPr/>
          <p:nvPr/>
        </p:nvSpPr>
        <p:spPr bwMode="gray">
          <a:xfrm>
            <a:off x="4302350" y="3012163"/>
            <a:ext cx="377709"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速度</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12" name="TextBox 111"/>
          <p:cNvSpPr txBox="1"/>
          <p:nvPr/>
        </p:nvSpPr>
        <p:spPr bwMode="gray">
          <a:xfrm>
            <a:off x="5287782" y="2529077"/>
            <a:ext cx="923330"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品牌</a:t>
            </a:r>
            <a:endParaRPr lang="en-US" sz="1200" b="1">
              <a:latin typeface="华康黑体W5(P)" panose="020b0500000000000000" pitchFamily="34" charset="-122"/>
              <a:ea typeface="华康黑体W5(P)" panose="020b0500000000000000" pitchFamily="34" charset="-122"/>
            </a:endParaRPr>
          </a:p>
        </p:txBody>
      </p:sp>
      <p:sp>
        <p:nvSpPr>
          <p:cNvPr id="113" name="Oval 112"/>
          <p:cNvSpPr/>
          <p:nvPr/>
        </p:nvSpPr>
        <p:spPr bwMode="gray">
          <a:xfrm>
            <a:off x="5481728" y="2743789"/>
            <a:ext cx="544964"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市场开拓</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14" name="Oval 113"/>
          <p:cNvSpPr/>
          <p:nvPr/>
        </p:nvSpPr>
        <p:spPr bwMode="gray">
          <a:xfrm>
            <a:off x="5481728" y="3012163"/>
            <a:ext cx="544964" cy="256393"/>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美誉度</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16" name="TextBox 115"/>
          <p:cNvSpPr txBox="1"/>
          <p:nvPr/>
        </p:nvSpPr>
        <p:spPr bwMode="gray">
          <a:xfrm>
            <a:off x="7075380" y="2529077"/>
            <a:ext cx="923330" cy="184666"/>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smtClean="0">
                <a:latin typeface="华康黑体W5(P)" panose="020b0500000000000000" pitchFamily="34" charset="-122"/>
                <a:ea typeface="华康黑体W5(P)" panose="020b0500000000000000" pitchFamily="34" charset="-122"/>
              </a:rPr>
              <a:t>客户</a:t>
            </a:r>
            <a:endParaRPr lang="en-US" sz="1200" b="1">
              <a:latin typeface="华康黑体W5(P)" panose="020b0500000000000000" pitchFamily="34" charset="-122"/>
              <a:ea typeface="华康黑体W5(P)" panose="020b0500000000000000" pitchFamily="34" charset="-122"/>
            </a:endParaRPr>
          </a:p>
        </p:txBody>
      </p:sp>
      <p:sp>
        <p:nvSpPr>
          <p:cNvPr id="119" name="Oval 118"/>
          <p:cNvSpPr/>
          <p:nvPr/>
        </p:nvSpPr>
        <p:spPr bwMode="gray">
          <a:xfrm>
            <a:off x="6304512" y="3015729"/>
            <a:ext cx="804383" cy="246669"/>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客户结构</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20" name="Oval 119"/>
          <p:cNvSpPr/>
          <p:nvPr/>
        </p:nvSpPr>
        <p:spPr bwMode="gray">
          <a:xfrm>
            <a:off x="7134854" y="3015729"/>
            <a:ext cx="804383" cy="246669"/>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客户回报</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21" name="Oval 120"/>
          <p:cNvSpPr/>
          <p:nvPr/>
        </p:nvSpPr>
        <p:spPr bwMode="gray">
          <a:xfrm>
            <a:off x="6695646" y="2743789"/>
            <a:ext cx="804383" cy="246669"/>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新客户拓展</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22" name="Oval 121"/>
          <p:cNvSpPr/>
          <p:nvPr/>
        </p:nvSpPr>
        <p:spPr bwMode="gray">
          <a:xfrm>
            <a:off x="7587538" y="2743789"/>
            <a:ext cx="804383" cy="246669"/>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客户保持</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24" name="Oval 123"/>
          <p:cNvSpPr/>
          <p:nvPr/>
        </p:nvSpPr>
        <p:spPr bwMode="gray">
          <a:xfrm>
            <a:off x="7965196" y="3015729"/>
            <a:ext cx="804383" cy="246669"/>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000" b="1" smtClean="0">
                <a:solidFill>
                  <a:schemeClr val="tx1"/>
                </a:solidFill>
                <a:latin typeface="华康黑体W5(P)" panose="020b0500000000000000" pitchFamily="34" charset="-122"/>
                <a:ea typeface="华康黑体W5(P)" panose="020b0500000000000000" pitchFamily="34" charset="-122"/>
              </a:rPr>
              <a:t>客户活动</a:t>
            </a:r>
            <a:endParaRPr lang="en-US" sz="1000" b="1">
              <a:solidFill>
                <a:schemeClr val="tx1"/>
              </a:solidFill>
              <a:latin typeface="华康黑体W5(P)" panose="020b0500000000000000" pitchFamily="34" charset="-122"/>
              <a:ea typeface="华康黑体W5(P)" panose="020b0500000000000000" pitchFamily="34" charset="-122"/>
            </a:endParaRPr>
          </a:p>
        </p:txBody>
      </p:sp>
      <p:sp>
        <p:nvSpPr>
          <p:cNvPr id="129" name="Oval 128"/>
          <p:cNvSpPr/>
          <p:nvPr/>
        </p:nvSpPr>
        <p:spPr bwMode="gray">
          <a:xfrm>
            <a:off x="4661733" y="4532126"/>
            <a:ext cx="1162559" cy="28144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组织资本</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130" name="TextBox 129"/>
          <p:cNvSpPr txBox="1"/>
          <p:nvPr/>
        </p:nvSpPr>
        <p:spPr bwMode="gray">
          <a:xfrm>
            <a:off x="4242055" y="4813992"/>
            <a:ext cx="2001915" cy="696150"/>
          </a:xfrm>
          <a:prstGeom prst="rect">
            <a:avLst/>
          </a:prstGeom>
          <a:noFill/>
        </p:spPr>
        <p:txBody>
          <a:bodyPr wrap="square" numCol="2"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执行力</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文化</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a:latin typeface="华康黑体W5(P)" panose="020b0500000000000000" pitchFamily="34" charset="-122"/>
                <a:ea typeface="华康黑体W5(P)" panose="020b0500000000000000" pitchFamily="34" charset="-122"/>
              </a:rPr>
              <a:t>领导</a:t>
            </a:r>
            <a:r>
              <a:rPr lang="zh-CN" altLang="en-US" sz="1200" b="1" smtClean="0">
                <a:latin typeface="华康黑体W5(P)" panose="020b0500000000000000" pitchFamily="34" charset="-122"/>
                <a:ea typeface="华康黑体W5(P)" panose="020b0500000000000000" pitchFamily="34" charset="-122"/>
              </a:rPr>
              <a:t>力</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团队工作</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知识管理</a:t>
            </a:r>
            <a:endParaRPr lang="en-US" sz="1200" b="1">
              <a:latin typeface="华康黑体W5(P)" panose="020b0500000000000000" pitchFamily="34" charset="-122"/>
              <a:ea typeface="华康黑体W5(P)" panose="020b0500000000000000" pitchFamily="34" charset="-122"/>
            </a:endParaRPr>
          </a:p>
        </p:txBody>
      </p:sp>
      <p:sp>
        <p:nvSpPr>
          <p:cNvPr id="131" name="Oval 130"/>
          <p:cNvSpPr/>
          <p:nvPr/>
        </p:nvSpPr>
        <p:spPr bwMode="gray">
          <a:xfrm>
            <a:off x="7169171" y="4532126"/>
            <a:ext cx="1162559" cy="28144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36000"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1200" b="1" smtClean="0">
                <a:solidFill>
                  <a:schemeClr val="tx1"/>
                </a:solidFill>
                <a:latin typeface="华康黑体W5(P)" panose="020b0500000000000000" pitchFamily="34" charset="-122"/>
                <a:ea typeface="华康黑体W5(P)" panose="020b0500000000000000" pitchFamily="34" charset="-122"/>
              </a:rPr>
              <a:t>信息资本</a:t>
            </a:r>
            <a:endParaRPr lang="en-US" sz="1200" b="1">
              <a:solidFill>
                <a:schemeClr val="tx1"/>
              </a:solidFill>
              <a:latin typeface="华康黑体W5(P)" panose="020b0500000000000000" pitchFamily="34" charset="-122"/>
              <a:ea typeface="华康黑体W5(P)" panose="020b0500000000000000" pitchFamily="34" charset="-122"/>
            </a:endParaRPr>
          </a:p>
        </p:txBody>
      </p:sp>
      <p:sp>
        <p:nvSpPr>
          <p:cNvPr id="132" name="TextBox 131"/>
          <p:cNvSpPr txBox="1"/>
          <p:nvPr/>
        </p:nvSpPr>
        <p:spPr bwMode="gray">
          <a:xfrm>
            <a:off x="6932126" y="4813992"/>
            <a:ext cx="1945821" cy="1028008"/>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信息系统</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数据统一、及时、精准</a:t>
            </a:r>
            <a:endParaRPr lang="en-US" altLang="zh-CN" sz="1200" b="1" smtClean="0">
              <a:latin typeface="华康黑体W5(P)" panose="020b0500000000000000" pitchFamily="34" charset="-122"/>
              <a:ea typeface="华康黑体W5(P)" panose="020b0500000000000000" pitchFamily="34" charset="-122"/>
            </a:endParaRPr>
          </a:p>
          <a:p>
            <a:pPr marL="171450" indent="-171450">
              <a:spcBef>
                <a:spcPts val="300"/>
              </a:spcBef>
              <a:buFont typeface="Arial" pitchFamily="34" charset="0"/>
              <a:buChar char="•"/>
            </a:pPr>
            <a:r>
              <a:rPr lang="zh-CN" altLang="en-US" sz="1200" b="1" smtClean="0">
                <a:latin typeface="华康黑体W5(P)" panose="020b0500000000000000" pitchFamily="34" charset="-122"/>
                <a:ea typeface="华康黑体W5(P)" panose="020b0500000000000000" pitchFamily="34" charset="-122"/>
              </a:rPr>
              <a:t>网络和技术基础设施</a:t>
            </a:r>
            <a:endParaRPr lang="en-US" sz="1200" b="1">
              <a:latin typeface="华康黑体W5(P)" panose="020b0500000000000000" pitchFamily="34" charset="-122"/>
              <a:ea typeface="华康黑体W5(P)" panose="020b0500000000000000" pitchFamily="34" charset="-122"/>
            </a:endParaRPr>
          </a:p>
        </p:txBody>
      </p:sp>
      <p:sp>
        <p:nvSpPr>
          <p:cNvPr id="133" name="Right Arrow 132"/>
          <p:cNvSpPr/>
          <p:nvPr/>
        </p:nvSpPr>
        <p:spPr bwMode="gray">
          <a:xfrm rot="16200000">
            <a:off x="5384362" y="3699699"/>
            <a:ext cx="125182" cy="1317144"/>
          </a:xfrm>
          <a:prstGeom prst="rightArrow">
            <a:avLst>
              <a:gd name="adj1" fmla="val 100000"/>
              <a:gd name="adj2" fmla="val 20188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1575014775"/>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70" name="Rectangle 2"/>
          <p:cNvSpPr>
            <a:spLocks noChangeArrowheads="1"/>
          </p:cNvSpPr>
          <p:nvPr/>
        </p:nvSpPr>
        <p:spPr bwMode="gray">
          <a:xfrm>
            <a:off x="582982" y="2276358"/>
            <a:ext cx="2724150" cy="963612"/>
          </a:xfrm>
          <a:prstGeom prst="rect">
            <a:avLst/>
          </a:prstGeom>
          <a:solidFill>
            <a:schemeClr val="bg1"/>
          </a:solidFill>
          <a:ln w="12700" algn="ctr">
            <a:solidFill>
              <a:schemeClr val="bg1">
                <a:lumMod val="65000"/>
              </a:schemeClr>
            </a:solidFill>
            <a:miter lim="800000"/>
          </a:ln>
        </p:spPr>
        <p:txBody>
          <a:bodyPr lIns="90488" tIns="44450" rIns="90488" bIns="4445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FontTx/>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财务</a:t>
            </a:r>
          </a:p>
        </p:txBody>
      </p:sp>
      <p:sp>
        <p:nvSpPr>
          <p:cNvPr id="32772" name="Rectangle 4"/>
          <p:cNvSpPr>
            <a:spLocks noChangeArrowheads="1"/>
          </p:cNvSpPr>
          <p:nvPr/>
        </p:nvSpPr>
        <p:spPr bwMode="gray">
          <a:xfrm>
            <a:off x="501652" y="1258671"/>
            <a:ext cx="7494587" cy="31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600" b="1">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平衡计分卡把公司的战略地图和其衡量指标、目标值与行动方案等紧密联系起来 </a:t>
            </a:r>
            <a:r>
              <a:rPr lang="en-US" altLang="zh-CN" sz="1600" b="1">
                <a:solidFill>
                  <a:schemeClr val="tx1"/>
                </a:solidFill>
                <a:latin typeface="华康黑体W5(P)" panose="020b0500000000000000" pitchFamily="34" charset="-122"/>
                <a:ea typeface="华康黑体W5(P)" panose="020b0500000000000000" pitchFamily="34" charset="-122"/>
                <a:cs typeface="Arial Unicode MS" panose="020b0604020202020204" pitchFamily="34" charset="-122"/>
              </a:rPr>
              <a:t>...</a:t>
            </a:r>
          </a:p>
        </p:txBody>
      </p:sp>
      <p:sp>
        <p:nvSpPr>
          <p:cNvPr id="32773" name="Rectangle 5"/>
          <p:cNvSpPr>
            <a:spLocks noChangeArrowheads="1"/>
          </p:cNvSpPr>
          <p:nvPr/>
        </p:nvSpPr>
        <p:spPr bwMode="gray">
          <a:xfrm>
            <a:off x="582982" y="1992998"/>
            <a:ext cx="2724150" cy="283359"/>
          </a:xfrm>
          <a:prstGeom prst="rect">
            <a:avLst/>
          </a:prstGeom>
          <a:solidFill>
            <a:schemeClr val="accent2"/>
          </a:solidFill>
          <a:ln w="12700" algn="ctr">
            <a:solidFill>
              <a:schemeClr val="bg1">
                <a:lumMod val="65000"/>
              </a:schemeClr>
            </a:solidFill>
            <a:miter lim="800000"/>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战略主题：增加销售</a:t>
            </a:r>
            <a:endPar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32774" name="Text Box 6"/>
          <p:cNvSpPr txBox="1">
            <a:spLocks noChangeArrowheads="1"/>
          </p:cNvSpPr>
          <p:nvPr/>
        </p:nvSpPr>
        <p:spPr bwMode="gray">
          <a:xfrm>
            <a:off x="1484983" y="1665415"/>
            <a:ext cx="90088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488" tIns="44450" rIns="90488" bIns="4445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战略地图</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775" name="Oval 7"/>
          <p:cNvSpPr>
            <a:spLocks noChangeArrowheads="1"/>
          </p:cNvSpPr>
          <p:nvPr/>
        </p:nvSpPr>
        <p:spPr bwMode="gray">
          <a:xfrm>
            <a:off x="2068882" y="2385895"/>
            <a:ext cx="1149350" cy="539750"/>
          </a:xfrm>
          <a:prstGeom prst="ellipse">
            <a:avLst/>
          </a:prstGeom>
          <a:solidFill>
            <a:schemeClr val="folHlink"/>
          </a:solidFill>
          <a:ln w="12700" algn="ctr">
            <a:solidFill>
              <a:schemeClr val="tx1"/>
            </a:solidFill>
            <a:round/>
          </a:ln>
        </p:spPr>
        <p:txBody>
          <a:bodyPr wrap="none" lIns="18000" tIns="44450" rIns="18000"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提高财务收</a:t>
            </a:r>
          </a:p>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入和利润</a:t>
            </a:r>
            <a:endParaRPr kumimoji="0" lang="en-US" altLang="zh-CN" sz="12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776" name="Oval 8"/>
          <p:cNvSpPr>
            <a:spLocks noChangeArrowheads="1"/>
          </p:cNvSpPr>
          <p:nvPr/>
        </p:nvSpPr>
        <p:spPr bwMode="gray">
          <a:xfrm>
            <a:off x="829045" y="2577983"/>
            <a:ext cx="1147762" cy="546100"/>
          </a:xfrm>
          <a:prstGeom prst="ellipse">
            <a:avLst/>
          </a:prstGeom>
          <a:solidFill>
            <a:schemeClr val="folHlink"/>
          </a:solidFill>
          <a:ln w="12700" algn="ctr">
            <a:solidFill>
              <a:schemeClr val="tx1"/>
            </a:solidFill>
            <a:round/>
          </a:ln>
        </p:spPr>
        <p:txBody>
          <a:bodyPr wrap="none" lIns="18000" tIns="44450" rIns="18000"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扩大目标</a:t>
            </a:r>
          </a:p>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客户群</a:t>
            </a:r>
            <a:endParaRPr kumimoji="0" lang="en-US" altLang="zh-CN" sz="12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cxnSp>
        <p:nvCxnSpPr>
          <p:cNvPr id="32777" name="AutoShape 9"/>
          <p:cNvCxnSpPr>
            <a:cxnSpLocks noChangeShapeType="1"/>
            <a:stCxn id="32776" idx="0"/>
            <a:endCxn id="32775" idx="1"/>
          </p:cNvCxnSpPr>
          <p:nvPr/>
        </p:nvCxnSpPr>
        <p:spPr bwMode="gray">
          <a:xfrm rot="5400000" flipH="1" flipV="1">
            <a:off x="1763542" y="2104325"/>
            <a:ext cx="113043" cy="834274"/>
          </a:xfrm>
          <a:prstGeom prst="curvedConnector3">
            <a:avLst>
              <a:gd name="adj1" fmla="val 220479"/>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sp>
        <p:nvSpPr>
          <p:cNvPr id="32778" name="Rectangle 10"/>
          <p:cNvSpPr>
            <a:spLocks noChangeArrowheads="1"/>
          </p:cNvSpPr>
          <p:nvPr/>
        </p:nvSpPr>
        <p:spPr bwMode="gray">
          <a:xfrm>
            <a:off x="582982" y="3233620"/>
            <a:ext cx="2724150" cy="789968"/>
          </a:xfrm>
          <a:prstGeom prst="rect">
            <a:avLst/>
          </a:prstGeom>
          <a:solidFill>
            <a:schemeClr val="bg1"/>
          </a:solidFill>
          <a:ln w="12700" algn="ctr">
            <a:solidFill>
              <a:schemeClr val="bg1">
                <a:lumMod val="65000"/>
              </a:schemeClr>
            </a:solidFill>
            <a:miter lim="800000"/>
          </a:ln>
        </p:spPr>
        <p:txBody>
          <a:bodyPr lIns="90488" tIns="44450" rIns="90488" bIns="4445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buClrTx/>
              <a:buFontTx/>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客户</a:t>
            </a:r>
          </a:p>
        </p:txBody>
      </p:sp>
      <p:sp>
        <p:nvSpPr>
          <p:cNvPr id="32779" name="Oval 11"/>
          <p:cNvSpPr>
            <a:spLocks noChangeArrowheads="1"/>
          </p:cNvSpPr>
          <p:nvPr/>
        </p:nvSpPr>
        <p:spPr bwMode="gray">
          <a:xfrm>
            <a:off x="1370382" y="3348047"/>
            <a:ext cx="1149350" cy="546100"/>
          </a:xfrm>
          <a:prstGeom prst="ellipse">
            <a:avLst/>
          </a:prstGeom>
          <a:solidFill>
            <a:schemeClr val="folHlink"/>
          </a:solidFill>
          <a:ln w="12700" algn="ctr">
            <a:solidFill>
              <a:schemeClr val="tx1"/>
            </a:solidFill>
            <a:round/>
          </a:ln>
        </p:spPr>
        <p:txBody>
          <a:bodyPr wrap="none" lIns="18000" tIns="44450" rIns="18000"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提高客户</a:t>
            </a:r>
          </a:p>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满意度</a:t>
            </a:r>
            <a:endParaRPr kumimoji="0" lang="en-US" altLang="zh-CN" sz="12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cxnSp>
        <p:nvCxnSpPr>
          <p:cNvPr id="32780" name="AutoShape 12"/>
          <p:cNvCxnSpPr>
            <a:cxnSpLocks noChangeShapeType="1"/>
            <a:stCxn id="32779" idx="0"/>
            <a:endCxn id="32776" idx="4"/>
          </p:cNvCxnSpPr>
          <p:nvPr/>
        </p:nvCxnSpPr>
        <p:spPr bwMode="gray">
          <a:xfrm rot="16200000" flipV="1">
            <a:off x="1562010" y="2964999"/>
            <a:ext cx="223964" cy="542131"/>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sp>
        <p:nvSpPr>
          <p:cNvPr id="32781" name="Rectangle 13"/>
          <p:cNvSpPr>
            <a:spLocks noChangeArrowheads="1"/>
          </p:cNvSpPr>
          <p:nvPr/>
        </p:nvSpPr>
        <p:spPr bwMode="gray">
          <a:xfrm>
            <a:off x="582982" y="4007584"/>
            <a:ext cx="2724150" cy="974721"/>
          </a:xfrm>
          <a:prstGeom prst="rect">
            <a:avLst/>
          </a:prstGeom>
          <a:solidFill>
            <a:schemeClr val="bg1"/>
          </a:solidFill>
          <a:ln w="12700" algn="ctr">
            <a:solidFill>
              <a:schemeClr val="bg1">
                <a:lumMod val="65000"/>
              </a:schemeClr>
            </a:solidFill>
            <a:miter lim="800000"/>
          </a:ln>
        </p:spPr>
        <p:txBody>
          <a:bodyPr lIns="90488" tIns="44450" rIns="90488" bIns="4445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FontTx/>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内部</a:t>
            </a:r>
          </a:p>
          <a:p>
            <a:pPr>
              <a:lnSpc>
                <a:spcPct val="100000"/>
              </a:lnSpc>
              <a:spcBef>
                <a:spcPct val="0"/>
              </a:spcBef>
              <a:buClrTx/>
              <a:buFontTx/>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营运</a:t>
            </a:r>
            <a:endParaRPr kumimoji="0" lang="en-US" altLang="zh-CN" sz="12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782" name="Oval 14"/>
          <p:cNvSpPr>
            <a:spLocks noChangeArrowheads="1"/>
          </p:cNvSpPr>
          <p:nvPr/>
        </p:nvSpPr>
        <p:spPr bwMode="gray">
          <a:xfrm>
            <a:off x="2116507" y="4337183"/>
            <a:ext cx="1149350" cy="546100"/>
          </a:xfrm>
          <a:prstGeom prst="ellipse">
            <a:avLst/>
          </a:prstGeom>
          <a:solidFill>
            <a:schemeClr val="folHlink"/>
          </a:solidFill>
          <a:ln w="12700" algn="ctr">
            <a:solidFill>
              <a:schemeClr val="tx1"/>
            </a:solidFill>
            <a:round/>
          </a:ln>
        </p:spPr>
        <p:txBody>
          <a:bodyPr wrap="none" lIns="18000" tIns="44450" rIns="18000"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建立系统化的</a:t>
            </a:r>
          </a:p>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客户关系管理</a:t>
            </a:r>
            <a:endParaRPr kumimoji="0" lang="en-US" altLang="zh-CN" sz="12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783" name="Oval 15"/>
          <p:cNvSpPr>
            <a:spLocks noChangeArrowheads="1"/>
          </p:cNvSpPr>
          <p:nvPr/>
        </p:nvSpPr>
        <p:spPr bwMode="gray">
          <a:xfrm>
            <a:off x="876669" y="4337183"/>
            <a:ext cx="1147763" cy="546100"/>
          </a:xfrm>
          <a:prstGeom prst="ellipse">
            <a:avLst/>
          </a:prstGeom>
          <a:solidFill>
            <a:schemeClr val="folHlink"/>
          </a:solidFill>
          <a:ln w="12700" algn="ctr">
            <a:solidFill>
              <a:schemeClr val="tx1"/>
            </a:solidFill>
            <a:round/>
          </a:ln>
        </p:spPr>
        <p:txBody>
          <a:bodyPr wrap="none" lIns="18000" tIns="44450" rIns="18000"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执行标准化</a:t>
            </a:r>
          </a:p>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作业流程</a:t>
            </a:r>
            <a:endParaRPr kumimoji="0" lang="en-US" altLang="zh-CN" sz="12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cxnSp>
        <p:nvCxnSpPr>
          <p:cNvPr id="32784" name="AutoShape 16"/>
          <p:cNvCxnSpPr>
            <a:cxnSpLocks noChangeShapeType="1"/>
            <a:stCxn id="32783" idx="0"/>
            <a:endCxn id="32779" idx="4"/>
          </p:cNvCxnSpPr>
          <p:nvPr/>
        </p:nvCxnSpPr>
        <p:spPr bwMode="gray">
          <a:xfrm rot="5400000" flipH="1" flipV="1">
            <a:off x="1476286" y="3868412"/>
            <a:ext cx="443036" cy="494506"/>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2785" name="AutoShape 17"/>
          <p:cNvCxnSpPr>
            <a:cxnSpLocks noChangeShapeType="1"/>
            <a:stCxn id="32782" idx="0"/>
            <a:endCxn id="32779" idx="5"/>
          </p:cNvCxnSpPr>
          <p:nvPr/>
        </p:nvCxnSpPr>
        <p:spPr bwMode="gray">
          <a:xfrm rot="16200000" flipV="1">
            <a:off x="2259793" y="3905794"/>
            <a:ext cx="523010" cy="339768"/>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sp>
        <p:nvSpPr>
          <p:cNvPr id="32786" name="Rectangle 18"/>
          <p:cNvSpPr>
            <a:spLocks noChangeArrowheads="1"/>
          </p:cNvSpPr>
          <p:nvPr/>
        </p:nvSpPr>
        <p:spPr bwMode="gray">
          <a:xfrm>
            <a:off x="582982" y="4974500"/>
            <a:ext cx="2724150" cy="867500"/>
          </a:xfrm>
          <a:prstGeom prst="rect">
            <a:avLst/>
          </a:prstGeom>
          <a:solidFill>
            <a:schemeClr val="bg1"/>
          </a:solidFill>
          <a:ln w="12700" algn="ctr">
            <a:solidFill>
              <a:schemeClr val="bg1">
                <a:lumMod val="65000"/>
              </a:schemeClr>
            </a:solidFill>
            <a:miter lim="800000"/>
          </a:ln>
        </p:spPr>
        <p:txBody>
          <a:bodyPr lIns="90488" tIns="44450" rIns="90488" bIns="4445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FontTx/>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学习与</a:t>
            </a:r>
          </a:p>
          <a:p>
            <a:pPr>
              <a:lnSpc>
                <a:spcPct val="100000"/>
              </a:lnSpc>
              <a:spcBef>
                <a:spcPct val="0"/>
              </a:spcBef>
              <a:buClrTx/>
              <a:buFontTx/>
              <a:buNone/>
            </a:pPr>
            <a:r>
              <a:rPr kumimoji="0"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rPr>
              <a:t>成长</a:t>
            </a:r>
            <a:endParaRPr kumimoji="0" lang="en-US" altLang="zh-CN" sz="12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787" name="Oval 19"/>
          <p:cNvSpPr>
            <a:spLocks noChangeArrowheads="1"/>
          </p:cNvSpPr>
          <p:nvPr/>
        </p:nvSpPr>
        <p:spPr bwMode="gray">
          <a:xfrm>
            <a:off x="1370382" y="5187953"/>
            <a:ext cx="1149350" cy="546100"/>
          </a:xfrm>
          <a:prstGeom prst="ellipse">
            <a:avLst/>
          </a:prstGeom>
          <a:solidFill>
            <a:schemeClr val="folHlink"/>
          </a:solidFill>
          <a:ln w="12700" algn="ctr">
            <a:solidFill>
              <a:schemeClr val="tx1"/>
            </a:solidFill>
            <a:round/>
          </a:ln>
        </p:spPr>
        <p:txBody>
          <a:bodyPr wrap="none" lIns="18000" tIns="44450" rIns="18000"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提高战略认</a:t>
            </a:r>
          </a:p>
          <a:p>
            <a:pPr algn="ctr">
              <a:lnSpc>
                <a:spcPct val="100000"/>
              </a:lnSpc>
              <a:spcBef>
                <a:spcPct val="0"/>
              </a:spcBef>
              <a:buClrTx/>
              <a:buFontTx/>
              <a:buNone/>
            </a:pPr>
            <a:r>
              <a:rPr kumimoji="0"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知和执行力</a:t>
            </a:r>
            <a:endParaRPr kumimoji="0" lang="en-US" altLang="zh-CN" sz="12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cxnSp>
        <p:nvCxnSpPr>
          <p:cNvPr id="32788" name="AutoShape 20"/>
          <p:cNvCxnSpPr>
            <a:cxnSpLocks noChangeShapeType="1"/>
            <a:stCxn id="32787" idx="0"/>
            <a:endCxn id="32782" idx="4"/>
          </p:cNvCxnSpPr>
          <p:nvPr/>
        </p:nvCxnSpPr>
        <p:spPr bwMode="gray">
          <a:xfrm rot="5400000" flipH="1" flipV="1">
            <a:off x="2165784" y="4662556"/>
            <a:ext cx="304670" cy="746125"/>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2789" name="AutoShape 21"/>
          <p:cNvCxnSpPr>
            <a:cxnSpLocks noChangeShapeType="1"/>
            <a:stCxn id="32787" idx="0"/>
            <a:endCxn id="32783" idx="4"/>
          </p:cNvCxnSpPr>
          <p:nvPr/>
        </p:nvCxnSpPr>
        <p:spPr bwMode="gray">
          <a:xfrm rot="16200000" flipV="1">
            <a:off x="1545469" y="4788365"/>
            <a:ext cx="304670" cy="494506"/>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sp>
        <p:nvSpPr>
          <p:cNvPr id="4" name="Title 3"/>
          <p:cNvSpPr>
            <a:spLocks noGrp="1"/>
          </p:cNvSpPr>
          <p:nvPr>
            <p:ph type="title"/>
          </p:nvPr>
        </p:nvSpPr>
        <p:spPr bwMode="gray"/>
        <p:txBody>
          <a:bodyPr/>
          <a:lstStyle/>
          <a:p>
            <a:r>
              <a:rPr lang="zh-CN" altLang="en-US" smtClean="0"/>
              <a:t>平衡计分卡促进企业建立完整的战略管理系统</a:t>
            </a:r>
            <a:endParaRPr lang="en-US"/>
          </a:p>
        </p:txBody>
      </p:sp>
      <p:graphicFrame>
        <p:nvGraphicFramePr>
          <p:cNvPr id="563223" name="Group 23"/>
          <p:cNvGraphicFramePr>
            <a:graphicFrameLocks noGrp="1"/>
          </p:cNvGraphicFramePr>
          <p:nvPr>
            <p:ph idx="4294967295"/>
            <p:extLst>
              <p:ext uri="{D42A27DB-BD31-4B8C-83A1-F6EECF244321}">
                <p14:modId xmlns:p14="http://schemas.microsoft.com/office/powerpoint/2010/main" val="1200512122"/>
              </p:ext>
            </p:extLst>
          </p:nvPr>
        </p:nvGraphicFramePr>
        <p:xfrm>
          <a:off x="4021138" y="4165600"/>
          <a:ext cx="4835526" cy="1625600"/>
        </p:xfrm>
        <a:graphic>
          <a:graphicData uri="http://schemas.openxmlformats.org/drawingml/2006/table">
            <a:tbl>
              <a:tblPr/>
              <a:tblGrid>
                <a:gridCol w="1209256"/>
                <a:gridCol w="1209256"/>
                <a:gridCol w="1207758"/>
                <a:gridCol w="1209256"/>
              </a:tblGrid>
              <a:tr h="357188">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目标</a:t>
                      </a:r>
                    </a:p>
                  </a:txBody>
                  <a:tcPr marL="90000" marR="90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衡量标准</a:t>
                      </a:r>
                      <a:endParaRPr kumimoji="1" lang="en-US" altLang="zh-CN" sz="14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90000" marR="90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具体目标</a:t>
                      </a:r>
                      <a:endParaRPr kumimoji="1" lang="en-US" altLang="zh-CN" sz="14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90000" marR="90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行动方案</a:t>
                      </a:r>
                      <a:endParaRPr kumimoji="1" lang="en-US" altLang="zh-CN" sz="14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90000" marR="90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1268412">
                <a:tc>
                  <a:txBody>
                    <a:bodyPr vert="horz" wrap="square"/>
                    <a:lstStyle/>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zh-CN" sz="1200" b="0" i="0" u="none" strike="noStrike" cap="none" normalizeH="0" baseline="0" smtClean="0">
                          <a:ln>
                            <a:noFill/>
                          </a:ln>
                          <a:solidFill>
                            <a:schemeClr val="tx1"/>
                          </a:solidFill>
                          <a:effectLst/>
                          <a:latin typeface="Audi Type" pitchFamily="34" charset="0"/>
                          <a:ea typeface="华康黑体W5(P)" panose="020b0500000000000000" pitchFamily="34" charset="-122"/>
                        </a:rPr>
                        <a:t>建立系统化的客户关系管理</a:t>
                      </a:r>
                    </a:p>
                  </a:txBody>
                  <a:tcPr marL="90000" marR="90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rPr>
                        <a:t>相关部门对客户关系管理系统的满意度</a:t>
                      </a:r>
                      <a:endParaRPr kumimoji="1" lang="en-US" altLang="zh-CN" sz="12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90000" marR="90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rPr>
                        <a:t>第一季度：</a:t>
                      </a:r>
                      <a:r>
                        <a:rPr kumimoji="1" lang="en-US" altLang="zh-CN" sz="1200" b="0" i="0" u="none" strike="noStrike" cap="none" normalizeH="0" baseline="0" smtClean="0">
                          <a:ln>
                            <a:noFill/>
                          </a:ln>
                          <a:solidFill>
                            <a:schemeClr val="tx1"/>
                          </a:solidFill>
                          <a:effectLst/>
                          <a:latin typeface="Audi Type" pitchFamily="34" charset="0"/>
                          <a:ea typeface="华康黑体W5(P)" panose="020b0500000000000000" pitchFamily="34" charset="-122"/>
                        </a:rPr>
                        <a:t>x </a:t>
                      </a:r>
                    </a:p>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rPr>
                        <a:t>第二季度：</a:t>
                      </a:r>
                      <a:r>
                        <a:rPr kumimoji="1" lang="en-US" altLang="zh-CN" sz="12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rPr>
                        <a:t>第三季度：</a:t>
                      </a:r>
                      <a:r>
                        <a:rPr kumimoji="1" lang="en-US" altLang="zh-CN" sz="12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rPr>
                        <a:t>第四季度：</a:t>
                      </a:r>
                      <a:r>
                        <a:rPr kumimoji="1" lang="en-US" altLang="zh-CN" sz="12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txBody>
                  <a:tcPr marL="90000" marR="90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171450" marR="0" lvl="0" indent="-171450" algn="l" defTabSz="914400" rtl="0" eaLnBrk="1" fontAlgn="base" latinLnBrk="0" hangingPunct="1">
                        <a:lnSpc>
                          <a:spcPct val="100000"/>
                        </a:lnSpc>
                        <a:spcBef>
                          <a:spcPct val="50000"/>
                        </a:spcBef>
                        <a:spcAft>
                          <a:spcPct val="0"/>
                        </a:spcAft>
                        <a:buClrTx/>
                        <a:buSzTx/>
                        <a:buFont typeface="Arial" pitchFamily="34" charset="0"/>
                        <a:buChar char="•"/>
                      </a:pPr>
                      <a:r>
                        <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rPr>
                        <a:t>按计划进行客户关系管理系统的建设</a:t>
                      </a:r>
                    </a:p>
                  </a:txBody>
                  <a:tcPr marL="90000" marR="90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sp>
        <p:nvSpPr>
          <p:cNvPr id="32812" name="Text Box 44"/>
          <p:cNvSpPr txBox="1">
            <a:spLocks noChangeArrowheads="1"/>
          </p:cNvSpPr>
          <p:nvPr/>
        </p:nvSpPr>
        <p:spPr bwMode="gray">
          <a:xfrm>
            <a:off x="4192588" y="3052763"/>
            <a:ext cx="8969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说明战略的关键成功因素</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813" name="Text Box 45"/>
          <p:cNvSpPr txBox="1">
            <a:spLocks noChangeArrowheads="1"/>
          </p:cNvSpPr>
          <p:nvPr/>
        </p:nvSpPr>
        <p:spPr bwMode="gray">
          <a:xfrm>
            <a:off x="5372363" y="3052763"/>
            <a:ext cx="9522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衡量和跟踪战略是否</a:t>
            </a:r>
            <a:r>
              <a:rPr kumimoji="0" lang="zh-CN" altLang="en-US" sz="1400" b="1" smtClean="0">
                <a:solidFill>
                  <a:schemeClr val="tx1"/>
                </a:solidFill>
                <a:latin typeface="Audi Type" pitchFamily="34" charset="0"/>
                <a:ea typeface="华康黑体W5(P)" panose="020b0500000000000000" pitchFamily="34" charset="-122"/>
                <a:cs typeface="Arial Unicode MS" panose="020b0604020202020204" pitchFamily="34" charset="-122"/>
              </a:rPr>
              <a:t>成功</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814" name="Text Box 46"/>
          <p:cNvSpPr txBox="1">
            <a:spLocks noChangeArrowheads="1"/>
          </p:cNvSpPr>
          <p:nvPr/>
        </p:nvSpPr>
        <p:spPr bwMode="gray">
          <a:xfrm>
            <a:off x="6575986" y="3052763"/>
            <a:ext cx="980513"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期望的业绩水平或提高幅度</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2815" name="Text Box 47"/>
          <p:cNvSpPr txBox="1">
            <a:spLocks noChangeArrowheads="1"/>
          </p:cNvSpPr>
          <p:nvPr/>
        </p:nvSpPr>
        <p:spPr bwMode="gray">
          <a:xfrm>
            <a:off x="7713663" y="3052763"/>
            <a:ext cx="109220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36000" tIns="36000" rIns="36000" bIns="36000">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为达成目标所需的具体方案</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7" name="Right Arrow 36"/>
          <p:cNvSpPr/>
          <p:nvPr/>
        </p:nvSpPr>
        <p:spPr bwMode="gray">
          <a:xfrm>
            <a:off x="3538797" y="4625980"/>
            <a:ext cx="203420" cy="819276"/>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38" name="Right Arrow 37"/>
          <p:cNvSpPr/>
          <p:nvPr/>
        </p:nvSpPr>
        <p:spPr bwMode="gray">
          <a:xfrm rot="5400000">
            <a:off x="4542973" y="3663499"/>
            <a:ext cx="169115" cy="7080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39" name="Right Arrow 38"/>
          <p:cNvSpPr/>
          <p:nvPr/>
        </p:nvSpPr>
        <p:spPr bwMode="gray">
          <a:xfrm rot="5400000">
            <a:off x="5778366" y="3663500"/>
            <a:ext cx="169115" cy="7080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40" name="Right Arrow 39"/>
          <p:cNvSpPr/>
          <p:nvPr/>
        </p:nvSpPr>
        <p:spPr bwMode="gray">
          <a:xfrm rot="5400000">
            <a:off x="6940384" y="3663501"/>
            <a:ext cx="169115" cy="7080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41" name="Right Arrow 40"/>
          <p:cNvSpPr/>
          <p:nvPr/>
        </p:nvSpPr>
        <p:spPr bwMode="gray">
          <a:xfrm rot="5400000">
            <a:off x="8163076" y="3663502"/>
            <a:ext cx="169115" cy="7080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4160790981"/>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5" name="Rectangle 3"/>
          <p:cNvSpPr>
            <a:spLocks noChangeArrowheads="1"/>
          </p:cNvSpPr>
          <p:nvPr/>
        </p:nvSpPr>
        <p:spPr bwMode="gray">
          <a:xfrm>
            <a:off x="504823" y="1243412"/>
            <a:ext cx="8420639"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buFontTx/>
              <a:buNone/>
            </a:pPr>
            <a:r>
              <a:rPr lang="en-US" altLang="zh-CN" sz="1600" b="1">
                <a:solidFill>
                  <a:schemeClr val="tx1"/>
                </a:solidFill>
                <a:latin typeface="Audi Type" pitchFamily="34" charset="0"/>
                <a:ea typeface="华康黑体W5(P)" panose="020b0500000000000000" pitchFamily="34" charset="-122"/>
                <a:cs typeface="Arial Unicode MS" panose="020b0604020202020204" pitchFamily="34" charset="-122"/>
              </a:rPr>
              <a:t>… </a:t>
            </a: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并通过把长期的战略和短期的战术计划及预算联系起来，以支持一个完整的战略</a:t>
            </a: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管理系统</a:t>
            </a:r>
            <a:endParaRPr lang="en-US" altLang="zh-CN"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4" name="Title 3"/>
          <p:cNvSpPr>
            <a:spLocks noGrp="1"/>
          </p:cNvSpPr>
          <p:nvPr>
            <p:ph type="title"/>
          </p:nvPr>
        </p:nvSpPr>
        <p:spPr bwMode="gray"/>
        <p:txBody>
          <a:bodyPr/>
          <a:lstStyle/>
          <a:p>
            <a:r>
              <a:rPr lang="zh-CN" altLang="en-US" smtClean="0"/>
              <a:t>平衡计分卡促进企业建立完整的战略管理系统</a:t>
            </a:r>
            <a:endParaRPr lang="en-US"/>
          </a:p>
        </p:txBody>
      </p:sp>
      <p:graphicFrame>
        <p:nvGraphicFramePr>
          <p:cNvPr id="564228" name="Group 4"/>
          <p:cNvGraphicFramePr>
            <a:graphicFrameLocks noGrp="1"/>
          </p:cNvGraphicFramePr>
          <p:nvPr>
            <p:ph idx="4294967295"/>
            <p:extLst>
              <p:ext uri="{D42A27DB-BD31-4B8C-83A1-F6EECF244321}">
                <p14:modId xmlns:p14="http://schemas.microsoft.com/office/powerpoint/2010/main" val="2664934013"/>
              </p:ext>
            </p:extLst>
          </p:nvPr>
        </p:nvGraphicFramePr>
        <p:xfrm>
          <a:off x="581023" y="1904835"/>
          <a:ext cx="3484563" cy="3428682"/>
        </p:xfrm>
        <a:graphic>
          <a:graphicData uri="http://schemas.openxmlformats.org/drawingml/2006/table">
            <a:tbl>
              <a:tblPr/>
              <a:tblGrid>
                <a:gridCol w="492125"/>
                <a:gridCol w="269875"/>
                <a:gridCol w="828677"/>
                <a:gridCol w="962025"/>
                <a:gridCol w="931861"/>
              </a:tblGrid>
              <a:tr h="195129">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愿景</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accent2"/>
                    </a:solidFill>
                  </a:tcPr>
                </a:tc>
                <a:tc gridSpan="2">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战略地图</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accent2"/>
                    </a:solidFill>
                  </a:tcPr>
                </a:tc>
                <a:tc hMerge="1">
                  <a:txBody>
                    <a:bodyPr vert="horz" wrap="square"/>
                    <a:lstStyle/>
                    <a:p>
                      <a:endParaRPr lang="en-US"/>
                    </a:p>
                  </a:txBody>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目标</a:t>
                      </a:r>
                      <a:endParaRPr kumimoji="1" lang="en-US" altLang="zh-CN" sz="10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衡量指标</a:t>
                      </a:r>
                      <a:endParaRPr kumimoji="1" lang="en-US" altLang="zh-CN" sz="10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accent2"/>
                    </a:solidFill>
                  </a:tcPr>
                </a:tc>
              </a:tr>
              <a:tr h="805228">
                <a:tc rowSpan="4">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民族金融企业的领航者，世界一流的国际金融品牌</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anchor="ctr"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tx1"/>
                          </a:solidFill>
                          <a:effectLst/>
                          <a:latin typeface="Audi Type" pitchFamily="34" charset="0"/>
                          <a:ea typeface="华康黑体W5(P)" panose="020b0500000000000000" pitchFamily="34" charset="-122"/>
                        </a:rPr>
                        <a:t>财务</a:t>
                      </a:r>
                    </a:p>
                  </a:txBody>
                  <a:tcPr marL="54000" marR="54000" marT="36004" marB="36004" anchor="ctr"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7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 typeface="Arial" pitchFamily="34" charset="0"/>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以策略联盟或跨业经营的方式，发展中间业务</a:t>
                      </a: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中间业务收入占总收入比</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r>
              <a:tr h="779165">
                <a:tc vMerge="1">
                  <a:txBody>
                    <a:bodyPr vert="horz" wrap="square"/>
                    <a:lstStyle/>
                    <a:p>
                      <a:endParaRPr lang="en-US"/>
                    </a:p>
                  </a:txBody>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tx1"/>
                          </a:solidFill>
                          <a:effectLst/>
                          <a:latin typeface="Audi Type" pitchFamily="34" charset="0"/>
                          <a:ea typeface="华康黑体W5(P)" panose="020b0500000000000000" pitchFamily="34" charset="-122"/>
                        </a:rPr>
                        <a:t>客户</a:t>
                      </a:r>
                    </a:p>
                  </a:txBody>
                  <a:tcPr marL="54000" marR="54000" marT="36004" marB="36004" anchor="ctr"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7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 typeface="Arial" pitchFamily="34" charset="0"/>
                        <a:buNone/>
                      </a:pPr>
                      <a:r>
                        <a:rPr kumimoji="1" lang="zh-CN"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多样与灵活的产品设计及组合，满足客户的财务管理需求</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客户满意度</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r>
              <a:tr h="790139">
                <a:tc vMerge="1">
                  <a:txBody>
                    <a:bodyPr vert="horz" wrap="square"/>
                    <a:lstStyle/>
                    <a:p>
                      <a:endParaRPr lang="en-US"/>
                    </a:p>
                  </a:txBody>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tx1"/>
                          </a:solidFill>
                          <a:effectLst/>
                          <a:latin typeface="Audi Type" pitchFamily="34" charset="0"/>
                          <a:ea typeface="华康黑体W5(P)" panose="020b0500000000000000" pitchFamily="34" charset="-122"/>
                        </a:rPr>
                        <a:t>营运</a:t>
                      </a:r>
                    </a:p>
                  </a:txBody>
                  <a:tcPr marL="54000" marR="54000" marT="36004" marB="36004" anchor="ctr"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7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 typeface="Arial" pitchFamily="34" charset="0"/>
                        <a:buNone/>
                      </a:pPr>
                      <a:r>
                        <a:rPr kumimoji="1" lang="zh-CN"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执行标准化作业流程</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作业处理差错次数</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比率</a:t>
                      </a: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r>
              <a:tr h="790139">
                <a:tc vMerge="1">
                  <a:txBody>
                    <a:bodyPr vert="horz" wrap="square"/>
                    <a:lstStyle/>
                    <a:p>
                      <a:endParaRPr lang="en-US"/>
                    </a:p>
                  </a:txBody>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tx1"/>
                          </a:solidFill>
                          <a:effectLst/>
                          <a:latin typeface="Audi Type" pitchFamily="34" charset="0"/>
                          <a:ea typeface="华康黑体W5(P)" panose="020b0500000000000000" pitchFamily="34" charset="-122"/>
                        </a:rPr>
                        <a:t>学习</a:t>
                      </a:r>
                    </a:p>
                  </a:txBody>
                  <a:tcPr marL="54000" marR="54000" marT="36004" marB="36004" anchor="ctr"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7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 typeface="Arial" pitchFamily="34" charset="0"/>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客户关系管理人才</a:t>
                      </a: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客户经理和理财顾问资格持证率</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a:noFill/>
                    </a:lnTlToBr>
                    <a:lnBlToTr>
                      <a:noFill/>
                    </a:lnBlToTr>
                    <a:solidFill>
                      <a:schemeClr val="bg1"/>
                    </a:solidFill>
                  </a:tcPr>
                </a:tc>
              </a:tr>
            </a:tbl>
          </a:graphicData>
        </a:graphic>
      </p:graphicFrame>
      <p:sp>
        <p:nvSpPr>
          <p:cNvPr id="33830" name="Oval 38"/>
          <p:cNvSpPr>
            <a:spLocks noChangeArrowheads="1"/>
          </p:cNvSpPr>
          <p:nvPr/>
        </p:nvSpPr>
        <p:spPr bwMode="gray">
          <a:xfrm>
            <a:off x="1759054" y="2280016"/>
            <a:ext cx="246063" cy="157163"/>
          </a:xfrm>
          <a:prstGeom prst="ellipse">
            <a:avLst/>
          </a:prstGeom>
          <a:solidFill>
            <a:schemeClr val="folHlink"/>
          </a:solidFill>
          <a:ln w="12700" algn="ctr">
            <a:solidFill>
              <a:schemeClr val="tx1"/>
            </a:solidFill>
            <a:round/>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31" name="Oval 39"/>
          <p:cNvSpPr>
            <a:spLocks noChangeArrowheads="1"/>
          </p:cNvSpPr>
          <p:nvPr/>
        </p:nvSpPr>
        <p:spPr bwMode="gray">
          <a:xfrm>
            <a:off x="1454254" y="2624504"/>
            <a:ext cx="247650" cy="157162"/>
          </a:xfrm>
          <a:prstGeom prst="ellipse">
            <a:avLst/>
          </a:prstGeom>
          <a:solidFill>
            <a:schemeClr val="folHlink"/>
          </a:solidFill>
          <a:ln w="12700" algn="ctr">
            <a:solidFill>
              <a:schemeClr val="tx1"/>
            </a:solidFill>
            <a:round/>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32" name="Oval 40"/>
          <p:cNvSpPr>
            <a:spLocks noChangeArrowheads="1"/>
          </p:cNvSpPr>
          <p:nvPr/>
        </p:nvSpPr>
        <p:spPr bwMode="gray">
          <a:xfrm>
            <a:off x="1628035" y="3306733"/>
            <a:ext cx="246063" cy="157163"/>
          </a:xfrm>
          <a:prstGeom prst="ellipse">
            <a:avLst/>
          </a:prstGeom>
          <a:solidFill>
            <a:schemeClr val="folHlink"/>
          </a:solidFill>
          <a:ln w="12700" algn="ctr">
            <a:solidFill>
              <a:schemeClr val="tx1"/>
            </a:solidFill>
            <a:round/>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33" name="Oval 41"/>
          <p:cNvSpPr>
            <a:spLocks noChangeArrowheads="1"/>
          </p:cNvSpPr>
          <p:nvPr/>
        </p:nvSpPr>
        <p:spPr bwMode="gray">
          <a:xfrm>
            <a:off x="1840704" y="3972095"/>
            <a:ext cx="246063" cy="157162"/>
          </a:xfrm>
          <a:prstGeom prst="ellipse">
            <a:avLst/>
          </a:prstGeom>
          <a:solidFill>
            <a:schemeClr val="folHlink"/>
          </a:solidFill>
          <a:ln w="12700" algn="ctr">
            <a:solidFill>
              <a:schemeClr val="tx1"/>
            </a:solidFill>
            <a:round/>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34" name="Oval 42"/>
          <p:cNvSpPr>
            <a:spLocks noChangeArrowheads="1"/>
          </p:cNvSpPr>
          <p:nvPr/>
        </p:nvSpPr>
        <p:spPr bwMode="gray">
          <a:xfrm>
            <a:off x="1561304" y="4316582"/>
            <a:ext cx="246063" cy="157163"/>
          </a:xfrm>
          <a:prstGeom prst="ellipse">
            <a:avLst/>
          </a:prstGeom>
          <a:solidFill>
            <a:schemeClr val="folHlink"/>
          </a:solidFill>
          <a:ln w="12700" algn="ctr">
            <a:solidFill>
              <a:schemeClr val="tx1"/>
            </a:solidFill>
            <a:round/>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35" name="Oval 43"/>
          <p:cNvSpPr>
            <a:spLocks noChangeArrowheads="1"/>
          </p:cNvSpPr>
          <p:nvPr/>
        </p:nvSpPr>
        <p:spPr bwMode="gray">
          <a:xfrm>
            <a:off x="1678989" y="5017086"/>
            <a:ext cx="246062" cy="157162"/>
          </a:xfrm>
          <a:prstGeom prst="ellipse">
            <a:avLst/>
          </a:prstGeom>
          <a:solidFill>
            <a:schemeClr val="folHlink"/>
          </a:solidFill>
          <a:ln w="12700" algn="ctr">
            <a:solidFill>
              <a:schemeClr val="tx1"/>
            </a:solidFill>
            <a:round/>
          </a:ln>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cxnSp>
        <p:nvCxnSpPr>
          <p:cNvPr id="33836" name="AutoShape 44"/>
          <p:cNvCxnSpPr>
            <a:cxnSpLocks noChangeShapeType="1"/>
            <a:stCxn id="33831" idx="0"/>
            <a:endCxn id="33830" idx="2"/>
          </p:cNvCxnSpPr>
          <p:nvPr/>
        </p:nvCxnSpPr>
        <p:spPr bwMode="gray">
          <a:xfrm rot="5400000" flipH="1" flipV="1">
            <a:off x="1535613" y="2401064"/>
            <a:ext cx="265906" cy="180975"/>
          </a:xfrm>
          <a:prstGeom prst="curvedConnector2">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3837" name="AutoShape 45"/>
          <p:cNvCxnSpPr>
            <a:cxnSpLocks noChangeShapeType="1"/>
            <a:stCxn id="33832" idx="0"/>
            <a:endCxn id="33831" idx="4"/>
          </p:cNvCxnSpPr>
          <p:nvPr/>
        </p:nvCxnSpPr>
        <p:spPr bwMode="gray">
          <a:xfrm rot="16200000" flipV="1">
            <a:off x="1402040" y="2957706"/>
            <a:ext cx="525067" cy="172988"/>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3838" name="AutoShape 46"/>
          <p:cNvCxnSpPr>
            <a:cxnSpLocks noChangeShapeType="1"/>
            <a:stCxn id="33833" idx="0"/>
            <a:endCxn id="33832" idx="4"/>
          </p:cNvCxnSpPr>
          <p:nvPr/>
        </p:nvCxnSpPr>
        <p:spPr bwMode="gray">
          <a:xfrm rot="16200000" flipV="1">
            <a:off x="1603303" y="3611661"/>
            <a:ext cx="508199" cy="212669"/>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3839" name="AutoShape 47"/>
          <p:cNvCxnSpPr>
            <a:cxnSpLocks noChangeShapeType="1"/>
            <a:stCxn id="33834" idx="0"/>
            <a:endCxn id="33832" idx="3"/>
          </p:cNvCxnSpPr>
          <p:nvPr/>
        </p:nvCxnSpPr>
        <p:spPr bwMode="gray">
          <a:xfrm rot="16200000" flipV="1">
            <a:off x="1236352" y="3868598"/>
            <a:ext cx="875702" cy="20266"/>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3840" name="AutoShape 48"/>
          <p:cNvCxnSpPr>
            <a:cxnSpLocks noChangeShapeType="1"/>
            <a:stCxn id="33835" idx="0"/>
            <a:endCxn id="33833" idx="4"/>
          </p:cNvCxnSpPr>
          <p:nvPr/>
        </p:nvCxnSpPr>
        <p:spPr bwMode="gray">
          <a:xfrm rot="5400000" flipH="1" flipV="1">
            <a:off x="1438964" y="4492314"/>
            <a:ext cx="887829" cy="161716"/>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cxnSp>
        <p:nvCxnSpPr>
          <p:cNvPr id="33841" name="AutoShape 49"/>
          <p:cNvCxnSpPr>
            <a:cxnSpLocks noChangeShapeType="1"/>
            <a:stCxn id="33835" idx="0"/>
            <a:endCxn id="33834" idx="4"/>
          </p:cNvCxnSpPr>
          <p:nvPr/>
        </p:nvCxnSpPr>
        <p:spPr bwMode="gray">
          <a:xfrm rot="16200000" flipV="1">
            <a:off x="1471508" y="4686574"/>
            <a:ext cx="543341" cy="117684"/>
          </a:xfrm>
          <a:prstGeom prst="curvedConnector3">
            <a:avLst>
              <a:gd name="adj1" fmla="val 50000"/>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cxnSp>
      <p:graphicFrame>
        <p:nvGraphicFramePr>
          <p:cNvPr id="564275" name="Group 51"/>
          <p:cNvGraphicFramePr>
            <a:graphicFrameLocks noGrp="1"/>
          </p:cNvGraphicFramePr>
          <p:nvPr>
            <p:extLst>
              <p:ext uri="{D42A27DB-BD31-4B8C-83A1-F6EECF244321}">
                <p14:modId xmlns:p14="http://schemas.microsoft.com/office/powerpoint/2010/main" val="295428612"/>
              </p:ext>
            </p:extLst>
          </p:nvPr>
        </p:nvGraphicFramePr>
        <p:xfrm>
          <a:off x="4541839" y="1904835"/>
          <a:ext cx="4314824" cy="3418862"/>
        </p:xfrm>
        <a:graphic>
          <a:graphicData uri="http://schemas.openxmlformats.org/drawingml/2006/table">
            <a:tbl>
              <a:tblPr/>
              <a:tblGrid>
                <a:gridCol w="874365"/>
                <a:gridCol w="849659"/>
                <a:gridCol w="960437"/>
                <a:gridCol w="850900"/>
                <a:gridCol w="779463"/>
              </a:tblGrid>
              <a:tr h="214558">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具体目标</a:t>
                      </a:r>
                      <a:endParaRPr kumimoji="1" lang="en-US" altLang="zh-CN" sz="10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具体行动</a:t>
                      </a:r>
                      <a:endParaRPr kumimoji="1" lang="en-US" altLang="zh-CN" sz="10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里程碑</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责任部门</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100000"/>
                        </a:lnSpc>
                        <a:spcBef>
                          <a:spcPct val="50000"/>
                        </a:spcBef>
                        <a:spcAft>
                          <a:spcPct val="0"/>
                        </a:spcAft>
                        <a:buClr>
                          <a:schemeClr val="bg2"/>
                        </a:buClr>
                        <a:buSzTx/>
                        <a:buFontTx/>
                        <a:buNone/>
                      </a:pPr>
                      <a:r>
                        <a:rPr kumimoji="1" lang="zh-CN" altLang="en-US" sz="1000" b="1" i="0" u="none" strike="noStrike" cap="none" normalizeH="0" baseline="0" smtClean="0">
                          <a:ln>
                            <a:noFill/>
                          </a:ln>
                          <a:solidFill>
                            <a:schemeClr val="bg1"/>
                          </a:solidFill>
                          <a:effectLst/>
                          <a:latin typeface="Audi Type" pitchFamily="34" charset="0"/>
                          <a:ea typeface="华康黑体W5(P)" panose="020b0500000000000000" pitchFamily="34" charset="-122"/>
                        </a:rPr>
                        <a:t>资源分配</a:t>
                      </a:r>
                      <a:endParaRPr kumimoji="1" lang="en-US" altLang="zh-CN" sz="1000" b="1" i="0" u="none" strike="noStrike" cap="none" normalizeH="0" baseline="0" smtClean="0">
                        <a:ln>
                          <a:noFill/>
                        </a:ln>
                        <a:solidFill>
                          <a:schemeClr val="bg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739115">
                <a:tc>
                  <a:txBody>
                    <a:bodyPr vert="horz" wrap="square"/>
                    <a:lstStyle/>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一季度：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二季度：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三季度：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四季度：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642597">
                <a:tc>
                  <a:txBody>
                    <a:bodyPr vert="horz" wrap="square"/>
                    <a:lstStyle/>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半年度：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全年度：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进行高价值用户的电话调查</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在</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前完成客户调查并提交报告</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公司业务部</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838200">
                <a:tc>
                  <a:txBody>
                    <a:bodyPr vert="horz" wrap="square"/>
                    <a:lstStyle/>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一季度：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二季度：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三季度：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四季度：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完善标准化作业流程方案</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在</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前完成</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方面的集中化操作流程与服务方案</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营业部</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940609">
                <a:tc>
                  <a:txBody>
                    <a:bodyPr vert="horz" wrap="square"/>
                    <a:lstStyle/>
                    <a:p>
                      <a:pPr marL="0" marR="0" lvl="0" indent="0" algn="l" defTabSz="914400" rtl="0" eaLnBrk="1" fontAlgn="base" latinLnBrk="0" hangingPunct="1">
                        <a:lnSpc>
                          <a:spcPct val="100000"/>
                        </a:lnSpc>
                        <a:spcBef>
                          <a:spcPct val="2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全年度：</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a:t>
                      </a:r>
                    </a:p>
                    <a:p>
                      <a:pPr marL="0" marR="0" lvl="0" indent="0" algn="l" defTabSz="914400" rtl="0" eaLnBrk="1" fontAlgn="base" latinLnBrk="0" hangingPunct="1">
                        <a:lnSpc>
                          <a:spcPct val="100000"/>
                        </a:lnSpc>
                        <a:spcBef>
                          <a:spcPct val="2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p>
                      <a:pPr marL="0" marR="0" lvl="0" indent="0" algn="l" defTabSz="914400" rtl="0" eaLnBrk="1" fontAlgn="base" latinLnBrk="0" hangingPunct="1">
                        <a:lnSpc>
                          <a:spcPct val="100000"/>
                        </a:lnSpc>
                        <a:spcBef>
                          <a:spcPct val="2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p>
                      <a:pPr marL="0" marR="0" lvl="0" indent="0" algn="l" defTabSz="914400" rtl="0" eaLnBrk="1" fontAlgn="base" latinLnBrk="0" hangingPunct="1">
                        <a:lnSpc>
                          <a:spcPct val="100000"/>
                        </a:lnSpc>
                        <a:spcBef>
                          <a:spcPct val="20000"/>
                        </a:spcBef>
                        <a:spcAft>
                          <a:spcPct val="0"/>
                        </a:spcAft>
                        <a:buClr>
                          <a:schemeClr val="bg2"/>
                        </a:buClr>
                        <a:buSzTx/>
                        <a:buFontTx/>
                        <a:buNone/>
                      </a:pPr>
                      <a:endPar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对客户经理和理财顾问进行专业培训</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在</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前完成</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家分行理财师队伍的培训，</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％学员获得相关资格证书</a:t>
                      </a: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人力资源部</a:t>
                      </a: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100000"/>
                        </a:lnSpc>
                        <a:spcBef>
                          <a:spcPct val="50000"/>
                        </a:spcBef>
                        <a:spcAft>
                          <a:spcPct val="0"/>
                        </a:spcAft>
                        <a:buClr>
                          <a:schemeClr val="bg2"/>
                        </a:buClr>
                        <a:buSzTx/>
                        <a:buFontTx/>
                        <a:buNone/>
                      </a:pPr>
                      <a:r>
                        <a:rPr kumimoji="1" lang="zh-CN" altLang="en-US" sz="1000" b="0" i="0" u="none" strike="noStrike" cap="none" normalizeH="0" baseline="0" smtClean="0">
                          <a:ln>
                            <a:noFill/>
                          </a:ln>
                          <a:solidFill>
                            <a:schemeClr val="tx1"/>
                          </a:solidFill>
                          <a:effectLst/>
                          <a:latin typeface="Audi Type" pitchFamily="34" charset="0"/>
                          <a:ea typeface="华康黑体W5(P)" panose="020b0500000000000000" pitchFamily="34" charset="-122"/>
                        </a:rPr>
                        <a:t>￥</a:t>
                      </a:r>
                      <a:r>
                        <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rPr>
                        <a:t>xx</a:t>
                      </a:r>
                    </a:p>
                    <a:p>
                      <a:pPr marL="0" marR="0" lvl="0" indent="0" algn="l" defTabSz="914400" rtl="0" eaLnBrk="1" fontAlgn="base" latinLnBrk="0" hangingPunct="1">
                        <a:lnSpc>
                          <a:spcPct val="100000"/>
                        </a:lnSpc>
                        <a:spcBef>
                          <a:spcPct val="50000"/>
                        </a:spcBef>
                        <a:spcAft>
                          <a:spcPct val="0"/>
                        </a:spcAft>
                        <a:buClr>
                          <a:schemeClr val="bg2"/>
                        </a:buClr>
                        <a:buSzTx/>
                        <a:buFontTx/>
                        <a:buNone/>
                      </a:pPr>
                      <a:endParaRPr kumimoji="1" lang="en-US" altLang="zh-CN" sz="10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54000" marR="54000" marT="36004" marB="36004"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sp>
        <p:nvSpPr>
          <p:cNvPr id="33881" name="AutoShape 89"/>
          <p:cNvSpPr>
            <a:spLocks noChangeArrowheads="1"/>
          </p:cNvSpPr>
          <p:nvPr/>
        </p:nvSpPr>
        <p:spPr bwMode="gray">
          <a:xfrm>
            <a:off x="576263" y="5326850"/>
            <a:ext cx="8280401" cy="510320"/>
          </a:xfrm>
          <a:prstGeom prst="leftRightArrow">
            <a:avLst>
              <a:gd name="adj1" fmla="val 59324"/>
              <a:gd name="adj2" fmla="val 35992"/>
            </a:avLst>
          </a:prstGeom>
          <a:gradFill rotWithShape="1">
            <a:gsLst>
              <a:gs pos="0">
                <a:srgbClr val="4D4D4D"/>
              </a:gs>
              <a:gs pos="50000">
                <a:srgbClr val="C3C3C3"/>
              </a:gs>
              <a:gs pos="100000">
                <a:srgbClr val="4D4D4D"/>
              </a:gs>
            </a:gsLst>
            <a:lin ang="0" scaled="1"/>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90488" tIns="44450" rIns="90488" bIns="4445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82" name="Text Box 90"/>
          <p:cNvSpPr txBox="1">
            <a:spLocks noChangeArrowheads="1"/>
          </p:cNvSpPr>
          <p:nvPr/>
        </p:nvSpPr>
        <p:spPr bwMode="gray">
          <a:xfrm>
            <a:off x="716476" y="5426140"/>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488" tIns="44450" rIns="90488" bIns="4445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战略“领导”</a:t>
            </a:r>
            <a:endParaRPr kumimoji="0"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33883" name="Text Box 91"/>
          <p:cNvSpPr txBox="1">
            <a:spLocks noChangeArrowheads="1"/>
          </p:cNvSpPr>
          <p:nvPr/>
        </p:nvSpPr>
        <p:spPr bwMode="gray">
          <a:xfrm>
            <a:off x="7453748" y="5426140"/>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488" tIns="44450" rIns="90488" bIns="4445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战术“管理”</a:t>
            </a:r>
          </a:p>
        </p:txBody>
      </p:sp>
      <p:sp>
        <p:nvSpPr>
          <p:cNvPr id="33884" name="Line 92"/>
          <p:cNvSpPr>
            <a:spLocks noChangeShapeType="1"/>
          </p:cNvSpPr>
          <p:nvPr/>
        </p:nvSpPr>
        <p:spPr bwMode="gray">
          <a:xfrm>
            <a:off x="581023" y="1739735"/>
            <a:ext cx="3471863"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0488" tIns="44450" rIns="90488" bIns="444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33885" name="Text Box 93"/>
          <p:cNvSpPr txBox="1">
            <a:spLocks noChangeArrowheads="1"/>
          </p:cNvSpPr>
          <p:nvPr/>
        </p:nvSpPr>
        <p:spPr bwMode="gray">
          <a:xfrm>
            <a:off x="1454254" y="1596861"/>
            <a:ext cx="1725400" cy="28814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36000" tIns="36000" rIns="36000" bIns="360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长期（</a:t>
            </a:r>
            <a:r>
              <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rPr>
              <a:t>3 - 5</a:t>
            </a: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年）角度</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3886" name="Line 94"/>
          <p:cNvSpPr>
            <a:spLocks noChangeShapeType="1"/>
          </p:cNvSpPr>
          <p:nvPr/>
        </p:nvSpPr>
        <p:spPr bwMode="gray">
          <a:xfrm>
            <a:off x="4541839" y="1739735"/>
            <a:ext cx="4314825"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0488" tIns="44450" rIns="90488" bIns="444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33887" name="Text Box 95"/>
          <p:cNvSpPr txBox="1">
            <a:spLocks noChangeArrowheads="1"/>
          </p:cNvSpPr>
          <p:nvPr/>
        </p:nvSpPr>
        <p:spPr bwMode="gray">
          <a:xfrm>
            <a:off x="5944754" y="1596861"/>
            <a:ext cx="1508994" cy="28814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36000" tIns="36000" rIns="36000" bIns="360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buClrTx/>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短期（年度）角度</a:t>
            </a:r>
            <a:endPar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1" name="Right Arrow 30"/>
          <p:cNvSpPr/>
          <p:nvPr/>
        </p:nvSpPr>
        <p:spPr bwMode="gray">
          <a:xfrm>
            <a:off x="4267199" y="3084112"/>
            <a:ext cx="203420" cy="1070271"/>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1614946256"/>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989894459"/>
              </p:ext>
            </p:extLst>
          </p:nvPr>
        </p:nvGraphicFramePr>
        <p:xfrm>
          <a:off x="1588" y="1588"/>
          <a:ext cx="1587" cy="1587"/>
        </p:xfrm>
        <a:graphic>
          <a:graphicData uri="http://schemas.openxmlformats.org/presentationml/2006/ole">
            <mc:AlternateContent>
              <mc:Choice xmlns:v="urn:schemas-microsoft-com:vml" Requires="v">
                <p:oleObj spid="_x0000_s1060"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831" name="Rectangle 15"/>
          <p:cNvSpPr>
            <a:spLocks noChangeArrowheads="1"/>
          </p:cNvSpPr>
          <p:nvPr/>
        </p:nvSpPr>
        <p:spPr bwMode="gray">
          <a:xfrm>
            <a:off x="570705" y="1520824"/>
            <a:ext cx="8285958" cy="3494087"/>
          </a:xfrm>
          <a:prstGeom prst="rect">
            <a:avLst/>
          </a:prstGeom>
          <a:solidFill>
            <a:schemeClr val="accent3"/>
          </a:solidFill>
          <a:ln w="9525" algn="ctr">
            <a:solidFill>
              <a:schemeClr val="bg1">
                <a:lumMod val="75000"/>
              </a:schemeClr>
            </a:solidFill>
            <a:miter lim="800000"/>
          </a:ln>
          <a:extLst/>
        </p:spPr>
        <p:txBody>
          <a:bodyPr wrap="none" lIns="46800" tIns="46800" rIns="46800" bIns="4680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34818" name="Rectangle 2"/>
          <p:cNvSpPr>
            <a:spLocks noGrp="1" noChangeArrowheads="1"/>
          </p:cNvSpPr>
          <p:nvPr>
            <p:ph type="title"/>
          </p:nvPr>
        </p:nvSpPr>
        <p:spPr bwMode="gray">
          <a:noFill/>
        </p:spPr>
        <p:txBody>
          <a:bodyPr lIns="0" tIns="0" rIns="0" bIns="0"/>
          <a:lstStyle/>
          <a:p>
            <a:pPr eaLnBrk="1" hangingPunct="1"/>
            <a:r>
              <a:rPr lang="zh-CN" altLang="en-US" smtClean="0"/>
              <a:t>       有效的关键绩效指标的基本特征</a:t>
            </a:r>
          </a:p>
        </p:txBody>
      </p:sp>
      <p:sp>
        <p:nvSpPr>
          <p:cNvPr id="34819" name="Rectangle 3"/>
          <p:cNvSpPr>
            <a:spLocks noChangeArrowheads="1"/>
          </p:cNvSpPr>
          <p:nvPr/>
        </p:nvSpPr>
        <p:spPr bwMode="gray">
          <a:xfrm>
            <a:off x="649029" y="1606697"/>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职责业绩的体现力</a:t>
            </a:r>
          </a:p>
        </p:txBody>
      </p:sp>
      <p:sp>
        <p:nvSpPr>
          <p:cNvPr id="34820" name="Rectangle 4"/>
          <p:cNvSpPr>
            <a:spLocks noChangeArrowheads="1"/>
          </p:cNvSpPr>
          <p:nvPr/>
        </p:nvSpPr>
        <p:spPr bwMode="gray">
          <a:xfrm>
            <a:off x="2538542" y="1606697"/>
            <a:ext cx="62847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5738" indent="-185738" eaLnBrk="1" hangingPunct="1">
              <a:lnSpc>
                <a:spcPct val="100000"/>
              </a:lnSpc>
              <a:spcBef>
                <a:spcPct val="0"/>
              </a:spcBef>
              <a:buClrTx/>
              <a:buFont typeface="Arial" pitchFamily="34" charset="0"/>
              <a:buChar char="•"/>
            </a:pP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从</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被衡量前后的职责界限出发，选择对其业绩好坏最</a:t>
            </a: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具有</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体现力的指标</a:t>
            </a:r>
          </a:p>
        </p:txBody>
      </p:sp>
      <p:sp>
        <p:nvSpPr>
          <p:cNvPr id="34821" name="Rectangle 5"/>
          <p:cNvSpPr>
            <a:spLocks noChangeArrowheads="1"/>
          </p:cNvSpPr>
          <p:nvPr/>
        </p:nvSpPr>
        <p:spPr bwMode="gray">
          <a:xfrm>
            <a:off x="649029" y="2224233"/>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重要性</a:t>
            </a:r>
          </a:p>
        </p:txBody>
      </p:sp>
      <p:sp>
        <p:nvSpPr>
          <p:cNvPr id="34822" name="Rectangle 6"/>
          <p:cNvSpPr>
            <a:spLocks noChangeArrowheads="1"/>
          </p:cNvSpPr>
          <p:nvPr/>
        </p:nvSpPr>
        <p:spPr bwMode="gray">
          <a:xfrm>
            <a:off x="2538542" y="2224233"/>
            <a:ext cx="6284784" cy="4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5738" indent="-185738" eaLnBrk="1" hangingPunct="1">
              <a:lnSpc>
                <a:spcPct val="100000"/>
              </a:lnSpc>
              <a:spcBef>
                <a:spcPct val="0"/>
              </a:spcBef>
              <a:buClrTx/>
              <a:buFont typeface="Arial" pitchFamily="34" charset="0"/>
              <a:buChar char="•"/>
            </a:pP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指标</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应是所衡量的业绩的重要驱动因素，并与</a:t>
            </a: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有关单位的</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使命/活动的战略方向是一致的</a:t>
            </a:r>
          </a:p>
        </p:txBody>
      </p:sp>
      <p:sp>
        <p:nvSpPr>
          <p:cNvPr id="34823" name="Rectangle 7"/>
          <p:cNvSpPr>
            <a:spLocks noChangeArrowheads="1"/>
          </p:cNvSpPr>
          <p:nvPr/>
        </p:nvSpPr>
        <p:spPr bwMode="gray">
          <a:xfrm>
            <a:off x="649029" y="30147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可衡量性</a:t>
            </a:r>
          </a:p>
        </p:txBody>
      </p:sp>
      <p:sp>
        <p:nvSpPr>
          <p:cNvPr id="34824" name="Rectangle 8"/>
          <p:cNvSpPr>
            <a:spLocks noChangeArrowheads="1"/>
          </p:cNvSpPr>
          <p:nvPr/>
        </p:nvSpPr>
        <p:spPr bwMode="gray">
          <a:xfrm>
            <a:off x="2538542" y="3014748"/>
            <a:ext cx="6284784" cy="521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lstStyle>
            <a:defPPr>
              <a:defRPr lang="zh-CN"/>
            </a:defPPr>
            <a:lvl1pPr marL="177800" indent="-1778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指标应可以被及时准确客观的衡量，若整体工作成果可衡量性强，则尽量使用考核指标</a:t>
            </a:r>
          </a:p>
        </p:txBody>
      </p:sp>
      <p:sp>
        <p:nvSpPr>
          <p:cNvPr id="34825" name="Rectangle 9"/>
          <p:cNvSpPr>
            <a:spLocks noChangeArrowheads="1"/>
          </p:cNvSpPr>
          <p:nvPr/>
        </p:nvSpPr>
        <p:spPr bwMode="gray">
          <a:xfrm>
            <a:off x="2538542" y="3838599"/>
            <a:ext cx="6284784" cy="308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5738" indent="-185738" eaLnBrk="1" hangingPunct="1">
              <a:lnSpc>
                <a:spcPct val="100000"/>
              </a:lnSpc>
              <a:spcBef>
                <a:spcPct val="0"/>
              </a:spcBef>
              <a:buClrTx/>
              <a:buFont typeface="Arial" pitchFamily="34" charset="0"/>
              <a:buChar char="•"/>
            </a:pP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指标</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应对被衡量者是简单明了的</a:t>
            </a:r>
          </a:p>
        </p:txBody>
      </p:sp>
      <p:sp>
        <p:nvSpPr>
          <p:cNvPr id="34826" name="Rectangle 10"/>
          <p:cNvSpPr>
            <a:spLocks noChangeArrowheads="1"/>
          </p:cNvSpPr>
          <p:nvPr/>
        </p:nvSpPr>
        <p:spPr bwMode="gray">
          <a:xfrm>
            <a:off x="2538542" y="4489409"/>
            <a:ext cx="6284784" cy="32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36000" rIns="36000" bIns="36000" anchor="t">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5738" indent="-185738" eaLnBrk="1" hangingPunct="1">
              <a:lnSpc>
                <a:spcPct val="100000"/>
              </a:lnSpc>
              <a:spcBef>
                <a:spcPct val="0"/>
              </a:spcBef>
              <a:buClrTx/>
              <a:buFont typeface="Arial" pitchFamily="34" charset="0"/>
              <a:buChar char="•"/>
            </a:pP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被</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衡量者应有能力在合理的时间范围内影响指标，并</a:t>
            </a:r>
            <a:r>
              <a:rPr lang="zh-CN" altLang="en-US" sz="1400" smtClean="0">
                <a:solidFill>
                  <a:schemeClr val="tx1"/>
                </a:solidFill>
                <a:latin typeface="Audi Type" pitchFamily="34" charset="0"/>
                <a:ea typeface="华康黑体W5(P)" panose="020b0500000000000000" pitchFamily="34" charset="-122"/>
                <a:cs typeface="Arial Unicode MS" panose="020b0604020202020204" pitchFamily="34" charset="-122"/>
              </a:rPr>
              <a:t>导致业绩</a:t>
            </a: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的改进</a:t>
            </a:r>
          </a:p>
        </p:txBody>
      </p:sp>
      <p:sp>
        <p:nvSpPr>
          <p:cNvPr id="34829" name="Rectangle 13"/>
          <p:cNvSpPr>
            <a:spLocks noChangeArrowheads="1"/>
          </p:cNvSpPr>
          <p:nvPr/>
        </p:nvSpPr>
        <p:spPr bwMode="gray">
          <a:xfrm>
            <a:off x="649029" y="383859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可理解性</a:t>
            </a:r>
          </a:p>
        </p:txBody>
      </p:sp>
      <p:sp>
        <p:nvSpPr>
          <p:cNvPr id="34830" name="Rectangle 14"/>
          <p:cNvSpPr>
            <a:spLocks noChangeArrowheads="1"/>
          </p:cNvSpPr>
          <p:nvPr/>
        </p:nvSpPr>
        <p:spPr bwMode="gray">
          <a:xfrm>
            <a:off x="649029" y="448940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可控制性</a:t>
            </a:r>
          </a:p>
        </p:txBody>
      </p:sp>
      <p:sp>
        <p:nvSpPr>
          <p:cNvPr id="16" name="Rectangle 15"/>
          <p:cNvSpPr/>
          <p:nvPr/>
        </p:nvSpPr>
        <p:spPr bwMode="gray">
          <a:xfrm>
            <a:off x="584335" y="5443991"/>
            <a:ext cx="8272328" cy="40756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spcBef>
                <a:spcPct val="0"/>
              </a:spcBef>
            </a:pPr>
            <a:r>
              <a:rPr lang="zh-CN" altLang="en-US" sz="1600" b="1">
                <a:solidFill>
                  <a:schemeClr val="bg1"/>
                </a:solidFill>
                <a:latin typeface="Audi Type" pitchFamily="34" charset="0"/>
                <a:ea typeface="华康黑体W5(P)" panose="020b0500000000000000" pitchFamily="34" charset="-122"/>
              </a:rPr>
              <a:t>关键业绩指标必须满足以上所有的才能有效地驱动业绩的改善</a:t>
            </a:r>
          </a:p>
        </p:txBody>
      </p:sp>
      <p:sp>
        <p:nvSpPr>
          <p:cNvPr id="17" name="Right Arrow 16"/>
          <p:cNvSpPr/>
          <p:nvPr/>
        </p:nvSpPr>
        <p:spPr bwMode="gray">
          <a:xfrm rot="5400000">
            <a:off x="4435482" y="4369738"/>
            <a:ext cx="273036" cy="16986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cxnSp>
        <p:nvCxnSpPr>
          <p:cNvPr id="4" name="Straight Connector 3"/>
          <p:cNvCxnSpPr/>
          <p:nvPr/>
        </p:nvCxnSpPr>
        <p:spPr bwMode="gray">
          <a:xfrm>
            <a:off x="570705" y="2043113"/>
            <a:ext cx="828595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gray">
          <a:xfrm>
            <a:off x="570705" y="2847667"/>
            <a:ext cx="828595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gray">
          <a:xfrm>
            <a:off x="570705" y="3625544"/>
            <a:ext cx="828595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gray">
          <a:xfrm>
            <a:off x="570705" y="4329553"/>
            <a:ext cx="828595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825204"/>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5" name="Object 4"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mc:Choice xmlns:v="urn:schemas-microsoft-com:vml" Requires="v">
                <p:oleObj spid="_x0000_s1061" name="think-cell Slide" r:id="rId4" imgW="471" imgH="472" progId="TCLayout.ActiveDocument.1">
                  <p:embed/>
                </p:oleObj>
              </mc:Choice>
              <mc:Fallback>
                <p:oleObj name="think-cell Slide" r:id="rId4" imgW="471" imgH="472" progId="TCLayout.ActiveDocument.1">
                  <p:embed/>
                  <p:pic>
                    <p:nvPicPr>
                      <p:cNvPr id="0" name="OLE substitute imag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172" name="Picture 4" descr="69062"/>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6557962" y="2258060"/>
            <a:ext cx="2284413" cy="2472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bwMode="gray"/>
        <p:txBody>
          <a:bodyPr/>
          <a:lstStyle/>
          <a:p>
            <a:r>
              <a:rPr lang="zh-CN" altLang="en-US" smtClean="0"/>
              <a:t>目录</a:t>
            </a:r>
            <a:endParaRPr lang="en-US"/>
          </a:p>
        </p:txBody>
      </p:sp>
      <p:sp>
        <p:nvSpPr>
          <p:cNvPr id="10" name="Rectangle 9"/>
          <p:cNvSpPr/>
          <p:nvPr/>
        </p:nvSpPr>
        <p:spPr bwMode="gray">
          <a:xfrm>
            <a:off x="1587019" y="1489884"/>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绩效管理综述</a:t>
            </a:r>
          </a:p>
        </p:txBody>
      </p:sp>
      <p:sp>
        <p:nvSpPr>
          <p:cNvPr id="12" name="Rectangle 11"/>
          <p:cNvSpPr/>
          <p:nvPr/>
        </p:nvSpPr>
        <p:spPr bwMode="gray">
          <a:xfrm>
            <a:off x="1587019" y="2046918"/>
            <a:ext cx="4322109" cy="576000"/>
          </a:xfrm>
          <a:prstGeom prst="rect">
            <a:avLst/>
          </a:prstGeom>
          <a:solidFill>
            <a:schemeClr val="accent6"/>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5000"/>
              </a:lnSpc>
              <a:buClr>
                <a:schemeClr val="accent1"/>
              </a:buClr>
            </a:pPr>
            <a:r>
              <a:rPr lang="zh-CN" altLang="en-US" sz="1600" b="1">
                <a:solidFill>
                  <a:schemeClr val="bg1"/>
                </a:solidFill>
                <a:latin typeface="华康黑体W5(P)" panose="020b0500000000000000" pitchFamily="34" charset="-122"/>
                <a:ea typeface="华康黑体W5(P)" panose="020b0500000000000000" pitchFamily="34" charset="-122"/>
                <a:cs typeface="Arial" pitchFamily="34" charset="0"/>
              </a:rPr>
              <a:t>绩效计划设计原理</a:t>
            </a:r>
          </a:p>
        </p:txBody>
      </p:sp>
      <p:sp>
        <p:nvSpPr>
          <p:cNvPr id="14" name="Rectangle 13"/>
          <p:cNvSpPr/>
          <p:nvPr/>
        </p:nvSpPr>
        <p:spPr bwMode="gray">
          <a:xfrm>
            <a:off x="1587019" y="3616987"/>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绩效指导技巧</a:t>
            </a:r>
          </a:p>
        </p:txBody>
      </p:sp>
      <p:sp>
        <p:nvSpPr>
          <p:cNvPr id="16" name="Rectangle 15"/>
          <p:cNvSpPr/>
          <p:nvPr/>
        </p:nvSpPr>
        <p:spPr bwMode="gray">
          <a:xfrm>
            <a:off x="1587019" y="4171506"/>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绩效评估流程</a:t>
            </a:r>
          </a:p>
        </p:txBody>
      </p:sp>
      <p:sp>
        <p:nvSpPr>
          <p:cNvPr id="18" name="Rectangle 17"/>
          <p:cNvSpPr/>
          <p:nvPr/>
        </p:nvSpPr>
        <p:spPr bwMode="gray">
          <a:xfrm>
            <a:off x="1587019" y="4726025"/>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绩效奖励机制</a:t>
            </a:r>
          </a:p>
        </p:txBody>
      </p:sp>
      <p:sp>
        <p:nvSpPr>
          <p:cNvPr id="20" name="Rectangle 19"/>
          <p:cNvSpPr/>
          <p:nvPr/>
        </p:nvSpPr>
        <p:spPr bwMode="gray">
          <a:xfrm>
            <a:off x="1587019" y="5290070"/>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绩效体系建立及实施关键要素</a:t>
            </a:r>
            <a:endParaRPr lang="en-US" altLang="ko-KR"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endParaRPr>
          </a:p>
        </p:txBody>
      </p:sp>
      <p:sp>
        <p:nvSpPr>
          <p:cNvPr id="9" name="AutoShape 15"/>
          <p:cNvSpPr>
            <a:spLocks noChangeArrowheads="1"/>
          </p:cNvSpPr>
          <p:nvPr/>
        </p:nvSpPr>
        <p:spPr bwMode="gray">
          <a:xfrm>
            <a:off x="576263" y="1489884"/>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lumMod val="50000"/>
                  </a:schemeClr>
                </a:solidFill>
                <a:latin typeface="Audi Type" pitchFamily="34" charset="0"/>
                <a:ea typeface="华康黑体W5(P)" panose="020b0500000000000000" pitchFamily="34" charset="-122"/>
                <a:cs typeface="Arial" pitchFamily="34" charset="0"/>
              </a:rPr>
              <a:t>1</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1" name="AutoShape 15"/>
          <p:cNvSpPr>
            <a:spLocks noChangeArrowheads="1"/>
          </p:cNvSpPr>
          <p:nvPr/>
        </p:nvSpPr>
        <p:spPr bwMode="gray">
          <a:xfrm>
            <a:off x="576263" y="2046918"/>
            <a:ext cx="1190139" cy="576000"/>
          </a:xfrm>
          <a:prstGeom prst="homePlate">
            <a:avLst>
              <a:gd name="adj" fmla="val 22446"/>
            </a:avLst>
          </a:prstGeom>
          <a:solidFill>
            <a:schemeClr val="accent6"/>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solidFill>
                <a:latin typeface="Audi Type" pitchFamily="34" charset="0"/>
                <a:ea typeface="华康黑体W5(P)" panose="020b0500000000000000" pitchFamily="34" charset="-122"/>
                <a:cs typeface="Arial" pitchFamily="34" charset="0"/>
              </a:rPr>
              <a:t>2</a:t>
            </a:r>
            <a:endParaRPr lang="zh-CN" altLang="en-US" sz="1600">
              <a:solidFill>
                <a:schemeClr val="bg1"/>
              </a:solidFill>
              <a:latin typeface="Audi Type" pitchFamily="34" charset="0"/>
              <a:ea typeface="华康黑体W5(P)" panose="020b0500000000000000" pitchFamily="34" charset="-122"/>
              <a:cs typeface="Arial" pitchFamily="34" charset="0"/>
            </a:endParaRPr>
          </a:p>
        </p:txBody>
      </p:sp>
      <p:sp>
        <p:nvSpPr>
          <p:cNvPr id="13" name="AutoShape 15"/>
          <p:cNvSpPr>
            <a:spLocks noChangeArrowheads="1"/>
          </p:cNvSpPr>
          <p:nvPr/>
        </p:nvSpPr>
        <p:spPr bwMode="gray">
          <a:xfrm>
            <a:off x="576263" y="3616987"/>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3</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5" name="AutoShape 15"/>
          <p:cNvSpPr>
            <a:spLocks noChangeArrowheads="1"/>
          </p:cNvSpPr>
          <p:nvPr/>
        </p:nvSpPr>
        <p:spPr bwMode="gray">
          <a:xfrm>
            <a:off x="576263" y="4171506"/>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4</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7" name="AutoShape 15"/>
          <p:cNvSpPr>
            <a:spLocks noChangeArrowheads="1"/>
          </p:cNvSpPr>
          <p:nvPr/>
        </p:nvSpPr>
        <p:spPr bwMode="gray">
          <a:xfrm>
            <a:off x="576263" y="4726025"/>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5</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9" name="AutoShape 15"/>
          <p:cNvSpPr>
            <a:spLocks noChangeArrowheads="1"/>
          </p:cNvSpPr>
          <p:nvPr/>
        </p:nvSpPr>
        <p:spPr bwMode="gray">
          <a:xfrm>
            <a:off x="576263" y="5290070"/>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6</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21" name="Text Box 6"/>
          <p:cNvSpPr txBox="1">
            <a:spLocks noChangeArrowheads="1"/>
          </p:cNvSpPr>
          <p:nvPr/>
        </p:nvSpPr>
        <p:spPr bwMode="gray">
          <a:xfrm>
            <a:off x="2105614" y="2617052"/>
            <a:ext cx="3803514" cy="106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type="none" w="sm" len="med"/>
              </a14:hiddenLine>
            </a:ext>
          </a:extLst>
        </p:spPr>
        <p:txBody>
          <a:bodyPr wrap="square" lIns="90000" tIns="54000" rIns="90000" bIns="54000">
            <a:spAutoFit/>
          </a:bodyPr>
          <a:lstStyle>
            <a:defPPr>
              <a:defRPr lang="zh-CN"/>
            </a:defPPr>
            <a:lvl1pPr marL="609600" indent="-6096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876300" indent="-252413"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公司、部门层面平衡计分卡设计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员工关键绩效指标设计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目标值的确定</a:t>
            </a:r>
            <a:r>
              <a:rPr kumimoji="0" lang="zh-CN" altLang="en-US" sz="1400" b="1" smtClean="0">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方法</a:t>
            </a:r>
            <a:endPar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endParaRPr>
          </a:p>
        </p:txBody>
      </p:sp>
      <p:sp>
        <p:nvSpPr>
          <p:cNvPr id="3" name="Rectangle 2"/>
          <p:cNvSpPr/>
          <p:nvPr/>
        </p:nvSpPr>
        <p:spPr bwMode="gray">
          <a:xfrm>
            <a:off x="1725127" y="2971067"/>
            <a:ext cx="4142726" cy="3293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1755626077"/>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332981503"/>
              </p:ext>
            </p:extLst>
          </p:nvPr>
        </p:nvGraphicFramePr>
        <p:xfrm>
          <a:off x="1588" y="1588"/>
          <a:ext cx="1587" cy="1587"/>
        </p:xfrm>
        <a:graphic>
          <a:graphicData uri="http://schemas.openxmlformats.org/presentationml/2006/ole">
            <mc:AlternateContent>
              <mc:Choice xmlns:v="urn:schemas-microsoft-com:vml" Requires="v">
                <p:oleObj spid="_x0000_s1062"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7891" name="Rectangle 3"/>
          <p:cNvSpPr>
            <a:spLocks noChangeArrowheads="1"/>
          </p:cNvSpPr>
          <p:nvPr/>
        </p:nvSpPr>
        <p:spPr bwMode="gray">
          <a:xfrm>
            <a:off x="576263" y="1284180"/>
            <a:ext cx="8280400" cy="49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7200" tIns="3600" rIns="7200" bIns="36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员工绩效指标主要是在部门绩效指标基础上，根据员工所在岗位的角色定位和职责分工进行</a:t>
            </a: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分解</a:t>
            </a:r>
            <a:endPar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7893" name="Rectangle 5"/>
          <p:cNvSpPr>
            <a:spLocks noChangeArrowheads="1"/>
          </p:cNvSpPr>
          <p:nvPr/>
        </p:nvSpPr>
        <p:spPr bwMode="gray">
          <a:xfrm>
            <a:off x="824480" y="2543854"/>
            <a:ext cx="2624137" cy="628650"/>
          </a:xfrm>
          <a:prstGeom prst="rect">
            <a:avLst/>
          </a:prstGeom>
          <a:solidFill>
            <a:schemeClr val="bg1">
              <a:lumMod val="95000"/>
            </a:schemeClr>
          </a:solidFill>
          <a:ln w="6350" algn="ctr">
            <a:solidFill>
              <a:schemeClr val="bg1">
                <a:lumMod val="85000"/>
              </a:schemeClr>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公司</a:t>
            </a:r>
            <a:r>
              <a:rPr kumimoji="0" lang="en-US" altLang="zh-CN" sz="1400" b="1">
                <a:solidFill>
                  <a:schemeClr val="tx1"/>
                </a:solidFill>
                <a:ea typeface="SimSun" panose="02010600030101010101" pitchFamily="2" charset="-122"/>
                <a:cs typeface="Arial Unicode MS" panose="020b0604020202020204" pitchFamily="34" charset="-122"/>
              </a:rPr>
              <a:t>/</a:t>
            </a:r>
            <a:r>
              <a:rPr kumimoji="0" lang="zh-CN" altLang="en-US" sz="1400" b="1">
                <a:solidFill>
                  <a:schemeClr val="tx1"/>
                </a:solidFill>
                <a:ea typeface="SimSun" panose="02010600030101010101" pitchFamily="2" charset="-122"/>
                <a:cs typeface="Arial Unicode MS" panose="020b0604020202020204" pitchFamily="34" charset="-122"/>
              </a:rPr>
              <a:t>部门年度绩效目标</a:t>
            </a:r>
          </a:p>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（平衡记分卡</a:t>
            </a:r>
            <a:r>
              <a:rPr kumimoji="0" lang="en-US" altLang="zh-CN" sz="1400" b="1">
                <a:solidFill>
                  <a:schemeClr val="tx1"/>
                </a:solidFill>
                <a:ea typeface="SimSun" panose="02010600030101010101" pitchFamily="2" charset="-122"/>
                <a:cs typeface="Arial Unicode MS" panose="020b0604020202020204" pitchFamily="34" charset="-122"/>
              </a:rPr>
              <a:t>KPI</a:t>
            </a:r>
            <a:r>
              <a:rPr kumimoji="0" lang="zh-CN" altLang="en-US" sz="1400" b="1">
                <a:solidFill>
                  <a:schemeClr val="tx1"/>
                </a:solidFill>
                <a:ea typeface="SimSun" panose="02010600030101010101" pitchFamily="2" charset="-122"/>
                <a:cs typeface="Arial Unicode MS" panose="020b0604020202020204" pitchFamily="34" charset="-122"/>
              </a:rPr>
              <a:t>分解）</a:t>
            </a:r>
          </a:p>
        </p:txBody>
      </p:sp>
      <p:sp>
        <p:nvSpPr>
          <p:cNvPr id="37894" name="Rectangle 6"/>
          <p:cNvSpPr>
            <a:spLocks noChangeArrowheads="1"/>
          </p:cNvSpPr>
          <p:nvPr/>
        </p:nvSpPr>
        <p:spPr bwMode="gray">
          <a:xfrm>
            <a:off x="824480" y="3505879"/>
            <a:ext cx="2624137" cy="615950"/>
          </a:xfrm>
          <a:prstGeom prst="rect">
            <a:avLst/>
          </a:prstGeom>
          <a:solidFill>
            <a:schemeClr val="bg1">
              <a:lumMod val="95000"/>
            </a:schemeClr>
          </a:solidFill>
          <a:ln w="6350" algn="ctr">
            <a:solidFill>
              <a:schemeClr val="bg1">
                <a:lumMod val="85000"/>
              </a:schemeClr>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部门重点工作计划</a:t>
            </a:r>
          </a:p>
        </p:txBody>
      </p:sp>
      <p:sp>
        <p:nvSpPr>
          <p:cNvPr id="576520" name="AutoShape 8"/>
          <p:cNvSpPr>
            <a:spLocks noChangeArrowheads="1"/>
          </p:cNvSpPr>
          <p:nvPr/>
        </p:nvSpPr>
        <p:spPr bwMode="gray">
          <a:xfrm>
            <a:off x="3728276" y="2736276"/>
            <a:ext cx="2581244" cy="172022"/>
          </a:xfrm>
          <a:prstGeom prst="notchedRightArrow">
            <a:avLst>
              <a:gd name="adj1" fmla="val 50000"/>
              <a:gd name="adj2" fmla="val 59459"/>
            </a:avLst>
          </a:prstGeom>
          <a:solidFill>
            <a:schemeClr val="accent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37896" name="Rectangle 9"/>
          <p:cNvSpPr>
            <a:spLocks noChangeArrowheads="1"/>
          </p:cNvSpPr>
          <p:nvPr/>
        </p:nvSpPr>
        <p:spPr bwMode="gray">
          <a:xfrm>
            <a:off x="824481" y="4456792"/>
            <a:ext cx="2622092" cy="601662"/>
          </a:xfrm>
          <a:prstGeom prst="rect">
            <a:avLst/>
          </a:prstGeom>
          <a:solidFill>
            <a:schemeClr val="bg1">
              <a:lumMod val="95000"/>
            </a:schemeClr>
          </a:solidFill>
          <a:ln w="6350" algn="ctr">
            <a:solidFill>
              <a:schemeClr val="bg1">
                <a:lumMod val="85000"/>
              </a:schemeClr>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月度改进监控环节</a:t>
            </a:r>
          </a:p>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（上一月度工作总结）</a:t>
            </a:r>
          </a:p>
        </p:txBody>
      </p:sp>
      <p:sp>
        <p:nvSpPr>
          <p:cNvPr id="576522" name="AutoShape 10"/>
          <p:cNvSpPr>
            <a:spLocks noChangeArrowheads="1"/>
          </p:cNvSpPr>
          <p:nvPr/>
        </p:nvSpPr>
        <p:spPr bwMode="gray">
          <a:xfrm>
            <a:off x="5784055" y="4679041"/>
            <a:ext cx="407198" cy="144462"/>
          </a:xfrm>
          <a:prstGeom prst="notchedRightArrow">
            <a:avLst>
              <a:gd name="adj1" fmla="val 50000"/>
              <a:gd name="adj2" fmla="val 74726"/>
            </a:avLst>
          </a:prstGeom>
          <a:solidFill>
            <a:schemeClr val="accent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576524" name="Rectangle 12"/>
          <p:cNvSpPr>
            <a:spLocks noChangeArrowheads="1"/>
          </p:cNvSpPr>
          <p:nvPr/>
        </p:nvSpPr>
        <p:spPr bwMode="gray">
          <a:xfrm>
            <a:off x="4225927" y="4463935"/>
            <a:ext cx="1512887" cy="587375"/>
          </a:xfrm>
          <a:prstGeom prst="rect">
            <a:avLst/>
          </a:prstGeom>
          <a:solidFill>
            <a:schemeClr val="accent2"/>
          </a:solidFill>
          <a:ln w="6350" algn="ctr">
            <a:solidFill>
              <a:schemeClr val="bg1"/>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bg1"/>
                </a:solidFill>
                <a:ea typeface="SimSun" panose="02010600030101010101" pitchFamily="2" charset="-122"/>
                <a:cs typeface="Arial Unicode MS" panose="020b0604020202020204" pitchFamily="34" charset="-122"/>
              </a:rPr>
              <a:t>员工重点工作</a:t>
            </a:r>
          </a:p>
        </p:txBody>
      </p:sp>
      <p:sp>
        <p:nvSpPr>
          <p:cNvPr id="37903" name="AutoShape 16"/>
          <p:cNvSpPr/>
          <p:nvPr/>
        </p:nvSpPr>
        <p:spPr bwMode="gray">
          <a:xfrm>
            <a:off x="6235699" y="3505879"/>
            <a:ext cx="73821" cy="1552575"/>
          </a:xfrm>
          <a:prstGeom prst="leftBracket">
            <a:avLst>
              <a:gd name="adj" fmla="val 70605"/>
            </a:avLst>
          </a:prstGeom>
          <a:noFill/>
          <a:ln w="9525">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37904" name="AutoShape 17"/>
          <p:cNvSpPr/>
          <p:nvPr/>
        </p:nvSpPr>
        <p:spPr bwMode="gray">
          <a:xfrm>
            <a:off x="3563938" y="2550444"/>
            <a:ext cx="228600" cy="2542709"/>
          </a:xfrm>
          <a:prstGeom prst="rightBrace">
            <a:avLst>
              <a:gd name="adj1" fmla="val 34646"/>
              <a:gd name="adj2" fmla="val 50000"/>
            </a:avLst>
          </a:prstGeom>
          <a:noFill/>
          <a:ln w="9525">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ea typeface="Arial Unicode MS" panose="020b0604020202020204" pitchFamily="34" charset="-122"/>
              <a:cs typeface="Arial Unicode MS" panose="020b0604020202020204" pitchFamily="34" charset="-122"/>
            </a:endParaRPr>
          </a:p>
        </p:txBody>
      </p:sp>
      <p:sp>
        <p:nvSpPr>
          <p:cNvPr id="2" name="Title 1"/>
          <p:cNvSpPr>
            <a:spLocks noGrp="1"/>
          </p:cNvSpPr>
          <p:nvPr>
            <p:ph type="title"/>
          </p:nvPr>
        </p:nvSpPr>
        <p:spPr bwMode="gray"/>
        <p:txBody>
          <a:bodyPr/>
          <a:lstStyle/>
          <a:p>
            <a:r>
              <a:rPr lang="zh-CN" altLang="en-US" smtClean="0"/>
              <a:t>员工关键绩效指标 </a:t>
            </a:r>
            <a:r>
              <a:rPr lang="en-US" altLang="zh-CN" smtClean="0"/>
              <a:t>—— </a:t>
            </a:r>
            <a:r>
              <a:rPr lang="zh-CN" altLang="en-US" smtClean="0"/>
              <a:t>三个来源、两类指标</a:t>
            </a:r>
            <a:endParaRPr lang="en-US"/>
          </a:p>
        </p:txBody>
      </p:sp>
      <p:cxnSp>
        <p:nvCxnSpPr>
          <p:cNvPr id="8" name="Straight Connector 7"/>
          <p:cNvCxnSpPr/>
          <p:nvPr/>
        </p:nvCxnSpPr>
        <p:spPr bwMode="gray">
          <a:xfrm>
            <a:off x="576263" y="2163873"/>
            <a:ext cx="34877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gray">
          <a:xfrm>
            <a:off x="5368926" y="2163873"/>
            <a:ext cx="3487737" cy="0"/>
          </a:xfrm>
          <a:prstGeom prst="line">
            <a:avLst/>
          </a:prstGeom>
        </p:spPr>
        <p:style>
          <a:lnRef idx="1">
            <a:schemeClr val="accent1"/>
          </a:lnRef>
          <a:fillRef idx="0">
            <a:schemeClr val="accent1"/>
          </a:fillRef>
          <a:effectRef idx="0">
            <a:schemeClr val="accent1"/>
          </a:effectRef>
          <a:fontRef idx="minor">
            <a:schemeClr val="tx1"/>
          </a:fontRef>
        </p:style>
      </p:cxnSp>
      <p:sp>
        <p:nvSpPr>
          <p:cNvPr id="37900" name="Text Box 13"/>
          <p:cNvSpPr txBox="1">
            <a:spLocks noChangeArrowheads="1"/>
          </p:cNvSpPr>
          <p:nvPr/>
        </p:nvSpPr>
        <p:spPr bwMode="gray">
          <a:xfrm>
            <a:off x="6509497" y="2019800"/>
            <a:ext cx="1206594" cy="288147"/>
          </a:xfrm>
          <a:prstGeom prst="rect">
            <a:avLst/>
          </a:prstGeom>
          <a:solidFill>
            <a:schemeClr val="bg1"/>
          </a:solidFill>
          <a:ln>
            <a:noFill/>
          </a:ln>
          <a:extLst/>
        </p:spPr>
        <p:txBody>
          <a:bodyPr wrap="none" lIns="72000" tIns="36000" rIns="72000" bIns="36000" anchor="ctr">
            <a:spAutoFit/>
          </a:bodyPr>
          <a:lstStyle>
            <a:defPPr>
              <a:defRPr lang="zh-CN"/>
            </a:defPPr>
            <a:lvl1pPr marL="342900" indent="-3429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
                <a:srgbClr val="F1BB46"/>
              </a:buClr>
              <a:buFont typeface="Helvetica" panose="020b0604020202020204" pitchFamily="34" charset="0"/>
              <a:buNone/>
            </a:pPr>
            <a:r>
              <a:rPr kumimoji="0" lang="en-US" altLang="zh-CN" sz="1400" b="1">
                <a:solidFill>
                  <a:schemeClr val="tx1"/>
                </a:solidFill>
                <a:latin typeface="Audi Type" pitchFamily="34" charset="0"/>
                <a:ea typeface="华康黑体W5(P)" panose="020b0500000000000000" pitchFamily="34" charset="-122"/>
                <a:cs typeface="Arial" pitchFamily="34" charset="0"/>
              </a:rPr>
              <a:t>……</a:t>
            </a:r>
            <a:r>
              <a:rPr kumimoji="0" lang="zh-CN" altLang="en-US" sz="1400" b="1">
                <a:solidFill>
                  <a:schemeClr val="tx1"/>
                </a:solidFill>
                <a:latin typeface="Audi Type" pitchFamily="34" charset="0"/>
                <a:ea typeface="华康黑体W5(P)" panose="020b0500000000000000" pitchFamily="34" charset="-122"/>
                <a:cs typeface="Arial" pitchFamily="34" charset="0"/>
              </a:rPr>
              <a:t>两类指标</a:t>
            </a:r>
          </a:p>
        </p:txBody>
      </p:sp>
      <p:sp>
        <p:nvSpPr>
          <p:cNvPr id="37892" name="Text Box 4"/>
          <p:cNvSpPr txBox="1">
            <a:spLocks noChangeArrowheads="1"/>
          </p:cNvSpPr>
          <p:nvPr/>
        </p:nvSpPr>
        <p:spPr bwMode="gray">
          <a:xfrm>
            <a:off x="908921" y="2019800"/>
            <a:ext cx="2822421" cy="288147"/>
          </a:xfrm>
          <a:prstGeom prst="rect">
            <a:avLst/>
          </a:prstGeom>
          <a:solidFill>
            <a:schemeClr val="bg1"/>
          </a:solidFill>
          <a:ln>
            <a:noFill/>
          </a:ln>
          <a:extLst/>
        </p:spPr>
        <p:txBody>
          <a:bodyPr wrap="none" lIns="72000" tIns="36000" rIns="72000" bIns="36000" anchor="ctr">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20000"/>
              </a:spcBef>
              <a:buClr>
                <a:schemeClr val="tx1"/>
              </a:buClr>
              <a:buFontTx/>
              <a:buNone/>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员工个人绩效指标的三个来源</a:t>
            </a:r>
            <a:r>
              <a:rPr kumimoji="0" lang="en-US" altLang="zh-CN" sz="1400" b="1">
                <a:solidFill>
                  <a:schemeClr val="tx1"/>
                </a:solidFill>
                <a:latin typeface="Audi Type" pitchFamily="34" charset="0"/>
                <a:ea typeface="华康黑体W5(P)" panose="020b0500000000000000" pitchFamily="34" charset="-122"/>
                <a:cs typeface="Arial Unicode MS" panose="020b0604020202020204" pitchFamily="34" charset="-122"/>
              </a:rPr>
              <a:t>……</a:t>
            </a:r>
            <a:endParaRPr kumimoji="0" lang="de-DE" altLang="zh-CN" sz="1400" b="1">
              <a:solidFill>
                <a:schemeClr val="tx1"/>
              </a:solidFill>
              <a:latin typeface="Audi Type" pitchFamily="34" charset="0"/>
              <a:ea typeface="华康黑体W5(P)" panose="020b0500000000000000" pitchFamily="34" charset="-122"/>
              <a:cs typeface="Arial" pitchFamily="34" charset="0"/>
            </a:endParaRPr>
          </a:p>
        </p:txBody>
      </p:sp>
      <p:sp>
        <p:nvSpPr>
          <p:cNvPr id="27" name="Rectangle 5"/>
          <p:cNvSpPr>
            <a:spLocks noChangeArrowheads="1"/>
          </p:cNvSpPr>
          <p:nvPr/>
        </p:nvSpPr>
        <p:spPr bwMode="gray">
          <a:xfrm>
            <a:off x="6342064" y="2543854"/>
            <a:ext cx="1760536" cy="628650"/>
          </a:xfrm>
          <a:prstGeom prst="rect">
            <a:avLst/>
          </a:prstGeom>
          <a:solidFill>
            <a:schemeClr val="bg1">
              <a:lumMod val="95000"/>
            </a:schemeClr>
          </a:solidFill>
          <a:ln w="6350" algn="ctr">
            <a:solidFill>
              <a:schemeClr val="bg1">
                <a:lumMod val="85000"/>
              </a:schemeClr>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个人</a:t>
            </a:r>
            <a:r>
              <a:rPr kumimoji="0" lang="en-US" altLang="zh-CN" sz="1400" b="1">
                <a:solidFill>
                  <a:schemeClr val="tx1"/>
                </a:solidFill>
                <a:ea typeface="SimSun" panose="02010600030101010101" pitchFamily="2" charset="-122"/>
                <a:cs typeface="Arial Unicode MS" panose="020b0604020202020204" pitchFamily="34" charset="-122"/>
              </a:rPr>
              <a:t>KPI</a:t>
            </a:r>
            <a:r>
              <a:rPr kumimoji="0" lang="zh-CN" altLang="en-US" sz="1400" b="1">
                <a:solidFill>
                  <a:schemeClr val="tx1"/>
                </a:solidFill>
                <a:ea typeface="SimSun" panose="02010600030101010101" pitchFamily="2" charset="-122"/>
                <a:cs typeface="Arial Unicode MS" panose="020b0604020202020204" pitchFamily="34" charset="-122"/>
              </a:rPr>
              <a:t>指标</a:t>
            </a:r>
          </a:p>
        </p:txBody>
      </p:sp>
      <p:sp>
        <p:nvSpPr>
          <p:cNvPr id="28" name="Rectangle 5"/>
          <p:cNvSpPr>
            <a:spLocks noChangeArrowheads="1"/>
          </p:cNvSpPr>
          <p:nvPr/>
        </p:nvSpPr>
        <p:spPr bwMode="gray">
          <a:xfrm>
            <a:off x="6342064" y="3505879"/>
            <a:ext cx="1760536" cy="628650"/>
          </a:xfrm>
          <a:prstGeom prst="rect">
            <a:avLst/>
          </a:prstGeom>
          <a:solidFill>
            <a:schemeClr val="bg1">
              <a:lumMod val="95000"/>
            </a:schemeClr>
          </a:solidFill>
          <a:ln w="6350" algn="ctr">
            <a:solidFill>
              <a:schemeClr val="bg1">
                <a:lumMod val="85000"/>
              </a:schemeClr>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个人</a:t>
            </a:r>
            <a:r>
              <a:rPr kumimoji="0" lang="en-US" altLang="zh-CN" sz="1400" b="1">
                <a:solidFill>
                  <a:schemeClr val="tx1"/>
                </a:solidFill>
                <a:ea typeface="SimSun" panose="02010600030101010101" pitchFamily="2" charset="-122"/>
                <a:cs typeface="Arial Unicode MS" panose="020b0604020202020204" pitchFamily="34" charset="-122"/>
              </a:rPr>
              <a:t>KPI</a:t>
            </a:r>
            <a:r>
              <a:rPr kumimoji="0" lang="zh-CN" altLang="en-US" sz="1400" b="1">
                <a:solidFill>
                  <a:schemeClr val="tx1"/>
                </a:solidFill>
                <a:ea typeface="SimSun" panose="02010600030101010101" pitchFamily="2" charset="-122"/>
                <a:cs typeface="Arial Unicode MS" panose="020b0604020202020204" pitchFamily="34" charset="-122"/>
              </a:rPr>
              <a:t>指标</a:t>
            </a:r>
          </a:p>
        </p:txBody>
      </p:sp>
      <p:sp>
        <p:nvSpPr>
          <p:cNvPr id="29" name="Rectangle 5"/>
          <p:cNvSpPr>
            <a:spLocks noChangeArrowheads="1"/>
          </p:cNvSpPr>
          <p:nvPr/>
        </p:nvSpPr>
        <p:spPr bwMode="gray">
          <a:xfrm>
            <a:off x="6342064" y="4429804"/>
            <a:ext cx="1760536" cy="628650"/>
          </a:xfrm>
          <a:prstGeom prst="rect">
            <a:avLst/>
          </a:prstGeom>
          <a:solidFill>
            <a:schemeClr val="accent2"/>
          </a:solidFill>
          <a:ln w="6350" algn="ctr">
            <a:solidFill>
              <a:schemeClr val="bg1">
                <a:lumMod val="85000"/>
              </a:schemeClr>
            </a:solidFill>
            <a:miter lim="800000"/>
          </a:ln>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smtClean="0">
                <a:solidFill>
                  <a:schemeClr val="bg1"/>
                </a:solidFill>
                <a:ea typeface="SimSun" panose="02010600030101010101" pitchFamily="2" charset="-122"/>
                <a:cs typeface="Arial Unicode MS" panose="020b0604020202020204" pitchFamily="34" charset="-122"/>
              </a:rPr>
              <a:t>个人行动计划</a:t>
            </a:r>
            <a:endParaRPr kumimoji="0" lang="zh-CN" altLang="en-US" sz="1400" b="1">
              <a:solidFill>
                <a:schemeClr val="bg1"/>
              </a:solidFill>
              <a:ea typeface="SimSun" panose="02010600030101010101" pitchFamily="2" charset="-122"/>
              <a:cs typeface="Arial Unicode MS" panose="020b0604020202020204" pitchFamily="34" charset="-122"/>
            </a:endParaRPr>
          </a:p>
        </p:txBody>
      </p:sp>
    </p:spTree>
    <p:extLst>
      <p:ext uri="{BB962C8B-B14F-4D97-AF65-F5344CB8AC3E}">
        <p14:creationId xmlns:p14="http://schemas.microsoft.com/office/powerpoint/2010/main" val="19956721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dur="500" fill="hold" grpId="0" nodeType="withEffect">
                                  <p:stCondLst>
                                    <p:cond delay="0"/>
                                  </p:stCondLst>
                                  <p:childTnLst>
                                    <p:set>
                                      <p:cBhvr>
                                        <p:cTn id="6" dur="1" fill="hold">
                                          <p:stCondLst>
                                            <p:cond delay="0"/>
                                          </p:stCondLst>
                                        </p:cTn>
                                        <p:tgtEl>
                                          <p:spTgt spid="576520"/>
                                        </p:tgtEl>
                                        <p:attrNameLst>
                                          <p:attrName>style.visibility</p:attrName>
                                        </p:attrNameLst>
                                      </p:cBhvr>
                                      <p:to>
                                        <p:strVal val="visible"/>
                                      </p:to>
                                    </p:set>
                                    <p:animEffect transition="in" filter="blinds(horizontal)">
                                      <p:cBhvr>
                                        <p:cTn id="7" dur="500"/>
                                        <p:tgtEl>
                                          <p:spTgt spid="576520"/>
                                        </p:tgtEl>
                                      </p:cBhvr>
                                    </p:animEffect>
                                  </p:childTnLst>
                                </p:cTn>
                              </p:par>
                            </p:childTnLst>
                          </p:cTn>
                        </p:par>
                      </p:childTnLst>
                    </p:cTn>
                  </p:par>
                  <p:par>
                    <p:cTn id="8" fill="hold" nodeType="clickPar">
                      <p:stCondLst>
                        <p:cond delay="indefinite"/>
                        <p:cond evt="onBegin" delay="0">
                          <p:tn val="7"/>
                        </p:cond>
                      </p:stCondLst>
                      <p:childTnLst>
                        <p:par>
                          <p:cTn id="9" fill="hold" nodeType="withGroup">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576522"/>
                                        </p:tgtEl>
                                        <p:attrNameLst>
                                          <p:attrName>style.visibility</p:attrName>
                                        </p:attrNameLst>
                                      </p:cBhvr>
                                      <p:to>
                                        <p:strVal val="visible"/>
                                      </p:to>
                                    </p:set>
                                    <p:animEffect transition="in" filter="blinds(horizontal)">
                                      <p:cBhvr>
                                        <p:cTn id="12" dur="500"/>
                                        <p:tgtEl>
                                          <p:spTgt spid="576522"/>
                                        </p:tgtEl>
                                      </p:cBhvr>
                                    </p:animEffect>
                                  </p:childTnLst>
                                </p:cTn>
                              </p:par>
                              <p:par>
                                <p:cTn id="13" presetID="3" presetClass="entr" presetSubtype="10" dur="500" fill="hold" grpId="0" nodeType="withEffect">
                                  <p:stCondLst>
                                    <p:cond delay="0"/>
                                  </p:stCondLst>
                                  <p:childTnLst>
                                    <p:set>
                                      <p:cBhvr>
                                        <p:cTn id="14" dur="1" fill="hold">
                                          <p:stCondLst>
                                            <p:cond delay="0"/>
                                          </p:stCondLst>
                                        </p:cTn>
                                        <p:tgtEl>
                                          <p:spTgt spid="576524"/>
                                        </p:tgtEl>
                                        <p:attrNameLst>
                                          <p:attrName>style.visibility</p:attrName>
                                        </p:attrNameLst>
                                      </p:cBhvr>
                                      <p:to>
                                        <p:strVal val="visible"/>
                                      </p:to>
                                    </p:set>
                                    <p:animEffect transition="in" filter="blinds(horizontal)">
                                      <p:cBhvr>
                                        <p:cTn id="15" dur="500"/>
                                        <p:tgtEl>
                                          <p:spTgt spid="576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20" grpId="0"/>
      <p:bldP spid="576522" grpId="0"/>
      <p:bldP spid="576524"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914" name="Rectangle 12"/>
          <p:cNvSpPr>
            <a:spLocks noChangeArrowheads="1"/>
          </p:cNvSpPr>
          <p:nvPr/>
        </p:nvSpPr>
        <p:spPr bwMode="gray">
          <a:xfrm>
            <a:off x="577172" y="2000250"/>
            <a:ext cx="2351086" cy="2016125"/>
          </a:xfrm>
          <a:prstGeom prst="rect">
            <a:avLst/>
          </a:prstGeom>
          <a:solidFill>
            <a:schemeClr val="bg1">
              <a:lumMod val="95000"/>
            </a:schemeClr>
          </a:solidFill>
          <a:ln w="3175" algn="ctr">
            <a:solidFill>
              <a:schemeClr val="bg1">
                <a:lumMod val="75000"/>
              </a:schemeClr>
            </a:solidFill>
            <a:miter lim="800000"/>
          </a:ln>
        </p:spPr>
        <p:txBody>
          <a:bodyPr/>
          <a:lstStyle>
            <a:defPPr>
              <a:defRPr lang="zh-CN"/>
            </a:defPPr>
            <a:lvl1pPr marL="177800" indent="-1778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457200" indent="-100013"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buClrTx/>
              <a:buFont typeface="Wingdings" panose="05000000000000000000" pitchFamily="2" charset="2"/>
              <a:buChar char="§"/>
            </a:pPr>
            <a:r>
              <a:rPr lang="zh-CN" altLang="en-US" sz="1400">
                <a:solidFill>
                  <a:schemeClr val="tx1"/>
                </a:solidFill>
                <a:latin typeface="Audi Type" pitchFamily="34" charset="0"/>
                <a:ea typeface="华康黑体W5(P)" panose="020b0500000000000000" pitchFamily="34" charset="-122"/>
                <a:cs typeface="Arial" pitchFamily="34" charset="0"/>
              </a:rPr>
              <a:t>个人</a:t>
            </a:r>
            <a:r>
              <a:rPr lang="en-US" altLang="zh-CN" sz="1400">
                <a:solidFill>
                  <a:schemeClr val="tx1"/>
                </a:solidFill>
                <a:latin typeface="Audi Type" pitchFamily="34" charset="0"/>
                <a:ea typeface="华康黑体W5(P)" panose="020b0500000000000000" pitchFamily="34" charset="-122"/>
                <a:cs typeface="Arial" pitchFamily="34" charset="0"/>
              </a:rPr>
              <a:t>KPI</a:t>
            </a:r>
            <a:r>
              <a:rPr lang="zh-CN" altLang="en-US" sz="1400">
                <a:solidFill>
                  <a:schemeClr val="tx1"/>
                </a:solidFill>
                <a:latin typeface="Audi Type" pitchFamily="34" charset="0"/>
                <a:ea typeface="华康黑体W5(P)" panose="020b0500000000000000" pitchFamily="34" charset="-122"/>
                <a:cs typeface="Arial" pitchFamily="34" charset="0"/>
              </a:rPr>
              <a:t>指标反映行动的效果，具有以下特点：</a:t>
            </a:r>
          </a:p>
          <a:p>
            <a:pPr lvl="1" indent="-190500" eaLnBrk="1" hangingPunct="1">
              <a:lnSpc>
                <a:spcPct val="100000"/>
              </a:lnSpc>
              <a:buClrTx/>
              <a:buFont typeface="Arial" pitchFamily="34" charset="0"/>
              <a:buChar char="•"/>
            </a:pPr>
            <a:r>
              <a:rPr lang="zh-CN" altLang="en-US">
                <a:solidFill>
                  <a:schemeClr val="tx1"/>
                </a:solidFill>
                <a:latin typeface="Audi Type" pitchFamily="34" charset="0"/>
                <a:ea typeface="华康黑体W5(P)" panose="020b0500000000000000" pitchFamily="34" charset="-122"/>
                <a:cs typeface="Arial" pitchFamily="34" charset="0"/>
              </a:rPr>
              <a:t>关注结果</a:t>
            </a:r>
          </a:p>
          <a:p>
            <a:pPr lvl="1" indent="-190500" eaLnBrk="1" hangingPunct="1">
              <a:lnSpc>
                <a:spcPct val="100000"/>
              </a:lnSpc>
              <a:buClrTx/>
              <a:buFont typeface="Arial" pitchFamily="34" charset="0"/>
              <a:buChar char="•"/>
            </a:pPr>
            <a:r>
              <a:rPr lang="zh-CN" altLang="en-US">
                <a:solidFill>
                  <a:schemeClr val="tx1"/>
                </a:solidFill>
                <a:latin typeface="Audi Type" pitchFamily="34" charset="0"/>
                <a:ea typeface="华康黑体W5(P)" panose="020b0500000000000000" pitchFamily="34" charset="-122"/>
                <a:cs typeface="Arial" pitchFamily="34" charset="0"/>
              </a:rPr>
              <a:t>直接影响组织绩效</a:t>
            </a:r>
          </a:p>
          <a:p>
            <a:pPr lvl="1" indent="-190500" eaLnBrk="1" hangingPunct="1">
              <a:lnSpc>
                <a:spcPct val="100000"/>
              </a:lnSpc>
              <a:buClrTx/>
              <a:buFont typeface="Arial" pitchFamily="34" charset="0"/>
              <a:buChar char="•"/>
            </a:pPr>
            <a:r>
              <a:rPr lang="zh-CN" altLang="en-US">
                <a:solidFill>
                  <a:schemeClr val="tx1"/>
                </a:solidFill>
                <a:latin typeface="Audi Type" pitchFamily="34" charset="0"/>
                <a:ea typeface="华康黑体W5(P)" panose="020b0500000000000000" pitchFamily="34" charset="-122"/>
                <a:cs typeface="Arial" pitchFamily="34" charset="0"/>
              </a:rPr>
              <a:t>反映短期收益</a:t>
            </a:r>
          </a:p>
        </p:txBody>
      </p:sp>
      <p:sp>
        <p:nvSpPr>
          <p:cNvPr id="38915" name="Rectangle 2"/>
          <p:cNvSpPr>
            <a:spLocks noGrp="1" noChangeArrowheads="1"/>
          </p:cNvSpPr>
          <p:nvPr>
            <p:ph type="title"/>
          </p:nvPr>
        </p:nvSpPr>
        <p:spPr bwMode="gray"/>
        <p:txBody>
          <a:bodyPr/>
          <a:lstStyle/>
          <a:p>
            <a:pPr eaLnBrk="1" hangingPunct="1"/>
            <a:r>
              <a:rPr lang="zh-CN" altLang="en-US" smtClean="0">
                <a:latin typeface="Audi Type" pitchFamily="34" charset="0"/>
              </a:rPr>
              <a:t>个人</a:t>
            </a:r>
            <a:r>
              <a:rPr lang="en-US" altLang="zh-CN" smtClean="0">
                <a:latin typeface="Audi Type" pitchFamily="34" charset="0"/>
              </a:rPr>
              <a:t>KPI</a:t>
            </a:r>
            <a:r>
              <a:rPr lang="zh-CN" altLang="en-US" smtClean="0">
                <a:latin typeface="Audi Type" pitchFamily="34" charset="0"/>
              </a:rPr>
              <a:t>指标与个人重点行动计划的关系</a:t>
            </a:r>
          </a:p>
        </p:txBody>
      </p:sp>
      <p:sp>
        <p:nvSpPr>
          <p:cNvPr id="38916" name="Rectangle 4"/>
          <p:cNvSpPr>
            <a:spLocks noChangeArrowheads="1"/>
          </p:cNvSpPr>
          <p:nvPr/>
        </p:nvSpPr>
        <p:spPr bwMode="gray">
          <a:xfrm>
            <a:off x="6506258" y="2000250"/>
            <a:ext cx="2351086" cy="2016125"/>
          </a:xfrm>
          <a:prstGeom prst="rect">
            <a:avLst/>
          </a:prstGeom>
          <a:solidFill>
            <a:schemeClr val="bg1">
              <a:lumMod val="95000"/>
            </a:schemeClr>
          </a:solidFill>
          <a:ln w="3175" algn="ctr">
            <a:solidFill>
              <a:schemeClr val="bg1">
                <a:lumMod val="75000"/>
              </a:schemeClr>
            </a:solidFill>
            <a:miter lim="800000"/>
          </a:ln>
        </p:spPr>
        <p:txBody>
          <a:bodyPr/>
          <a:lstStyle>
            <a:defPPr>
              <a:defRPr lang="zh-CN"/>
            </a:defPPr>
            <a:lvl1pPr marL="177800" indent="-1778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45720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buClrTx/>
              <a:buFont typeface="Wingdings" panose="05000000000000000000" pitchFamily="2" charset="2"/>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重点行动</a:t>
            </a:r>
            <a:r>
              <a:rPr lang="zh-CN" altLang="en-US" sz="1400">
                <a:solidFill>
                  <a:schemeClr val="tx1"/>
                </a:solidFill>
                <a:latin typeface="Audi Type" pitchFamily="34" charset="0"/>
                <a:ea typeface="华康黑体W5(P)" panose="020b0500000000000000" pitchFamily="34" charset="-122"/>
                <a:cs typeface="Arial" pitchFamily="34" charset="0"/>
              </a:rPr>
              <a:t>驱动未来远期成果目标的达成，具有以下特点：</a:t>
            </a:r>
          </a:p>
          <a:p>
            <a:pPr lvl="1" indent="-190500">
              <a:lnSpc>
                <a:spcPct val="100000"/>
              </a:lnSpc>
              <a:buClrTx/>
              <a:buFont typeface="Arial" pitchFamily="34" charset="0"/>
              <a:buChar char="•"/>
            </a:pPr>
            <a:r>
              <a:rPr lang="zh-CN" altLang="en-US">
                <a:solidFill>
                  <a:schemeClr val="tx1"/>
                </a:solidFill>
                <a:latin typeface="Audi Type" pitchFamily="34" charset="0"/>
                <a:ea typeface="华康黑体W5(P)" panose="020b0500000000000000" pitchFamily="34" charset="-122"/>
                <a:cs typeface="Arial" pitchFamily="34" charset="0"/>
              </a:rPr>
              <a:t>关注过程</a:t>
            </a:r>
          </a:p>
          <a:p>
            <a:pPr lvl="1" indent="-190500">
              <a:lnSpc>
                <a:spcPct val="100000"/>
              </a:lnSpc>
              <a:buClrTx/>
              <a:buFont typeface="Arial" pitchFamily="34" charset="0"/>
              <a:buChar char="•"/>
            </a:pPr>
            <a:r>
              <a:rPr lang="zh-CN" altLang="en-US">
                <a:solidFill>
                  <a:schemeClr val="tx1"/>
                </a:solidFill>
                <a:latin typeface="Audi Type" pitchFamily="34" charset="0"/>
                <a:ea typeface="华康黑体W5(P)" panose="020b0500000000000000" pitchFamily="34" charset="-122"/>
                <a:cs typeface="Arial" pitchFamily="34" charset="0"/>
              </a:rPr>
              <a:t>间接影响组织绩效</a:t>
            </a:r>
          </a:p>
          <a:p>
            <a:pPr lvl="1" indent="-190500">
              <a:lnSpc>
                <a:spcPct val="100000"/>
              </a:lnSpc>
              <a:buClrTx/>
              <a:buFont typeface="Arial" pitchFamily="34" charset="0"/>
              <a:buChar char="•"/>
            </a:pPr>
            <a:r>
              <a:rPr lang="zh-CN" altLang="en-US">
                <a:solidFill>
                  <a:schemeClr val="tx1"/>
                </a:solidFill>
                <a:latin typeface="Audi Type" pitchFamily="34" charset="0"/>
                <a:ea typeface="华康黑体W5(P)" panose="020b0500000000000000" pitchFamily="34" charset="-122"/>
                <a:cs typeface="Arial" pitchFamily="34" charset="0"/>
              </a:rPr>
              <a:t>反映长期收益</a:t>
            </a:r>
          </a:p>
        </p:txBody>
      </p:sp>
      <p:sp>
        <p:nvSpPr>
          <p:cNvPr id="38917" name="Rectangle 5"/>
          <p:cNvSpPr>
            <a:spLocks noChangeArrowheads="1"/>
          </p:cNvSpPr>
          <p:nvPr/>
        </p:nvSpPr>
        <p:spPr bwMode="gray">
          <a:xfrm>
            <a:off x="3636958" y="2276475"/>
            <a:ext cx="2232025" cy="360363"/>
          </a:xfrm>
          <a:prstGeom prst="rect">
            <a:avLst/>
          </a:prstGeom>
          <a:solidFill>
            <a:schemeClr val="accent2"/>
          </a:solidFill>
        </p:spPr>
        <p:style>
          <a:lnRef idx="1">
            <a:schemeClr val="accent6"/>
          </a:lnRef>
          <a:fillRef idx="3">
            <a:schemeClr val="accent6"/>
          </a:fillRef>
          <a:effectRef idx="2">
            <a:schemeClr val="accent6"/>
          </a:effectRef>
          <a:fontRef idx="minor">
            <a:schemeClr val="lt1"/>
          </a:fontRef>
        </p:style>
        <p:txBody>
          <a:bodyPr wrap="none" lIns="0" rIns="0" bIns="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个人</a:t>
            </a:r>
            <a:r>
              <a:rPr lang="en-US" altLang="zh-CN" sz="1600" b="1">
                <a:solidFill>
                  <a:schemeClr val="bg1"/>
                </a:solidFill>
                <a:latin typeface="Audi Type" pitchFamily="34" charset="0"/>
                <a:ea typeface="华康黑体W5(P)" panose="020b0500000000000000" pitchFamily="34" charset="-122"/>
                <a:cs typeface="Arial Unicode MS" panose="020b0604020202020204" pitchFamily="34" charset="-122"/>
              </a:rPr>
              <a:t>KPI</a:t>
            </a: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指标</a:t>
            </a:r>
          </a:p>
        </p:txBody>
      </p:sp>
      <p:sp>
        <p:nvSpPr>
          <p:cNvPr id="38918" name="Rectangle 6"/>
          <p:cNvSpPr>
            <a:spLocks noChangeArrowheads="1"/>
          </p:cNvSpPr>
          <p:nvPr/>
        </p:nvSpPr>
        <p:spPr bwMode="gray">
          <a:xfrm>
            <a:off x="3614733" y="3079750"/>
            <a:ext cx="2232025" cy="360363"/>
          </a:xfrm>
          <a:prstGeom prst="rect">
            <a:avLst/>
          </a:prstGeom>
          <a:solidFill>
            <a:schemeClr val="accent2"/>
          </a:solidFill>
        </p:spPr>
        <p:style>
          <a:lnRef idx="1">
            <a:schemeClr val="accent6"/>
          </a:lnRef>
          <a:fillRef idx="3">
            <a:schemeClr val="accent6"/>
          </a:fillRef>
          <a:effectRef idx="2">
            <a:schemeClr val="accent6"/>
          </a:effectRef>
          <a:fontRef idx="minor">
            <a:schemeClr val="lt1"/>
          </a:fontRef>
        </p:style>
        <p:txBody>
          <a:bodyPr wrap="none" lIns="0" rIns="0" bIns="0"/>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重点行动计划</a:t>
            </a:r>
          </a:p>
        </p:txBody>
      </p:sp>
      <p:sp>
        <p:nvSpPr>
          <p:cNvPr id="38919" name="AutoShape 7"/>
          <p:cNvSpPr>
            <a:spLocks noChangeArrowheads="1"/>
          </p:cNvSpPr>
          <p:nvPr/>
        </p:nvSpPr>
        <p:spPr bwMode="gray">
          <a:xfrm>
            <a:off x="3325808" y="2298700"/>
            <a:ext cx="242887" cy="1008063"/>
          </a:xfrm>
          <a:prstGeom prst="curvedRightArrow">
            <a:avLst>
              <a:gd name="adj1" fmla="val 83007"/>
              <a:gd name="adj2" fmla="val 166013"/>
              <a:gd name="adj3" fmla="val 33333"/>
            </a:avLst>
          </a:prstGeom>
        </p:spPr>
        <p:style>
          <a:lnRef idx="2">
            <a:schemeClr val="accent5">
              <a:shade val="50000"/>
            </a:schemeClr>
          </a:lnRef>
          <a:fillRef idx="1">
            <a:schemeClr val="accent5"/>
          </a:fillRef>
          <a:effectRef idx="0">
            <a:schemeClr val="accent5"/>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8920" name="AutoShape 8"/>
          <p:cNvSpPr>
            <a:spLocks noChangeArrowheads="1"/>
          </p:cNvSpPr>
          <p:nvPr/>
        </p:nvSpPr>
        <p:spPr bwMode="gray">
          <a:xfrm flipH="1" flipV="1">
            <a:off x="5962645" y="2298700"/>
            <a:ext cx="242888" cy="1008063"/>
          </a:xfrm>
          <a:prstGeom prst="curvedRightArrow">
            <a:avLst>
              <a:gd name="adj1" fmla="val 83006"/>
              <a:gd name="adj2" fmla="val 166013"/>
              <a:gd name="adj3" fmla="val 33333"/>
            </a:avLst>
          </a:prstGeom>
        </p:spPr>
        <p:style>
          <a:lnRef idx="2">
            <a:schemeClr val="accent5">
              <a:shade val="50000"/>
            </a:schemeClr>
          </a:lnRef>
          <a:fillRef idx="1">
            <a:schemeClr val="accent5"/>
          </a:fillRef>
          <a:effectRef idx="0">
            <a:schemeClr val="accent5"/>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8921" name="Oval 9"/>
          <p:cNvSpPr>
            <a:spLocks noChangeArrowheads="1"/>
          </p:cNvSpPr>
          <p:nvPr/>
        </p:nvSpPr>
        <p:spPr bwMode="gray">
          <a:xfrm>
            <a:off x="3455983" y="2659063"/>
            <a:ext cx="228600" cy="228600"/>
          </a:xfrm>
          <a:prstGeom prst="ellipse">
            <a:avLst/>
          </a:prstGeom>
          <a:solidFill>
            <a:schemeClr val="accent2"/>
          </a:solidFill>
          <a:ln w="9525" algn="ctr">
            <a:solidFill>
              <a:schemeClr val="bg1"/>
            </a:solidFill>
            <a:round/>
            <a:tailEnd type="none" w="med" len="lg"/>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Tx/>
              <a:buFontTx/>
              <a:buNone/>
            </a:pPr>
            <a:r>
              <a:rPr lang="en-US" altLang="zh-CN" sz="1200" b="1">
                <a:solidFill>
                  <a:schemeClr val="bg1"/>
                </a:solidFill>
                <a:latin typeface="Audi Type" pitchFamily="34" charset="0"/>
                <a:ea typeface="华康黑体W5(P)" panose="020b0500000000000000" pitchFamily="34" charset="-122"/>
                <a:cs typeface="Arial" pitchFamily="34" charset="0"/>
              </a:rPr>
              <a:t>1</a:t>
            </a:r>
          </a:p>
        </p:txBody>
      </p:sp>
      <p:sp>
        <p:nvSpPr>
          <p:cNvPr id="38922" name="Oval 10"/>
          <p:cNvSpPr>
            <a:spLocks noChangeArrowheads="1"/>
          </p:cNvSpPr>
          <p:nvPr/>
        </p:nvSpPr>
        <p:spPr bwMode="gray">
          <a:xfrm>
            <a:off x="5845170" y="2659063"/>
            <a:ext cx="228600" cy="228600"/>
          </a:xfrm>
          <a:prstGeom prst="ellipse">
            <a:avLst/>
          </a:prstGeom>
          <a:solidFill>
            <a:schemeClr val="accent2"/>
          </a:solidFill>
          <a:ln w="9525" algn="ctr">
            <a:solidFill>
              <a:schemeClr val="bg1"/>
            </a:solidFill>
            <a:round/>
            <a:tailEnd type="none" w="med" len="lg"/>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Tx/>
              <a:buFontTx/>
              <a:buNone/>
            </a:pPr>
            <a:r>
              <a:rPr lang="en-US" altLang="zh-CN" sz="1200" b="1">
                <a:solidFill>
                  <a:schemeClr val="bg1"/>
                </a:solidFill>
                <a:latin typeface="Audi Type" pitchFamily="34" charset="0"/>
                <a:ea typeface="华康黑体W5(P)" panose="020b0500000000000000" pitchFamily="34" charset="-122"/>
                <a:cs typeface="Arial" pitchFamily="34" charset="0"/>
              </a:rPr>
              <a:t>2</a:t>
            </a:r>
          </a:p>
        </p:txBody>
      </p:sp>
      <p:sp>
        <p:nvSpPr>
          <p:cNvPr id="38923" name="Oval 11"/>
          <p:cNvSpPr>
            <a:spLocks noChangeArrowheads="1"/>
          </p:cNvSpPr>
          <p:nvPr/>
        </p:nvSpPr>
        <p:spPr bwMode="gray">
          <a:xfrm>
            <a:off x="604839" y="2047880"/>
            <a:ext cx="228600" cy="228600"/>
          </a:xfrm>
          <a:prstGeom prst="ellipse">
            <a:avLst/>
          </a:prstGeom>
          <a:solidFill>
            <a:schemeClr val="accent2"/>
          </a:solidFill>
          <a:ln w="9525" algn="ctr">
            <a:solidFill>
              <a:schemeClr val="bg1"/>
            </a:solidFill>
            <a:round/>
            <a:tailEnd type="none" w="med" len="lg"/>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Tx/>
              <a:buFontTx/>
              <a:buNone/>
            </a:pPr>
            <a:r>
              <a:rPr lang="en-US" altLang="zh-CN" sz="1200" b="1">
                <a:solidFill>
                  <a:schemeClr val="bg1"/>
                </a:solidFill>
                <a:latin typeface="Audi Type" pitchFamily="34" charset="0"/>
                <a:ea typeface="华康黑体W5(P)" panose="020b0500000000000000" pitchFamily="34" charset="-122"/>
                <a:cs typeface="Arial" pitchFamily="34" charset="0"/>
              </a:rPr>
              <a:t>1</a:t>
            </a:r>
          </a:p>
        </p:txBody>
      </p:sp>
      <p:sp>
        <p:nvSpPr>
          <p:cNvPr id="38924" name="Oval 13"/>
          <p:cNvSpPr>
            <a:spLocks noChangeArrowheads="1"/>
          </p:cNvSpPr>
          <p:nvPr/>
        </p:nvSpPr>
        <p:spPr bwMode="gray">
          <a:xfrm>
            <a:off x="6531294" y="2047880"/>
            <a:ext cx="228600" cy="228600"/>
          </a:xfrm>
          <a:prstGeom prst="ellipse">
            <a:avLst/>
          </a:prstGeom>
          <a:solidFill>
            <a:schemeClr val="accent2"/>
          </a:solidFill>
          <a:ln w="9525" algn="ctr">
            <a:solidFill>
              <a:schemeClr val="bg1"/>
            </a:solidFill>
            <a:round/>
            <a:tailEnd type="none" w="med" len="lg"/>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buClrTx/>
              <a:buFontTx/>
              <a:buNone/>
            </a:pPr>
            <a:r>
              <a:rPr lang="en-US" altLang="zh-CN" sz="1200" b="1">
                <a:solidFill>
                  <a:schemeClr val="bg1"/>
                </a:solidFill>
                <a:latin typeface="Audi Type" pitchFamily="34" charset="0"/>
                <a:ea typeface="华康黑体W5(P)" panose="020b0500000000000000" pitchFamily="34" charset="-122"/>
                <a:cs typeface="Arial" pitchFamily="34" charset="0"/>
              </a:rPr>
              <a:t>2</a:t>
            </a:r>
          </a:p>
        </p:txBody>
      </p:sp>
    </p:spTree>
    <p:extLst>
      <p:ext uri="{BB962C8B-B14F-4D97-AF65-F5344CB8AC3E}">
        <p14:creationId xmlns:p14="http://schemas.microsoft.com/office/powerpoint/2010/main" val="667119384"/>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1" name=""/>
        <p:cNvGrpSpPr/>
        <p:nvPr/>
      </p:nvGrpSpPr>
      <p:grpSpPr>
        <a:xfrm>
          <a:off x="0" y="0"/>
          <a:ext cx="0" cy="0"/>
        </a:xfrm>
      </p:grpSpPr>
      <p:pic>
        <p:nvPicPr>
          <p:cNvPr id="5" name="Picture 4" descr="7-企业战略规划沟通会20150112.pdf - Adobe Reader"/>
          <p:cNvPicPr>
            <a:picLocks noChangeAspect="1"/>
          </p:cNvPicPr>
          <p:nvPr/>
        </p:nvPicPr>
        <p:blipFill>
          <a:blip r:embed="rId2">
            <a:extLst>
              <a:ext uri="{28A0092B-C50C-407E-A947-70E740481C1C}">
                <a14:useLocalDpi xmlns:a14="http://schemas.microsoft.com/office/drawing/2010/main" val="0"/>
              </a:ext>
            </a:extLst>
          </a:blip>
          <a:srcRect l="23392" t="29799" r="21507" b="12576"/>
          <a:stretch>
            <a:fillRect/>
          </a:stretch>
        </p:blipFill>
        <p:spPr bwMode="gray">
          <a:xfrm>
            <a:off x="790575" y="1536700"/>
            <a:ext cx="7534275" cy="4241800"/>
          </a:xfrm>
          <a:prstGeom prst="rect">
            <a:avLst/>
          </a:prstGeom>
        </p:spPr>
      </p:pic>
      <p:sp>
        <p:nvSpPr>
          <p:cNvPr id="2" name="Title 1"/>
          <p:cNvSpPr>
            <a:spLocks noGrp="1"/>
          </p:cNvSpPr>
          <p:nvPr>
            <p:ph type="title"/>
          </p:nvPr>
        </p:nvSpPr>
        <p:spPr bwMode="gray"/>
        <p:txBody>
          <a:bodyPr/>
          <a:lstStyle/>
          <a:p>
            <a:pPr>
              <a:lnSpc>
                <a:spcPct val="100000"/>
              </a:lnSpc>
            </a:pPr>
            <a:r>
              <a:rPr lang="zh-CN" altLang="en-US" smtClean="0">
                <a:latin typeface="Audi Type" pitchFamily="34" charset="0"/>
              </a:rPr>
              <a:t>基于部门目标和岗位职责，为员工设定阶段重点工作</a:t>
            </a:r>
            <a:br>
              <a:rPr lang="zh-CN" altLang="en-US" smtClean="0">
                <a:latin typeface="Audi Type" pitchFamily="34" charset="0"/>
              </a:rPr>
            </a:br>
            <a:r>
              <a:rPr lang="zh-CN" altLang="en-US" smtClean="0">
                <a:latin typeface="Audi Type" pitchFamily="34" charset="0"/>
              </a:rPr>
              <a:t>－第</a:t>
            </a:r>
            <a:r>
              <a:rPr lang="en-US" altLang="zh-CN" smtClean="0">
                <a:latin typeface="Audi Type" pitchFamily="34" charset="0"/>
              </a:rPr>
              <a:t>1</a:t>
            </a:r>
            <a:r>
              <a:rPr lang="zh-CN" altLang="en-US" smtClean="0">
                <a:latin typeface="Audi Type" pitchFamily="34" charset="0"/>
              </a:rPr>
              <a:t>步，理解部门层面的目标，并将部门行动目标分解至个人</a:t>
            </a:r>
            <a:endParaRPr lang="en-US">
              <a:latin typeface="Audi Type" pitchFamily="34" charset="0"/>
            </a:endParaRPr>
          </a:p>
        </p:txBody>
      </p:sp>
    </p:spTree>
    <p:extLst>
      <p:ext uri="{BB962C8B-B14F-4D97-AF65-F5344CB8AC3E}">
        <p14:creationId xmlns:p14="http://schemas.microsoft.com/office/powerpoint/2010/main" val="768272512"/>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1" name=""/>
        <p:cNvGrpSpPr/>
        <p:nvPr/>
      </p:nvGrpSpPr>
      <p:grpSpPr>
        <a:xfrm>
          <a:off x="0" y="0"/>
          <a:ext cx="0" cy="0"/>
        </a:xfrm>
      </p:grpSpPr>
      <p:sp>
        <p:nvSpPr>
          <p:cNvPr id="2" name="Title 1"/>
          <p:cNvSpPr>
            <a:spLocks noGrp="1"/>
          </p:cNvSpPr>
          <p:nvPr>
            <p:ph type="title"/>
          </p:nvPr>
        </p:nvSpPr>
        <p:spPr bwMode="gray"/>
        <p:txBody>
          <a:bodyPr/>
          <a:lstStyle/>
          <a:p>
            <a:pPr>
              <a:lnSpc>
                <a:spcPct val="100000"/>
              </a:lnSpc>
            </a:pPr>
            <a:r>
              <a:rPr lang="zh-CN" altLang="en-US" smtClean="0">
                <a:latin typeface="Audi Type" pitchFamily="34" charset="0"/>
              </a:rPr>
              <a:t>基于部门目标和岗位职责，为员工设定阶段重点工作</a:t>
            </a:r>
            <a:br>
              <a:rPr lang="zh-CN" altLang="en-US" smtClean="0">
                <a:latin typeface="Audi Type" pitchFamily="34" charset="0"/>
              </a:rPr>
            </a:br>
            <a:r>
              <a:rPr lang="zh-CN" altLang="en-US" smtClean="0">
                <a:latin typeface="Audi Type" pitchFamily="34" charset="0"/>
              </a:rPr>
              <a:t>－第</a:t>
            </a:r>
            <a:r>
              <a:rPr lang="en-US" altLang="zh-CN" smtClean="0">
                <a:latin typeface="Audi Type" pitchFamily="34" charset="0"/>
              </a:rPr>
              <a:t>2</a:t>
            </a:r>
            <a:r>
              <a:rPr lang="zh-CN" altLang="en-US" smtClean="0">
                <a:latin typeface="Audi Type" pitchFamily="34" charset="0"/>
              </a:rPr>
              <a:t>步，结合所在岗位的职责与部门行动分解的内容，设定阶段重点工作</a:t>
            </a:r>
            <a:endParaRPr lang="en-US">
              <a:latin typeface="Audi Type" pitchFamily="34" charset="0"/>
            </a:endParaRPr>
          </a:p>
        </p:txBody>
      </p:sp>
      <p:sp>
        <p:nvSpPr>
          <p:cNvPr id="40963" name="Rectangle 3"/>
          <p:cNvSpPr>
            <a:spLocks noGrp="1" noChangeArrowheads="1"/>
          </p:cNvSpPr>
          <p:nvPr>
            <p:ph type="body" sz="half" idx="4294967295"/>
          </p:nvPr>
        </p:nvSpPr>
        <p:spPr bwMode="gray">
          <a:xfrm>
            <a:off x="576261" y="1968500"/>
            <a:ext cx="3398838" cy="1374775"/>
          </a:xfrm>
          <a:noFill/>
          <a:ln w="9525" cap="flat" algn="ctr">
            <a:solidFill>
              <a:schemeClr val="bg1">
                <a:lumMod val="75000"/>
              </a:schemeClr>
            </a:solidFill>
            <a:miter lim="800000"/>
          </a:ln>
        </p:spPr>
        <p:txBody>
          <a:bodyPr lIns="72000" tIns="72000" rIns="72000" bIns="36000" anchor="t">
            <a:noAutofit/>
          </a:bodyPr>
          <a:lstStyle/>
          <a:p>
            <a:pPr marL="180975" indent="-180975" eaLnBrk="1" hangingPunct="1">
              <a:lnSpc>
                <a:spcPct val="110000"/>
              </a:lnSpc>
            </a:pPr>
            <a:r>
              <a:rPr lang="zh-CN" altLang="en-US" sz="1400" smtClean="0">
                <a:latin typeface="Audi Type" pitchFamily="34" charset="0"/>
                <a:cs typeface="Arial" pitchFamily="34" charset="0"/>
              </a:rPr>
              <a:t>编制新产品生产工艺</a:t>
            </a:r>
          </a:p>
          <a:p>
            <a:pPr marL="180975" indent="-180975" eaLnBrk="1" hangingPunct="1">
              <a:lnSpc>
                <a:spcPct val="110000"/>
              </a:lnSpc>
            </a:pPr>
            <a:r>
              <a:rPr lang="zh-CN" altLang="en-US" sz="1400" smtClean="0">
                <a:latin typeface="Audi Type" pitchFamily="34" charset="0"/>
                <a:cs typeface="Arial" pitchFamily="34" charset="0"/>
              </a:rPr>
              <a:t>起草流水线岗位、工时、原料成本等分析报告</a:t>
            </a:r>
          </a:p>
          <a:p>
            <a:pPr marL="180975" indent="-180975" eaLnBrk="1" hangingPunct="1">
              <a:lnSpc>
                <a:spcPct val="110000"/>
              </a:lnSpc>
            </a:pPr>
            <a:r>
              <a:rPr lang="zh-CN" altLang="en-US" sz="1400" smtClean="0">
                <a:latin typeface="Audi Type" pitchFamily="34" charset="0"/>
                <a:cs typeface="Arial" pitchFamily="34" charset="0"/>
              </a:rPr>
              <a:t>提出新产品设计改进建议</a:t>
            </a:r>
            <a:endParaRPr lang="en-US" altLang="zh-CN" sz="1400" smtClean="0">
              <a:latin typeface="Audi Type" pitchFamily="34" charset="0"/>
              <a:cs typeface="Arial" pitchFamily="34" charset="0"/>
            </a:endParaRPr>
          </a:p>
        </p:txBody>
      </p:sp>
      <p:graphicFrame>
        <p:nvGraphicFramePr>
          <p:cNvPr id="578568" name="Group 8"/>
          <p:cNvGraphicFramePr>
            <a:graphicFrameLocks noGrp="1"/>
          </p:cNvGraphicFramePr>
          <p:nvPr>
            <p:ph sz="half" idx="4294967295"/>
            <p:extLst>
              <p:ext uri="{D42A27DB-BD31-4B8C-83A1-F6EECF244321}">
                <p14:modId xmlns:p14="http://schemas.microsoft.com/office/powerpoint/2010/main" val="3287932989"/>
              </p:ext>
            </p:extLst>
          </p:nvPr>
        </p:nvGraphicFramePr>
        <p:xfrm>
          <a:off x="4868863" y="1925638"/>
          <a:ext cx="3987800" cy="2763946"/>
        </p:xfrm>
        <a:graphic>
          <a:graphicData uri="http://schemas.openxmlformats.org/drawingml/2006/table">
            <a:tbl>
              <a:tblPr/>
              <a:tblGrid>
                <a:gridCol w="1265237"/>
                <a:gridCol w="2722563"/>
              </a:tblGrid>
              <a:tr h="310924">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目标</a:t>
                      </a:r>
                    </a:p>
                  </a:txBody>
                  <a:tcPr marT="45724" marB="45724"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相关业务内容</a:t>
                      </a:r>
                    </a:p>
                  </a:txBody>
                  <a:tcPr marT="45724" marB="45724"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accent2"/>
                    </a:solidFill>
                  </a:tcPr>
                </a:tc>
              </a:tr>
              <a:tr h="388973">
                <a:tc rowSpan="3">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在新产品试产时，试行新的成本管理模式</a:t>
                      </a:r>
                      <a:endParaRPr kumimoji="1" 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177800" marR="0" lvl="0" indent="-177800" algn="l" defTabSz="914400" rtl="0" eaLnBrk="1" fontAlgn="base" latinLnBrk="0" hangingPunct="1">
                        <a:lnSpc>
                          <a:spcPct val="90000"/>
                        </a:lnSpc>
                        <a:spcBef>
                          <a:spcPct val="50000"/>
                        </a:spcBef>
                        <a:spcAft>
                          <a:spcPct val="0"/>
                        </a:spcAft>
                        <a:buClrTx/>
                        <a:buSzTx/>
                        <a:buFont typeface="Arial" pitchFamily="34" charset="0"/>
                        <a:buChar char="•"/>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按照新的模式，编制生产工艺</a:t>
                      </a:r>
                      <a:endParaRPr kumimoji="1" 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r>
              <a:tr h="417550">
                <a:tc vMerge="1">
                  <a:txBody>
                    <a:bodyPr vert="horz" wrap="square"/>
                    <a:lstStyle/>
                    <a:p>
                      <a:endParaRPr lang="en-US"/>
                    </a:p>
                  </a:txBody>
                  <a:tcPr/>
                </a:tc>
                <a:tc>
                  <a:txBody>
                    <a:bodyPr vert="horz" wrap="square"/>
                    <a:lstStyle/>
                    <a:p>
                      <a:pPr marL="177800" marR="0" lvl="0" indent="-177800" algn="l" defTabSz="914400" rtl="0" eaLnBrk="1" fontAlgn="base" latinLnBrk="0" hangingPunct="1">
                        <a:lnSpc>
                          <a:spcPct val="90000"/>
                        </a:lnSpc>
                        <a:spcBef>
                          <a:spcPct val="50000"/>
                        </a:spcBef>
                        <a:spcAft>
                          <a:spcPct val="0"/>
                        </a:spcAft>
                        <a:buClrTx/>
                        <a:buSzTx/>
                        <a:buFont typeface="Arial" pitchFamily="34" charset="0"/>
                        <a:buChar char="•"/>
                      </a:pPr>
                      <a:r>
                        <a:rPr kumimoji="1" lang="zh-CN" alt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rPr>
                        <a:t>生产过程进行监控和记录</a:t>
                      </a:r>
                      <a:endParaRPr kumimoji="1" 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r>
              <a:tr h="447828">
                <a:tc vMerge="1">
                  <a:txBody>
                    <a:bodyPr vert="horz" wrap="square"/>
                    <a:lstStyle/>
                    <a:p>
                      <a:endParaRPr lang="en-US"/>
                    </a:p>
                  </a:txBody>
                  <a:tcPr/>
                </a:tc>
                <a:tc>
                  <a:txBody>
                    <a:bodyPr vert="horz" wrap="square"/>
                    <a:lstStyle/>
                    <a:p>
                      <a:pPr marL="177800" marR="0" lvl="0" indent="-177800" algn="l" defTabSz="914400" rtl="0" eaLnBrk="1" fontAlgn="base" latinLnBrk="0" hangingPunct="1">
                        <a:lnSpc>
                          <a:spcPct val="90000"/>
                        </a:lnSpc>
                        <a:spcBef>
                          <a:spcPct val="50000"/>
                        </a:spcBef>
                        <a:spcAft>
                          <a:spcPct val="0"/>
                        </a:spcAft>
                        <a:buClrTx/>
                        <a:buSzTx/>
                        <a:buFont typeface="Arial" pitchFamily="34" charset="0"/>
                        <a:buChar char="•"/>
                      </a:pPr>
                      <a:r>
                        <a:rPr kumimoji="1" lang="zh-CN" alt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rPr>
                        <a:t>编制成本分析报告</a:t>
                      </a:r>
                      <a:endParaRPr kumimoji="1" 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r>
              <a:tr h="420725">
                <a:tc rowSpan="3">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优化生产现场工艺成本控制模式</a:t>
                      </a:r>
                      <a:endParaRPr kumimoji="1" 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vert="horz" wrap="square"/>
                    <a:lstStyle/>
                    <a:p>
                      <a:pPr marL="177800" marR="0" lvl="0" indent="-177800" algn="l" defTabSz="914400" rtl="0" eaLnBrk="1" fontAlgn="base" latinLnBrk="0" hangingPunct="1">
                        <a:lnSpc>
                          <a:spcPct val="90000"/>
                        </a:lnSpc>
                        <a:spcBef>
                          <a:spcPct val="50000"/>
                        </a:spcBef>
                        <a:spcAft>
                          <a:spcPct val="0"/>
                        </a:spcAft>
                        <a:buClrTx/>
                        <a:buSzTx/>
                        <a:buFont typeface="Arial" pitchFamily="34" charset="0"/>
                        <a:buChar char="•"/>
                      </a:pPr>
                      <a:r>
                        <a:rPr kumimoji="1" lang="zh-CN" alt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rPr>
                        <a:t>提出成本管理的改进建议</a:t>
                      </a:r>
                      <a:endParaRPr kumimoji="1" 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r>
              <a:tr h="388973">
                <a:tc vMerge="1">
                  <a:txBody>
                    <a:bodyPr vert="horz" wrap="square"/>
                    <a:lstStyle/>
                    <a:p>
                      <a:endParaRPr lang="en-US"/>
                    </a:p>
                  </a:txBody>
                  <a:tcPr/>
                </a:tc>
                <a:tc>
                  <a:txBody>
                    <a:bodyPr vert="horz" wrap="square"/>
                    <a:lstStyle/>
                    <a:p>
                      <a:pPr marL="177800" marR="0" lvl="0" indent="-177800" algn="l" defTabSz="914400" rtl="0" eaLnBrk="1" fontAlgn="base" latinLnBrk="0" hangingPunct="1">
                        <a:lnSpc>
                          <a:spcPct val="90000"/>
                        </a:lnSpc>
                        <a:spcBef>
                          <a:spcPct val="50000"/>
                        </a:spcBef>
                        <a:spcAft>
                          <a:spcPct val="0"/>
                        </a:spcAft>
                        <a:buClrTx/>
                        <a:buSzTx/>
                        <a:buFont typeface="Arial" pitchFamily="34" charset="0"/>
                        <a:buChar char="•"/>
                      </a:pPr>
                      <a:r>
                        <a:rPr kumimoji="1" lang="zh-CN" alt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rPr>
                        <a:t>完善工艺管理制度</a:t>
                      </a:r>
                      <a:endParaRPr kumimoji="1" 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r>
              <a:tr h="388973">
                <a:tc vMerge="1">
                  <a:txBody>
                    <a:bodyPr vert="horz" wrap="square"/>
                    <a:lstStyle/>
                    <a:p>
                      <a:endParaRPr lang="en-US"/>
                    </a:p>
                  </a:txBody>
                  <a:tcPr/>
                </a:tc>
                <a:tc>
                  <a:txBody>
                    <a:bodyPr vert="horz" wrap="square"/>
                    <a:lstStyle/>
                    <a:p>
                      <a:pPr marL="177800" marR="0" lvl="0" indent="-177800" algn="l" defTabSz="914400" rtl="0" eaLnBrk="1" fontAlgn="base" latinLnBrk="0" hangingPunct="1">
                        <a:lnSpc>
                          <a:spcPct val="90000"/>
                        </a:lnSpc>
                        <a:spcBef>
                          <a:spcPct val="50000"/>
                        </a:spcBef>
                        <a:spcAft>
                          <a:spcPct val="0"/>
                        </a:spcAft>
                        <a:buClrTx/>
                        <a:buSzTx/>
                        <a:buFont typeface="Arial" pitchFamily="34" charset="0"/>
                        <a:buChar char="•"/>
                      </a:pPr>
                      <a:r>
                        <a:rPr kumimoji="1" lang="zh-CN" alt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rPr>
                        <a:t>调整工艺管理流程</a:t>
                      </a:r>
                      <a:endParaRPr kumimoji="1" lang="en-US" sz="1400" b="0" i="0" u="none" strike="noStrike" kern="1200" cap="none" normalizeH="0" baseline="0" smtClean="0">
                        <a:ln>
                          <a:noFill/>
                        </a:ln>
                        <a:solidFill>
                          <a:schemeClr val="tx1"/>
                        </a:solidFill>
                        <a:effectLst/>
                        <a:latin typeface="Audi Type" pitchFamily="34" charset="0"/>
                        <a:ea typeface="华康黑体W5(P)" panose="020b0500000000000000" pitchFamily="34" charset="-122"/>
                        <a:cs typeface="+mn-cs"/>
                      </a:endParaRPr>
                    </a:p>
                  </a:txBody>
                  <a:tcPr marT="45724" marB="45724" anchor="ctr" horzOverflow="overflow">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r>
            </a:tbl>
          </a:graphicData>
        </a:graphic>
      </p:graphicFrame>
      <p:sp>
        <p:nvSpPr>
          <p:cNvPr id="40964" name="Rectangle 4"/>
          <p:cNvSpPr>
            <a:spLocks noChangeArrowheads="1"/>
          </p:cNvSpPr>
          <p:nvPr/>
        </p:nvSpPr>
        <p:spPr bwMode="gray">
          <a:xfrm>
            <a:off x="576262" y="3880569"/>
            <a:ext cx="3398837" cy="1377232"/>
          </a:xfrm>
          <a:prstGeom prst="rect">
            <a:avLst/>
          </a:prstGeom>
          <a:noFill/>
          <a:ln w="9525" algn="ctr">
            <a:solidFill>
              <a:schemeClr val="bg1">
                <a:lumMod val="75000"/>
              </a:schemeClr>
            </a:solidFill>
            <a:miter lim="800000"/>
          </a:ln>
          <a:extLst>
            <a:ext uri="{909E8E84-426E-40DD-AFC4-6F175D3DCCD1}">
              <a14:hiddenFill xmlns:a14="http://schemas.microsoft.com/office/drawing/2010/main">
                <a:solidFill>
                  <a:srgbClr val="FFFFFF"/>
                </a:solidFill>
              </a14:hiddenFill>
            </a:ext>
          </a:extLst>
        </p:spPr>
        <p:txBody>
          <a:bodyPr lIns="72000" tIns="72000" rIns="72000" bIns="36000" anchor="t">
            <a:no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80975" indent="-180975">
              <a:lnSpc>
                <a:spcPct val="110000"/>
              </a:lnSpc>
              <a:spcBef>
                <a:spcPts val="10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pitchFamily="34" charset="0"/>
              </a:rPr>
              <a:t>选择试点，预设新产品初始目标成本，并运行</a:t>
            </a:r>
          </a:p>
          <a:p>
            <a:pPr marL="180975" indent="-180975">
              <a:lnSpc>
                <a:spcPct val="110000"/>
              </a:lnSpc>
              <a:spcBef>
                <a:spcPts val="10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pitchFamily="34" charset="0"/>
              </a:rPr>
              <a:t>评估及修正相关管理制度及工作流程</a:t>
            </a:r>
          </a:p>
        </p:txBody>
      </p:sp>
      <p:sp>
        <p:nvSpPr>
          <p:cNvPr id="40966" name="Rectangle 6"/>
          <p:cNvSpPr>
            <a:spLocks noChangeArrowheads="1"/>
          </p:cNvSpPr>
          <p:nvPr/>
        </p:nvSpPr>
        <p:spPr bwMode="gray">
          <a:xfrm>
            <a:off x="576596" y="3447181"/>
            <a:ext cx="3398503" cy="432000"/>
          </a:xfrm>
          <a:prstGeom prst="rect">
            <a:avLst/>
          </a:prstGeom>
          <a:solidFill>
            <a:schemeClr val="accent2"/>
          </a:solidFill>
          <a:ln w="9525">
            <a:solidFill>
              <a:schemeClr val="accent2"/>
            </a:solidFill>
            <a:miter lim="800000"/>
          </a:ln>
        </p:spPr>
        <p:txBody>
          <a:bodyPr anchor="ct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buFont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部门目标分解到个人</a:t>
            </a:r>
          </a:p>
        </p:txBody>
      </p:sp>
      <p:sp>
        <p:nvSpPr>
          <p:cNvPr id="40967" name="Rectangle 7"/>
          <p:cNvSpPr>
            <a:spLocks noChangeArrowheads="1"/>
          </p:cNvSpPr>
          <p:nvPr/>
        </p:nvSpPr>
        <p:spPr bwMode="gray">
          <a:xfrm>
            <a:off x="576596" y="1535339"/>
            <a:ext cx="3398503" cy="432000"/>
          </a:xfrm>
          <a:prstGeom prst="rect">
            <a:avLst/>
          </a:prstGeom>
          <a:solidFill>
            <a:schemeClr val="accent2"/>
          </a:solidFill>
          <a:ln w="9525" algn="ctr">
            <a:solidFill>
              <a:schemeClr val="accent2"/>
            </a:solidFill>
            <a:miter lim="800000"/>
          </a:ln>
        </p:spPr>
        <p:txBody>
          <a:bodyPr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buFont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李四所在工艺工程师岗位的职责要求</a:t>
            </a:r>
          </a:p>
        </p:txBody>
      </p:sp>
      <p:sp>
        <p:nvSpPr>
          <p:cNvPr id="14" name="Right Arrow 13"/>
          <p:cNvSpPr/>
          <p:nvPr/>
        </p:nvSpPr>
        <p:spPr bwMode="gray">
          <a:xfrm>
            <a:off x="4298964" y="2451037"/>
            <a:ext cx="273036" cy="16986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3669649709"/>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1989" name="Rectangle 5"/>
          <p:cNvSpPr>
            <a:spLocks noChangeArrowheads="1"/>
          </p:cNvSpPr>
          <p:nvPr/>
        </p:nvSpPr>
        <p:spPr bwMode="gray">
          <a:xfrm>
            <a:off x="576263" y="1520825"/>
            <a:ext cx="189405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buFontTx/>
              <a:buNone/>
            </a:pP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数量</a:t>
            </a:r>
          </a:p>
        </p:txBody>
      </p:sp>
      <p:sp>
        <p:nvSpPr>
          <p:cNvPr id="41990" name="Rectangle 6"/>
          <p:cNvSpPr>
            <a:spLocks noChangeArrowheads="1"/>
          </p:cNvSpPr>
          <p:nvPr/>
        </p:nvSpPr>
        <p:spPr bwMode="gray">
          <a:xfrm>
            <a:off x="576262" y="1890712"/>
            <a:ext cx="1894051" cy="3267076"/>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342900" indent="-34290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161925" indent="-160338"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开发客户数量</a:t>
            </a:r>
          </a:p>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人员参与数量</a:t>
            </a:r>
            <a:endParaRPr lang="en-US" altLang="de-DE" sz="1400">
              <a:solidFill>
                <a:schemeClr val="tx1"/>
              </a:solidFill>
              <a:latin typeface="Audi Type" pitchFamily="34" charset="0"/>
              <a:ea typeface="华康黑体W5(P)" panose="020b0500000000000000" pitchFamily="34" charset="-122"/>
              <a:cs typeface="Arial Unicode MS" panose="020b0604020202020204" pitchFamily="34" charset="-122"/>
            </a:endParaRPr>
          </a:p>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完工产品数量</a:t>
            </a:r>
          </a:p>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完成报表数量</a:t>
            </a:r>
          </a:p>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提交表格数量</a:t>
            </a:r>
          </a:p>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起草文件数量</a:t>
            </a:r>
          </a:p>
          <a:p>
            <a:pPr marL="185738" lvl="1" indent="-184150" eaLnBrk="1" hangingPunct="1">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矿工消耗时间</a:t>
            </a:r>
          </a:p>
        </p:txBody>
      </p:sp>
      <p:sp>
        <p:nvSpPr>
          <p:cNvPr id="41991" name="Rectangle 7"/>
          <p:cNvSpPr>
            <a:spLocks noChangeArrowheads="1"/>
          </p:cNvSpPr>
          <p:nvPr/>
        </p:nvSpPr>
        <p:spPr bwMode="gray">
          <a:xfrm>
            <a:off x="2706213" y="1520825"/>
            <a:ext cx="189405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buFontTx/>
              <a:buNone/>
            </a:pP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质量</a:t>
            </a:r>
          </a:p>
        </p:txBody>
      </p:sp>
      <p:sp>
        <p:nvSpPr>
          <p:cNvPr id="41992" name="Rectangle 8"/>
          <p:cNvSpPr>
            <a:spLocks noChangeArrowheads="1"/>
          </p:cNvSpPr>
          <p:nvPr/>
        </p:nvSpPr>
        <p:spPr bwMode="gray">
          <a:xfrm>
            <a:off x="2705045" y="1890712"/>
            <a:ext cx="1894051" cy="3267076"/>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342900" indent="-34290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161925" indent="-160338"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计划差错率</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核算正确率</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员工流失率</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返工百分比</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重复检测百分比</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故障发生率</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订单处理正确率</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客户满意度</a:t>
            </a:r>
          </a:p>
        </p:txBody>
      </p:sp>
      <p:sp>
        <p:nvSpPr>
          <p:cNvPr id="41993" name="Rectangle 9"/>
          <p:cNvSpPr>
            <a:spLocks noChangeArrowheads="1"/>
          </p:cNvSpPr>
          <p:nvPr/>
        </p:nvSpPr>
        <p:spPr bwMode="gray">
          <a:xfrm>
            <a:off x="4836163" y="1520825"/>
            <a:ext cx="1892300"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buFontTx/>
              <a:buNone/>
            </a:pP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时间</a:t>
            </a:r>
          </a:p>
        </p:txBody>
      </p:sp>
      <p:sp>
        <p:nvSpPr>
          <p:cNvPr id="41994" name="Rectangle 10"/>
          <p:cNvSpPr>
            <a:spLocks noChangeArrowheads="1"/>
          </p:cNvSpPr>
          <p:nvPr/>
        </p:nvSpPr>
        <p:spPr bwMode="gray">
          <a:xfrm>
            <a:off x="4833828" y="1890712"/>
            <a:ext cx="1894051" cy="3267076"/>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342900" indent="-34290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161925" indent="-160338"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逾期百分比</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预期时间</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完成工作计划时间</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产品开发周期</a:t>
            </a:r>
          </a:p>
          <a:p>
            <a:pPr marL="185738" lvl="1" indent="-184150">
              <a:lnSpc>
                <a:spcPct val="100000"/>
              </a:lnSpc>
              <a:spcBef>
                <a:spcPts val="1200"/>
              </a:spcBef>
              <a:buClrTx/>
              <a:buFont typeface="Arial" pitchFamily="34" charset="0"/>
              <a:buChar char="•"/>
            </a:pPr>
            <a:endParaRPr lang="en-US" altLang="de-DE" sz="1400">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41999" name="Rectangle 15"/>
          <p:cNvSpPr>
            <a:spLocks noChangeArrowheads="1"/>
          </p:cNvSpPr>
          <p:nvPr/>
        </p:nvSpPr>
        <p:spPr bwMode="gray">
          <a:xfrm>
            <a:off x="6962612" y="1520825"/>
            <a:ext cx="1892300"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buFontTx/>
              <a:buNone/>
            </a:pPr>
            <a:r>
              <a:rPr lang="zh-CN" altLang="en-US" sz="1600" b="1">
                <a:solidFill>
                  <a:schemeClr val="bg1"/>
                </a:solidFill>
                <a:latin typeface="Audi Type" pitchFamily="34" charset="0"/>
                <a:ea typeface="华康黑体W5(P)" panose="020b0500000000000000" pitchFamily="34" charset="-122"/>
                <a:cs typeface="Arial Unicode MS" panose="020b0604020202020204" pitchFamily="34" charset="-122"/>
              </a:rPr>
              <a:t>成本</a:t>
            </a:r>
          </a:p>
        </p:txBody>
      </p:sp>
      <p:sp>
        <p:nvSpPr>
          <p:cNvPr id="42000" name="Rectangle 16"/>
          <p:cNvSpPr>
            <a:spLocks noChangeArrowheads="1"/>
          </p:cNvSpPr>
          <p:nvPr/>
        </p:nvSpPr>
        <p:spPr bwMode="gray">
          <a:xfrm>
            <a:off x="6962612" y="1890712"/>
            <a:ext cx="1894051" cy="3267076"/>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342900" indent="-34290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161925" indent="-160338"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预算偏差百分比</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预算外生产开支</a:t>
            </a:r>
          </a:p>
          <a:p>
            <a:pPr marL="185738" lvl="1" indent="-184150">
              <a:lnSpc>
                <a:spcPct val="100000"/>
              </a:lnSpc>
              <a:spcBef>
                <a:spcPts val="1200"/>
              </a:spcBef>
              <a:buClrTx/>
              <a:buFont typeface="Arial" pitchFamily="34" charset="0"/>
              <a:buChar char="•"/>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节约金额</a:t>
            </a:r>
          </a:p>
          <a:p>
            <a:pPr marL="185738" lvl="1" indent="-184150">
              <a:lnSpc>
                <a:spcPct val="100000"/>
              </a:lnSpc>
              <a:spcBef>
                <a:spcPts val="1200"/>
              </a:spcBef>
              <a:buClrTx/>
              <a:buFont typeface="Arial" pitchFamily="34" charset="0"/>
              <a:buChar char="•"/>
            </a:pPr>
            <a:r>
              <a:rPr lang="zh-CN" altLang="de-DE" sz="1400">
                <a:solidFill>
                  <a:schemeClr val="tx1"/>
                </a:solidFill>
                <a:latin typeface="Audi Type" pitchFamily="34" charset="0"/>
                <a:ea typeface="华康黑体W5(P)" panose="020b0500000000000000" pitchFamily="34" charset="-122"/>
                <a:cs typeface="Arial Unicode MS" panose="020b0604020202020204" pitchFamily="34" charset="-122"/>
              </a:rPr>
              <a:t>单位成本降低率</a:t>
            </a:r>
          </a:p>
        </p:txBody>
      </p:sp>
      <p:sp>
        <p:nvSpPr>
          <p:cNvPr id="42001" name="Rectangle 17"/>
          <p:cNvSpPr>
            <a:spLocks noGrp="1" noChangeArrowheads="1"/>
          </p:cNvSpPr>
          <p:nvPr>
            <p:ph type="title"/>
          </p:nvPr>
        </p:nvSpPr>
        <p:spPr bwMode="gray"/>
        <p:txBody>
          <a:bodyPr/>
          <a:lstStyle/>
          <a:p>
            <a:pPr>
              <a:lnSpc>
                <a:spcPct val="100000"/>
              </a:lnSpc>
            </a:pPr>
            <a:r>
              <a:rPr lang="zh-CN" altLang="en-US" smtClean="0"/>
              <a:t>设计员工绩效考核指标时可以从</a:t>
            </a:r>
            <a:br>
              <a:rPr lang="en-US" altLang="zh-CN" smtClean="0"/>
            </a:br>
            <a:r>
              <a:rPr lang="zh-CN" altLang="en-US" smtClean="0"/>
              <a:t>数量、质量、时间、成本角度出发，形成</a:t>
            </a:r>
            <a:r>
              <a:rPr lang="en-US" altLang="zh-CN" smtClean="0"/>
              <a:t>KPI</a:t>
            </a:r>
          </a:p>
        </p:txBody>
      </p:sp>
    </p:spTree>
    <p:extLst>
      <p:ext uri="{BB962C8B-B14F-4D97-AF65-F5344CB8AC3E}">
        <p14:creationId xmlns:p14="http://schemas.microsoft.com/office/powerpoint/2010/main" val="111489574"/>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583683" name="Group 3"/>
          <p:cNvGraphicFramePr>
            <a:graphicFrameLocks noGrp="1"/>
          </p:cNvGraphicFramePr>
          <p:nvPr>
            <p:extLst>
              <p:ext uri="{D42A27DB-BD31-4B8C-83A1-F6EECF244321}">
                <p14:modId xmlns:p14="http://schemas.microsoft.com/office/powerpoint/2010/main" val="2522608155"/>
              </p:ext>
            </p:extLst>
          </p:nvPr>
        </p:nvGraphicFramePr>
        <p:xfrm>
          <a:off x="571498" y="1569251"/>
          <a:ext cx="8285164" cy="4139040"/>
        </p:xfrm>
        <a:graphic>
          <a:graphicData uri="http://schemas.openxmlformats.org/drawingml/2006/table">
            <a:tbl>
              <a:tblPr/>
              <a:tblGrid>
                <a:gridCol w="6069473"/>
                <a:gridCol w="458107"/>
                <a:gridCol w="456230"/>
                <a:gridCol w="445691"/>
                <a:gridCol w="466768"/>
                <a:gridCol w="388895"/>
              </a:tblGrid>
              <a:tr h="1128224">
                <a:tc rowSpan="2">
                  <a:txBody>
                    <a:bodyPr vert="horz" wrap="square"/>
                    <a:lstStyle/>
                    <a:p>
                      <a:pPr marL="0" marR="0" lvl="0" indent="0" algn="l" defTabSz="914400" rtl="0" eaLnBrk="0" fontAlgn="base" latinLnBrk="0" hangingPunct="0">
                        <a:lnSpc>
                          <a:spcPct val="110000"/>
                        </a:lnSpc>
                        <a:spcBef>
                          <a:spcPts val="600"/>
                        </a:spcBef>
                        <a:spcAft>
                          <a:spcPct val="0"/>
                        </a:spcAft>
                        <a:buClrTx/>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请您根据对市场投资部提交的各类分析报告质量的满意程度，选择相应的选项</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非常满意</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较为满意</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一般满意</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不太满意</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非常不满意</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458449">
                <a:tc vMerge="1">
                  <a:txBody>
                    <a:bodyPr vert="horz" wrap="square"/>
                    <a:lstStyle/>
                    <a:p>
                      <a:endParaRPr lang="en-US"/>
                    </a:p>
                  </a:txBody>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en-US" altLang="zh-CN"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5</a:t>
                      </a: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分</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en-US" altLang="zh-CN"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4</a:t>
                      </a: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分</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en-US" altLang="zh-CN"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3</a:t>
                      </a: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分</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en-US" altLang="zh-CN"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2</a:t>
                      </a: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分</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0" fontAlgn="base" latinLnBrk="0" hangingPunct="0">
                        <a:lnSpc>
                          <a:spcPct val="100000"/>
                        </a:lnSpc>
                        <a:spcBef>
                          <a:spcPts val="600"/>
                        </a:spcBef>
                        <a:spcAft>
                          <a:spcPct val="0"/>
                        </a:spcAft>
                        <a:buClrTx/>
                        <a:buSzTx/>
                        <a:buFontTx/>
                        <a:buNone/>
                      </a:pPr>
                      <a:r>
                        <a:rPr kumimoji="1" lang="en-US" altLang="zh-CN"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1</a:t>
                      </a: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rPr>
                        <a:t>分</a:t>
                      </a:r>
                      <a:endParaRPr kumimoji="1" lang="zh-CN" altLang="en-US" sz="1600" b="0" i="0" u="none" strike="noStrike" cap="none" normalizeH="0" baseline="0" smtClean="0">
                        <a:ln>
                          <a:noFill/>
                        </a:ln>
                        <a:solidFill>
                          <a:schemeClr val="bg1"/>
                        </a:solidFill>
                        <a:effectLst/>
                        <a:latin typeface="Audi Type" pitchFamily="34" charset="0"/>
                        <a:ea typeface="华康黑体W5(P)" panose="020b0500000000000000" pitchFamily="34" charset="-122"/>
                        <a:cs typeface="Times New Roman" pitchFamily="18" charset="0"/>
                      </a:endParaRPr>
                    </a:p>
                  </a:txBody>
                  <a:tcPr marL="108000" marR="108000" marT="72000" marB="720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355021">
                <a:tc>
                  <a:txBody>
                    <a:bodyPr vert="horz" wrap="square"/>
                    <a:lstStyle/>
                    <a:p>
                      <a:pPr marL="0" marR="0" lvl="0" indent="0" algn="l" defTabSz="914400" rtl="0" eaLnBrk="0" fontAlgn="base" latinLnBrk="0" hangingPunct="0">
                        <a:lnSpc>
                          <a:spcPct val="100000"/>
                        </a:lnSpc>
                        <a:spcBef>
                          <a:spcPts val="600"/>
                        </a:spcBef>
                        <a:spcAft>
                          <a:spcPct val="0"/>
                        </a:spcAft>
                        <a:buClrTx/>
                        <a:buSzTx/>
                        <a:buFontTx/>
                        <a:buAutoNum type="arabicPeriod"/>
                        <a:tabLst>
                          <a:tab pos="360363"/>
                        </a:tabLst>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按计划及时完成</a:t>
                      </a: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2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355021">
                <a:tc>
                  <a:txBody>
                    <a:bodyPr vert="horz" wrap="square"/>
                    <a:lstStyle/>
                    <a:p>
                      <a:pPr marL="0" marR="0" lvl="0" indent="0" algn="l" defTabSz="914400" rtl="0" eaLnBrk="0" fontAlgn="base" latinLnBrk="0" hangingPunct="0">
                        <a:lnSpc>
                          <a:spcPct val="100000"/>
                        </a:lnSpc>
                        <a:spcBef>
                          <a:spcPts val="600"/>
                        </a:spcBef>
                        <a:spcAft>
                          <a:spcPct val="0"/>
                        </a:spcAft>
                        <a:buClrTx/>
                        <a:buSzTx/>
                        <a:buFontTx/>
                        <a:buNone/>
                        <a:tabLst>
                          <a:tab pos="360363"/>
                        </a:tabLst>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2.</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分析报告采用数据和引用资料可靠</a:t>
                      </a: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r>
              <a:tr h="355021">
                <a:tc>
                  <a:txBody>
                    <a:bodyPr vert="horz" wrap="square"/>
                    <a:lstStyle/>
                    <a:p>
                      <a:pPr marL="0" marR="0" lvl="0" indent="0" algn="l" defTabSz="914400" rtl="0" eaLnBrk="0" fontAlgn="base" latinLnBrk="0" hangingPunct="0">
                        <a:lnSpc>
                          <a:spcPct val="100000"/>
                        </a:lnSpc>
                        <a:spcBef>
                          <a:spcPts val="600"/>
                        </a:spcBef>
                        <a:spcAft>
                          <a:spcPct val="0"/>
                        </a:spcAft>
                        <a:buClrTx/>
                        <a:buSzTx/>
                        <a:buFontTx/>
                        <a:buNone/>
                        <a:tabLst>
                          <a:tab pos="360363"/>
                        </a:tabLst>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3.</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分析报告运用恰当的分析方法，论证充分，推理逻辑严密</a:t>
                      </a: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355021">
                <a:tc>
                  <a:txBody>
                    <a:bodyPr vert="horz" wrap="square"/>
                    <a:lstStyle/>
                    <a:p>
                      <a:pPr marL="0" marR="0" lvl="0" indent="0" algn="l" defTabSz="914400" rtl="0" eaLnBrk="0" fontAlgn="base" latinLnBrk="0" hangingPunct="0">
                        <a:lnSpc>
                          <a:spcPct val="100000"/>
                        </a:lnSpc>
                        <a:spcBef>
                          <a:spcPts val="600"/>
                        </a:spcBef>
                        <a:spcAft>
                          <a:spcPct val="0"/>
                        </a:spcAft>
                        <a:buClrTx/>
                        <a:buSzTx/>
                        <a:buFontTx/>
                        <a:buNone/>
                        <a:tabLst>
                          <a:tab pos="360363"/>
                        </a:tabLst>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4.</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对集团领导和相关部门决策具有较强的指导意义</a:t>
                      </a: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r>
              <a:tr h="355021">
                <a:tc>
                  <a:txBody>
                    <a:bodyPr vert="horz" wrap="square"/>
                    <a:lstStyle/>
                    <a:p>
                      <a:pPr marL="0" marR="0" lvl="0" indent="0" algn="l" defTabSz="914400" rtl="0" eaLnBrk="0" fontAlgn="base" latinLnBrk="0" hangingPunct="0">
                        <a:lnSpc>
                          <a:spcPct val="100000"/>
                        </a:lnSpc>
                        <a:spcBef>
                          <a:spcPts val="600"/>
                        </a:spcBef>
                        <a:spcAft>
                          <a:spcPct val="0"/>
                        </a:spcAft>
                        <a:buClrTx/>
                        <a:buSzTx/>
                        <a:buFontTx/>
                        <a:buNone/>
                        <a:tabLst>
                          <a:tab pos="360363"/>
                        </a:tabLst>
                      </a:pPr>
                      <a:r>
                        <a:rPr kumimoji="1" lang="zh-CN" altLang="en-US" sz="1400" b="1"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合计总分：</a:t>
                      </a: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gridSpan="5">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hMerge="1">
                  <a:txBody>
                    <a:bodyPr vert="horz" wrap="square"/>
                    <a:lstStyle/>
                    <a:p>
                      <a:endParaRPr lang="en-US"/>
                    </a:p>
                  </a:txBody>
                  <a:tcPr/>
                </a:tc>
                <a:tc hMerge="1">
                  <a:txBody>
                    <a:bodyPr vert="horz" wrap="square"/>
                    <a:lstStyle/>
                    <a:p>
                      <a:endParaRPr lang="en-US"/>
                    </a:p>
                  </a:txBody>
                  <a:tcPr/>
                </a:tc>
                <a:tc hMerge="1">
                  <a:txBody>
                    <a:bodyPr vert="horz" wrap="square"/>
                    <a:lstStyle/>
                    <a:p>
                      <a:endParaRPr lang="en-US"/>
                    </a:p>
                  </a:txBody>
                  <a:tcPr/>
                </a:tc>
                <a:tc hMerge="1">
                  <a:txBody>
                    <a:bodyPr vert="horz" wrap="square"/>
                    <a:lstStyle/>
                    <a:p>
                      <a:endParaRPr lang="en-US"/>
                    </a:p>
                  </a:txBody>
                  <a:tcPr/>
                </a:tc>
              </a:tr>
              <a:tr h="355021">
                <a:tc>
                  <a:txBody>
                    <a:bodyPr vert="horz" wrap="square"/>
                    <a:lstStyle/>
                    <a:p>
                      <a:pPr marL="0" marR="0" lvl="0" indent="0" algn="l" defTabSz="914400" rtl="0" eaLnBrk="0" fontAlgn="base" latinLnBrk="0" hangingPunct="0">
                        <a:lnSpc>
                          <a:spcPct val="100000"/>
                        </a:lnSpc>
                        <a:spcBef>
                          <a:spcPts val="600"/>
                        </a:spcBef>
                        <a:spcAft>
                          <a:spcPct val="0"/>
                        </a:spcAft>
                        <a:buClrTx/>
                        <a:buSzTx/>
                        <a:buFontTx/>
                        <a:buNone/>
                        <a:tabLst>
                          <a:tab pos="360363"/>
                        </a:tabLst>
                      </a:pPr>
                      <a:r>
                        <a:rPr kumimoji="1" lang="zh-CN" altLang="en-US" sz="1400" b="1"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rPr>
                        <a:t>平均得分：</a:t>
                      </a: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cs typeface="Times New Roman" pitchFamily="18" charset="0"/>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gridSpan="5">
                  <a:txBody>
                    <a:bodyPr vert="horz" wrap="square"/>
                    <a:lstStyle/>
                    <a:p>
                      <a:pPr marL="0" marR="0" lvl="0" indent="0" algn="l" defTabSz="914400" rtl="0" eaLnBrk="1" fontAlgn="base" latinLnBrk="0" hangingPunct="1">
                        <a:lnSpc>
                          <a:spcPct val="100000"/>
                        </a:lnSpc>
                        <a:spcBef>
                          <a:spcPts val="600"/>
                        </a:spcBef>
                        <a:spcAft>
                          <a:spcPct val="0"/>
                        </a:spcAft>
                        <a:buClr>
                          <a:schemeClr val="bg2"/>
                        </a:buClr>
                        <a:buSzTx/>
                        <a:buFontTx/>
                        <a:buNone/>
                      </a:pPr>
                      <a:endPar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endParaRPr>
                    </a:p>
                  </a:txBody>
                  <a:tcPr marL="108000" marR="108000" marT="72000" marB="72000"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hMerge="1">
                  <a:txBody>
                    <a:bodyPr vert="horz" wrap="square"/>
                    <a:lstStyle/>
                    <a:p>
                      <a:endParaRPr lang="en-US"/>
                    </a:p>
                  </a:txBody>
                  <a:tcPr/>
                </a:tc>
                <a:tc hMerge="1">
                  <a:txBody>
                    <a:bodyPr vert="horz" wrap="square"/>
                    <a:lstStyle/>
                    <a:p>
                      <a:endParaRPr lang="en-US"/>
                    </a:p>
                  </a:txBody>
                  <a:tcPr/>
                </a:tc>
                <a:tc hMerge="1">
                  <a:txBody>
                    <a:bodyPr vert="horz" wrap="square"/>
                    <a:lstStyle/>
                    <a:p>
                      <a:endParaRPr lang="en-US"/>
                    </a:p>
                  </a:txBody>
                  <a:tcPr/>
                </a:tc>
                <a:tc hMerge="1">
                  <a:txBody>
                    <a:bodyPr vert="horz" wrap="square"/>
                    <a:lstStyle/>
                    <a:p>
                      <a:endParaRPr lang="en-US"/>
                    </a:p>
                  </a:txBody>
                  <a:tcPr/>
                </a:tc>
              </a:tr>
            </a:tbl>
          </a:graphicData>
        </a:graphic>
      </p:graphicFrame>
      <p:sp>
        <p:nvSpPr>
          <p:cNvPr id="43067" name="Rectangle 59"/>
          <p:cNvSpPr>
            <a:spLocks noChangeArrowheads="1"/>
          </p:cNvSpPr>
          <p:nvPr/>
        </p:nvSpPr>
        <p:spPr bwMode="black">
          <a:xfrm>
            <a:off x="476247" y="1274370"/>
            <a:ext cx="452720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defPPr>
              <a:defRPr lang="zh-CN"/>
            </a:defPPr>
            <a:lvl1pPr marL="88900" indent="-889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spcBef>
                <a:spcPct val="40000"/>
              </a:spcBef>
              <a:buClrTx/>
              <a:buFontTx/>
              <a:buNone/>
            </a:pPr>
            <a:r>
              <a:rPr kumimoji="0"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对“战略和投资分析报告质量”指标的评价标准</a:t>
            </a:r>
          </a:p>
        </p:txBody>
      </p:sp>
      <p:sp>
        <p:nvSpPr>
          <p:cNvPr id="2" name="Title 1"/>
          <p:cNvSpPr>
            <a:spLocks noGrp="1"/>
          </p:cNvSpPr>
          <p:nvPr>
            <p:ph type="title"/>
          </p:nvPr>
        </p:nvSpPr>
        <p:spPr/>
        <p:txBody>
          <a:bodyPr/>
          <a:lstStyle/>
          <a:p>
            <a:r>
              <a:rPr lang="zh-CN" altLang="en-US" smtClean="0"/>
              <a:t>定性</a:t>
            </a:r>
            <a:r>
              <a:rPr lang="zh-CN" altLang="en-US"/>
              <a:t>指标量化的方法：对每个定性指标设定评价标准</a:t>
            </a:r>
            <a:endParaRPr lang="en-US"/>
          </a:p>
        </p:txBody>
      </p:sp>
    </p:spTree>
    <p:extLst>
      <p:ext uri="{BB962C8B-B14F-4D97-AF65-F5344CB8AC3E}">
        <p14:creationId xmlns:p14="http://schemas.microsoft.com/office/powerpoint/2010/main" val="3414388175"/>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bwMode="gray"/>
        <p:txBody>
          <a:bodyPr/>
          <a:lstStyle/>
          <a:p>
            <a:r>
              <a:rPr lang="zh-CN" altLang="en-US" smtClean="0"/>
              <a:t>设定员工关键绩效指标的</a:t>
            </a:r>
            <a:r>
              <a:rPr lang="en-US" altLang="zh-CN" smtClean="0">
                <a:latin typeface="Audi Type" pitchFamily="34" charset="0"/>
              </a:rPr>
              <a:t>6</a:t>
            </a:r>
            <a:r>
              <a:rPr lang="zh-CN" altLang="en-US" smtClean="0"/>
              <a:t>要点</a:t>
            </a:r>
            <a:endParaRPr lang="en-US"/>
          </a:p>
        </p:txBody>
      </p:sp>
      <p:sp>
        <p:nvSpPr>
          <p:cNvPr id="19" name="Rectangle 18"/>
          <p:cNvSpPr>
            <a:spLocks noChangeArrowheads="1"/>
          </p:cNvSpPr>
          <p:nvPr/>
        </p:nvSpPr>
        <p:spPr bwMode="gray">
          <a:xfrm>
            <a:off x="577686" y="1527506"/>
            <a:ext cx="261187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FontTx/>
              <a:buNone/>
            </a:pP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权重</a:t>
            </a:r>
            <a:endPar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20" name="Rectangle 19"/>
          <p:cNvSpPr>
            <a:spLocks noChangeArrowheads="1"/>
          </p:cNvSpPr>
          <p:nvPr/>
        </p:nvSpPr>
        <p:spPr bwMode="gray">
          <a:xfrm>
            <a:off x="577685" y="1897393"/>
            <a:ext cx="2611871" cy="1702431"/>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权重之和等于</a:t>
            </a:r>
            <a:r>
              <a:rPr lang="en-US" altLang="zh-CN" sz="1400">
                <a:latin typeface="Audi Type" pitchFamily="34" charset="0"/>
                <a:ea typeface="华康黑体W5(P)" panose="020b0500000000000000" pitchFamily="34" charset="-122"/>
                <a:cs typeface="Arial Unicode MS" panose="020b0604020202020204" pitchFamily="34" charset="-122"/>
              </a:rPr>
              <a:t>100</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越重要的权重越高</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权重比例没有绝对</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权中一般为</a:t>
            </a:r>
            <a:r>
              <a:rPr lang="en-US" altLang="zh-CN" sz="1400">
                <a:latin typeface="Audi Type" pitchFamily="34" charset="0"/>
                <a:ea typeface="华康黑体W5(P)" panose="020b0500000000000000" pitchFamily="34" charset="-122"/>
                <a:cs typeface="Arial Unicode MS" panose="020b0604020202020204" pitchFamily="34" charset="-122"/>
              </a:rPr>
              <a:t>5</a:t>
            </a:r>
            <a:r>
              <a:rPr lang="zh-CN" altLang="en-US" sz="1400">
                <a:latin typeface="Audi Type" pitchFamily="34" charset="0"/>
                <a:ea typeface="华康黑体W5(P)" panose="020b0500000000000000" pitchFamily="34" charset="-122"/>
                <a:cs typeface="Arial Unicode MS" panose="020b0604020202020204" pitchFamily="34" charset="-122"/>
              </a:rPr>
              <a:t>的倍数</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权重之差为</a:t>
            </a:r>
            <a:r>
              <a:rPr lang="en-US" altLang="zh-CN" sz="1400">
                <a:latin typeface="Audi Type" pitchFamily="34" charset="0"/>
                <a:ea typeface="华康黑体W5(P)" panose="020b0500000000000000" pitchFamily="34" charset="-122"/>
                <a:cs typeface="Arial Unicode MS" panose="020b0604020202020204" pitchFamily="34" charset="-122"/>
              </a:rPr>
              <a:t>5%</a:t>
            </a:r>
          </a:p>
          <a:p>
            <a:pPr marL="174625" lvl="1" indent="-173038">
              <a:spcBef>
                <a:spcPts val="600"/>
              </a:spcBef>
              <a:buSzTx/>
              <a:buFont typeface="Arial" pitchFamily="34" charset="0"/>
              <a:buChar char="•"/>
            </a:pPr>
            <a:endParaRPr lang="zh-CN" altLang="en-US" sz="1400">
              <a:latin typeface="Audi Type" pitchFamily="34" charset="0"/>
              <a:ea typeface="华康黑体W5(P)" panose="020b0500000000000000" pitchFamily="34" charset="-122"/>
              <a:cs typeface="Arial Unicode MS" panose="020b0604020202020204" pitchFamily="34" charset="-122"/>
            </a:endParaRPr>
          </a:p>
        </p:txBody>
      </p:sp>
      <p:sp>
        <p:nvSpPr>
          <p:cNvPr id="23" name="Rectangle 22"/>
          <p:cNvSpPr>
            <a:spLocks noChangeArrowheads="1"/>
          </p:cNvSpPr>
          <p:nvPr/>
        </p:nvSpPr>
        <p:spPr bwMode="gray">
          <a:xfrm>
            <a:off x="3419929" y="1527506"/>
            <a:ext cx="261187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定义</a:t>
            </a:r>
          </a:p>
        </p:txBody>
      </p:sp>
      <p:sp>
        <p:nvSpPr>
          <p:cNvPr id="24" name="Rectangle 23"/>
          <p:cNvSpPr>
            <a:spLocks noChangeArrowheads="1"/>
          </p:cNvSpPr>
          <p:nvPr/>
        </p:nvSpPr>
        <p:spPr bwMode="gray">
          <a:xfrm>
            <a:off x="3419928" y="1897393"/>
            <a:ext cx="2611871" cy="1716430"/>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对指标的解释清楚明确，不会引起歧义</a:t>
            </a:r>
          </a:p>
        </p:txBody>
      </p:sp>
      <p:sp>
        <p:nvSpPr>
          <p:cNvPr id="25" name="Rectangle 24"/>
          <p:cNvSpPr>
            <a:spLocks noChangeArrowheads="1"/>
          </p:cNvSpPr>
          <p:nvPr/>
        </p:nvSpPr>
        <p:spPr bwMode="gray">
          <a:xfrm>
            <a:off x="6244792" y="1527506"/>
            <a:ext cx="261187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目标值</a:t>
            </a:r>
          </a:p>
        </p:txBody>
      </p:sp>
      <p:sp>
        <p:nvSpPr>
          <p:cNvPr id="26" name="Rectangle 25"/>
          <p:cNvSpPr>
            <a:spLocks noChangeArrowheads="1"/>
          </p:cNvSpPr>
          <p:nvPr/>
        </p:nvSpPr>
        <p:spPr bwMode="gray">
          <a:xfrm>
            <a:off x="6244791" y="1897393"/>
            <a:ext cx="2611871" cy="1716430"/>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根据整体目标要求</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根据历史值</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根据预测</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根据标竿比较</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可以使否决指标或者加分指标</a:t>
            </a:r>
          </a:p>
          <a:p>
            <a:pPr marL="174625" lvl="1" indent="-173038">
              <a:spcBef>
                <a:spcPts val="600"/>
              </a:spcBef>
              <a:buSzTx/>
              <a:buFont typeface="Arial" pitchFamily="34" charset="0"/>
              <a:buChar char="•"/>
            </a:pPr>
            <a:endParaRPr lang="zh-CN" altLang="en-US" sz="1400">
              <a:latin typeface="Audi Type" pitchFamily="34" charset="0"/>
              <a:ea typeface="华康黑体W5(P)" panose="020b0500000000000000" pitchFamily="34" charset="-122"/>
              <a:cs typeface="Arial Unicode MS" panose="020b0604020202020204" pitchFamily="34" charset="-122"/>
            </a:endParaRPr>
          </a:p>
        </p:txBody>
      </p:sp>
      <p:sp>
        <p:nvSpPr>
          <p:cNvPr id="27" name="Rectangle 26"/>
          <p:cNvSpPr>
            <a:spLocks noChangeArrowheads="1"/>
          </p:cNvSpPr>
          <p:nvPr/>
        </p:nvSpPr>
        <p:spPr bwMode="gray">
          <a:xfrm>
            <a:off x="577686" y="3768553"/>
            <a:ext cx="261187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评分标准</a:t>
            </a:r>
          </a:p>
        </p:txBody>
      </p:sp>
      <p:sp>
        <p:nvSpPr>
          <p:cNvPr id="28" name="Rectangle 27"/>
          <p:cNvSpPr>
            <a:spLocks noChangeArrowheads="1"/>
          </p:cNvSpPr>
          <p:nvPr/>
        </p:nvSpPr>
        <p:spPr bwMode="gray">
          <a:xfrm>
            <a:off x="577685" y="4138440"/>
            <a:ext cx="2611871" cy="1702431"/>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百分制</a:t>
            </a:r>
            <a:r>
              <a:rPr lang="en-US" altLang="zh-CN" sz="1400">
                <a:latin typeface="Audi Type" pitchFamily="34" charset="0"/>
                <a:ea typeface="华康黑体W5(P)" panose="020b0500000000000000" pitchFamily="34" charset="-122"/>
                <a:cs typeface="Arial Unicode MS" panose="020b0604020202020204" pitchFamily="34" charset="-122"/>
              </a:rPr>
              <a:t>/10</a:t>
            </a:r>
            <a:r>
              <a:rPr lang="zh-CN" altLang="en-US" sz="1400">
                <a:latin typeface="Audi Type" pitchFamily="34" charset="0"/>
                <a:ea typeface="华康黑体W5(P)" panose="020b0500000000000000" pitchFamily="34" charset="-122"/>
                <a:cs typeface="Arial Unicode MS" panose="020b0604020202020204" pitchFamily="34" charset="-122"/>
              </a:rPr>
              <a:t>分制</a:t>
            </a:r>
            <a:r>
              <a:rPr lang="en-US" altLang="zh-CN" sz="1400">
                <a:latin typeface="Audi Type" pitchFamily="34" charset="0"/>
                <a:ea typeface="华康黑体W5(P)" panose="020b0500000000000000" pitchFamily="34" charset="-122"/>
                <a:cs typeface="Arial Unicode MS" panose="020b0604020202020204" pitchFamily="34" charset="-122"/>
              </a:rPr>
              <a:t>/5</a:t>
            </a:r>
            <a:r>
              <a:rPr lang="zh-CN" altLang="en-US" sz="1400">
                <a:latin typeface="Audi Type" pitchFamily="34" charset="0"/>
                <a:ea typeface="华康黑体W5(P)" panose="020b0500000000000000" pitchFamily="34" charset="-122"/>
                <a:cs typeface="Arial Unicode MS" panose="020b0604020202020204" pitchFamily="34" charset="-122"/>
              </a:rPr>
              <a:t>分制</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线形评分</a:t>
            </a:r>
            <a:r>
              <a:rPr lang="en-US" altLang="zh-CN" sz="1400">
                <a:latin typeface="Audi Type" pitchFamily="34" charset="0"/>
                <a:ea typeface="华康黑体W5(P)" panose="020b0500000000000000" pitchFamily="34" charset="-122"/>
                <a:cs typeface="Arial Unicode MS" panose="020b0604020202020204" pitchFamily="34" charset="-122"/>
              </a:rPr>
              <a:t>/</a:t>
            </a:r>
            <a:r>
              <a:rPr lang="zh-CN" altLang="en-US" sz="1400">
                <a:latin typeface="Audi Type" pitchFamily="34" charset="0"/>
                <a:ea typeface="华康黑体W5(P)" panose="020b0500000000000000" pitchFamily="34" charset="-122"/>
                <a:cs typeface="Arial Unicode MS" panose="020b0604020202020204" pitchFamily="34" charset="-122"/>
              </a:rPr>
              <a:t>点性评分</a:t>
            </a:r>
            <a:r>
              <a:rPr lang="en-US" altLang="zh-CN" sz="1400">
                <a:latin typeface="Audi Type" pitchFamily="34" charset="0"/>
                <a:ea typeface="华康黑体W5(P)" panose="020b0500000000000000" pitchFamily="34" charset="-122"/>
                <a:cs typeface="Arial Unicode MS" panose="020b0604020202020204" pitchFamily="34" charset="-122"/>
              </a:rPr>
              <a:t>/</a:t>
            </a:r>
            <a:r>
              <a:rPr lang="zh-CN" altLang="en-US" sz="1400">
                <a:latin typeface="Audi Type" pitchFamily="34" charset="0"/>
                <a:ea typeface="华康黑体W5(P)" panose="020b0500000000000000" pitchFamily="34" charset="-122"/>
                <a:cs typeface="Arial Unicode MS" panose="020b0604020202020204" pitchFamily="34" charset="-122"/>
              </a:rPr>
              <a:t>扣分</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和公司保持一致</a:t>
            </a:r>
          </a:p>
        </p:txBody>
      </p:sp>
      <p:sp>
        <p:nvSpPr>
          <p:cNvPr id="29" name="Rectangle 28"/>
          <p:cNvSpPr>
            <a:spLocks noChangeArrowheads="1"/>
          </p:cNvSpPr>
          <p:nvPr/>
        </p:nvSpPr>
        <p:spPr bwMode="gray">
          <a:xfrm>
            <a:off x="3419929" y="3768553"/>
            <a:ext cx="261187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统计周期</a:t>
            </a:r>
          </a:p>
        </p:txBody>
      </p:sp>
      <p:sp>
        <p:nvSpPr>
          <p:cNvPr id="30" name="Rectangle 29"/>
          <p:cNvSpPr>
            <a:spLocks noChangeArrowheads="1"/>
          </p:cNvSpPr>
          <p:nvPr/>
        </p:nvSpPr>
        <p:spPr bwMode="gray">
          <a:xfrm>
            <a:off x="3419928" y="4138440"/>
            <a:ext cx="2611871" cy="1716430"/>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根据不同指标的取数特点，考虑指标本身的波动性和取值成本</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根据与业务目标之间的关系紧密程度确定</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可以与考核周期不同</a:t>
            </a:r>
          </a:p>
        </p:txBody>
      </p:sp>
      <p:sp>
        <p:nvSpPr>
          <p:cNvPr id="31" name="Rectangle 30"/>
          <p:cNvSpPr>
            <a:spLocks noChangeArrowheads="1"/>
          </p:cNvSpPr>
          <p:nvPr/>
        </p:nvSpPr>
        <p:spPr bwMode="gray">
          <a:xfrm>
            <a:off x="6244792" y="3768553"/>
            <a:ext cx="2611871" cy="374650"/>
          </a:xfrm>
          <a:prstGeom prst="rect">
            <a:avLst/>
          </a:prstGeom>
          <a:solidFill>
            <a:schemeClr val="accent2"/>
          </a:solidFill>
          <a:ln w="12700">
            <a:solidFill>
              <a:schemeClr val="accent2"/>
            </a:solidFill>
            <a:miter lim="800000"/>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数据来源</a:t>
            </a:r>
          </a:p>
        </p:txBody>
      </p:sp>
      <p:sp>
        <p:nvSpPr>
          <p:cNvPr id="32" name="Rectangle 31"/>
          <p:cNvSpPr>
            <a:spLocks noChangeArrowheads="1"/>
          </p:cNvSpPr>
          <p:nvPr/>
        </p:nvSpPr>
        <p:spPr bwMode="gray">
          <a:xfrm>
            <a:off x="6244791" y="4138440"/>
            <a:ext cx="2611871" cy="1716430"/>
          </a:xfrm>
          <a:prstGeom prst="rect">
            <a:avLst/>
          </a:prstGeom>
          <a:solidFill>
            <a:schemeClr val="bg1"/>
          </a:solidFill>
          <a:ln>
            <a:solidFill>
              <a:schemeClr val="bg1">
                <a:lumMod val="75000"/>
              </a:schemeClr>
            </a:solidFill>
          </a:ln>
          <a:extLst/>
        </p:spPr>
        <p:txBody>
          <a:bodyPr lIns="108000" tIns="72000" rIns="72000" bIns="720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客观性</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及时性</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准确性</a:t>
            </a:r>
          </a:p>
          <a:p>
            <a:pPr marL="174625" lvl="1" indent="-173038">
              <a:spcBef>
                <a:spcPts val="600"/>
              </a:spcBef>
              <a:buSzTx/>
              <a:buFont typeface="Arial" pitchFamily="34" charset="0"/>
              <a:buChar char="•"/>
            </a:pPr>
            <a:r>
              <a:rPr lang="zh-CN" altLang="en-US" sz="1400">
                <a:latin typeface="Audi Type" pitchFamily="34" charset="0"/>
                <a:ea typeface="华康黑体W5(P)" panose="020b0500000000000000" pitchFamily="34" charset="-122"/>
                <a:cs typeface="Arial Unicode MS" panose="020b0604020202020204" pitchFamily="34" charset="-122"/>
              </a:rPr>
              <a:t>成本低</a:t>
            </a:r>
          </a:p>
          <a:p>
            <a:pPr marL="174625" lvl="1" indent="-173038">
              <a:spcBef>
                <a:spcPts val="600"/>
              </a:spcBef>
              <a:buSzTx/>
              <a:buFont typeface="Arial" pitchFamily="34" charset="0"/>
              <a:buChar char="•"/>
            </a:pPr>
            <a:endParaRPr lang="zh-CN" altLang="en-US" sz="1400">
              <a:latin typeface="Audi Type" pitchFamily="34" charset="0"/>
              <a:ea typeface="华康黑体W5(P)" panose="020b0500000000000000" pitchFamily="34" charset="-122"/>
              <a:cs typeface="Arial Unicode MS" panose="020b0604020202020204" pitchFamily="34" charset="-122"/>
            </a:endParaRPr>
          </a:p>
        </p:txBody>
      </p:sp>
    </p:spTree>
    <p:extLst>
      <p:ext uri="{BB962C8B-B14F-4D97-AF65-F5344CB8AC3E}">
        <p14:creationId xmlns:p14="http://schemas.microsoft.com/office/powerpoint/2010/main" val="2028992909"/>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1664943737"/>
              </p:ext>
            </p:extLst>
          </p:nvPr>
        </p:nvGraphicFramePr>
        <p:xfrm>
          <a:off x="1588" y="1588"/>
          <a:ext cx="1587" cy="1587"/>
        </p:xfrm>
        <a:graphic>
          <a:graphicData uri="http://schemas.openxmlformats.org/presentationml/2006/ole">
            <mc:AlternateContent>
              <mc:Choice xmlns:v="urn:schemas-microsoft-com:vml" Requires="v">
                <p:oleObj spid="_x0000_s1063" name="think-cell Slide" r:id="rId3" imgW="471" imgH="472" progId="TCLayout.ActiveDocument.1">
                  <p:embed/>
                </p:oleObj>
              </mc:Choice>
              <mc:Fallback>
                <p:oleObj name="think-cell Slide" r:id="rId3" imgW="471" imgH="472" progId="TCLayout.ActiveDocument.1">
                  <p:embed/>
                  <p:pic>
                    <p:nvPicPr>
                      <p:cNvPr id="0" name="OLE substitute image"/>
                      <p:cNvPicPr/>
                      <p:nvPr/>
                    </p:nvPicPr>
                    <p:blipFill>
                      <a:blip r:embed="rId4"/>
                      <a:stretch>
                        <a:fillRect/>
                      </a:stretch>
                    </p:blipFill>
                    <p:spPr>
                      <a:xfrm>
                        <a:off x="1588" y="1588"/>
                        <a:ext cx="1587" cy="1587"/>
                      </a:xfrm>
                      <a:prstGeom prst="rect">
                        <a:avLst/>
                      </a:prstGeom>
                    </p:spPr>
                  </p:pic>
                </p:oleObj>
              </mc:Fallback>
            </mc:AlternateContent>
          </a:graphicData>
        </a:graphic>
      </p:graphicFrame>
      <p:graphicFrame>
        <p:nvGraphicFramePr>
          <p:cNvPr id="584760" name="Group 56"/>
          <p:cNvGraphicFramePr>
            <a:graphicFrameLocks noGrp="1"/>
          </p:cNvGraphicFramePr>
          <p:nvPr>
            <p:extLst>
              <p:ext uri="{D42A27DB-BD31-4B8C-83A1-F6EECF244321}">
                <p14:modId xmlns:p14="http://schemas.microsoft.com/office/powerpoint/2010/main" val="444135125"/>
              </p:ext>
            </p:extLst>
          </p:nvPr>
        </p:nvGraphicFramePr>
        <p:xfrm>
          <a:off x="1298575" y="1520791"/>
          <a:ext cx="7567613" cy="1458196"/>
        </p:xfrm>
        <a:graphic>
          <a:graphicData uri="http://schemas.openxmlformats.org/drawingml/2006/table">
            <a:tbl>
              <a:tblPr/>
              <a:tblGrid>
                <a:gridCol w="1687705"/>
                <a:gridCol w="1255865"/>
                <a:gridCol w="4624043"/>
              </a:tblGrid>
              <a:tr h="286825">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rPr>
                        <a:t>职位</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rPr>
                        <a:t>序号</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rPr>
                        <a:t>考核目标</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286825">
                <a:tc rowSpan="4">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续保店销专员</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1</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提高电话接听质量</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286825">
                <a:tc vMerge="1">
                  <a:txBody>
                    <a:bodyPr vert="horz" wrap="square"/>
                    <a:lstStyle/>
                    <a:p>
                      <a:endParaRPr lang="zh-CN" altLang="en-US"/>
                    </a:p>
                  </a:txBody>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2</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提升客户服务满意度</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r>
              <a:tr h="286825">
                <a:tc vMerge="1">
                  <a:txBody>
                    <a:bodyPr vert="horz" wrap="square"/>
                    <a:lstStyle/>
                    <a:p>
                      <a:endParaRPr lang="zh-CN" altLang="en-US"/>
                    </a:p>
                  </a:txBody>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3</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按时完成销售计划</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286825">
                <a:tc vMerge="1">
                  <a:txBody>
                    <a:bodyPr vert="horz" wrap="square"/>
                    <a:lstStyle/>
                    <a:p>
                      <a:endParaRPr lang="zh-CN" altLang="en-US"/>
                    </a:p>
                  </a:txBody>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4</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按时完成电话外任务</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r>
            </a:tbl>
          </a:graphicData>
        </a:graphic>
      </p:graphicFrame>
      <p:sp>
        <p:nvSpPr>
          <p:cNvPr id="5" name="Title 4"/>
          <p:cNvSpPr>
            <a:spLocks noGrp="1"/>
          </p:cNvSpPr>
          <p:nvPr>
            <p:ph type="title"/>
          </p:nvPr>
        </p:nvSpPr>
        <p:spPr/>
        <p:txBody>
          <a:bodyPr/>
          <a:lstStyle/>
          <a:p>
            <a:r>
              <a:rPr lang="zh-CN" altLang="en-US" smtClean="0">
                <a:latin typeface="Audi Type" pitchFamily="34" charset="0"/>
              </a:rPr>
              <a:t>练习：以下衡量指标是否</a:t>
            </a:r>
            <a:r>
              <a:rPr lang="en-US" altLang="zh-CN" smtClean="0">
                <a:latin typeface="Audi Type" pitchFamily="34" charset="0"/>
              </a:rPr>
              <a:t>SMART</a:t>
            </a:r>
            <a:r>
              <a:rPr lang="zh-CN" altLang="en-US" smtClean="0">
                <a:latin typeface="Audi Type" pitchFamily="34" charset="0"/>
              </a:rPr>
              <a:t>？</a:t>
            </a:r>
            <a:endParaRPr lang="en-US">
              <a:latin typeface="Audi Type" pitchFamily="34" charset="0"/>
            </a:endParaRPr>
          </a:p>
        </p:txBody>
      </p:sp>
      <p:sp>
        <p:nvSpPr>
          <p:cNvPr id="46129" name="AutoShape 49"/>
          <p:cNvSpPr>
            <a:spLocks noChangeArrowheads="1"/>
          </p:cNvSpPr>
          <p:nvPr/>
        </p:nvSpPr>
        <p:spPr bwMode="gray">
          <a:xfrm>
            <a:off x="566553" y="1268377"/>
            <a:ext cx="1042987" cy="792162"/>
          </a:xfrm>
          <a:prstGeom prst="irregularSeal1">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spcBef>
                <a:spcPct val="0"/>
              </a:spcBef>
              <a:buClrTx/>
              <a:buFontTx/>
              <a:buNone/>
            </a:pPr>
            <a:r>
              <a:rPr kumimoji="0" lang="zh-CN" altLang="en-US" sz="2400" b="1">
                <a:solidFill>
                  <a:schemeClr val="bg1"/>
                </a:solidFill>
                <a:latin typeface="Audi Type" pitchFamily="34" charset="0"/>
                <a:ea typeface="SimSun" panose="02010600030101010101" pitchFamily="2" charset="-122"/>
                <a:cs typeface="Arial Unicode MS" panose="020b0604020202020204" pitchFamily="34" charset="-122"/>
              </a:rPr>
              <a:t>？</a:t>
            </a:r>
          </a:p>
        </p:txBody>
      </p:sp>
      <p:sp>
        <p:nvSpPr>
          <p:cNvPr id="2" name="TextBox 1"/>
          <p:cNvSpPr txBox="1"/>
          <p:nvPr/>
        </p:nvSpPr>
        <p:spPr>
          <a:xfrm>
            <a:off x="1298575" y="3213376"/>
            <a:ext cx="6361037"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mtClean="0">
                <a:latin typeface="Audi Type" pitchFamily="34" charset="0"/>
                <a:ea typeface="华康黑体W5(P)" panose="020b0500000000000000" pitchFamily="34" charset="-122"/>
              </a:rPr>
              <a:t>请用</a:t>
            </a:r>
            <a:r>
              <a:rPr lang="en-US" altLang="zh-CN" sz="1600" b="1" smtClean="0">
                <a:latin typeface="Audi Type" pitchFamily="34" charset="0"/>
                <a:ea typeface="华康黑体W5(P)" panose="020b0500000000000000" pitchFamily="34" charset="-122"/>
              </a:rPr>
              <a:t>5</a:t>
            </a:r>
            <a:r>
              <a:rPr lang="zh-CN" altLang="en-US" sz="1600" b="1" smtClean="0">
                <a:latin typeface="Audi Type" pitchFamily="34" charset="0"/>
                <a:ea typeface="华康黑体W5(P)" panose="020b0500000000000000" pitchFamily="34" charset="-122"/>
              </a:rPr>
              <a:t>分钟讨论一下，并请将以上衡量指标根据</a:t>
            </a:r>
            <a:r>
              <a:rPr lang="en-US" altLang="zh-CN" sz="1600" b="1" smtClean="0">
                <a:latin typeface="Audi Type" pitchFamily="34" charset="0"/>
                <a:ea typeface="华康黑体W5(P)" panose="020b0500000000000000" pitchFamily="34" charset="-122"/>
              </a:rPr>
              <a:t>SMART</a:t>
            </a:r>
            <a:r>
              <a:rPr lang="zh-CN" altLang="en-US" sz="1600" b="1" smtClean="0">
                <a:latin typeface="Audi Type" pitchFamily="34" charset="0"/>
                <a:ea typeface="华康黑体W5(P)" panose="020b0500000000000000" pitchFamily="34" charset="-122"/>
              </a:rPr>
              <a:t>原则重新编写</a:t>
            </a:r>
            <a:endParaRPr lang="en-US" sz="1600" b="1">
              <a:latin typeface="Audi Type" pitchFamily="34" charset="0"/>
              <a:ea typeface="华康黑体W5(P)" panose="020b0500000000000000" pitchFamily="34" charset="-122"/>
            </a:endParaRPr>
          </a:p>
        </p:txBody>
      </p:sp>
      <p:graphicFrame>
        <p:nvGraphicFramePr>
          <p:cNvPr id="15" name="Group 56"/>
          <p:cNvGraphicFramePr>
            <a:graphicFrameLocks noGrp="1"/>
          </p:cNvGraphicFramePr>
          <p:nvPr>
            <p:extLst>
              <p:ext uri="{D42A27DB-BD31-4B8C-83A1-F6EECF244321}">
                <p14:modId xmlns:p14="http://schemas.microsoft.com/office/powerpoint/2010/main" val="1086941464"/>
              </p:ext>
            </p:extLst>
          </p:nvPr>
        </p:nvGraphicFramePr>
        <p:xfrm>
          <a:off x="1298575" y="3682524"/>
          <a:ext cx="7567613" cy="1850136"/>
        </p:xfrm>
        <a:graphic>
          <a:graphicData uri="http://schemas.openxmlformats.org/drawingml/2006/table">
            <a:tbl>
              <a:tblPr/>
              <a:tblGrid>
                <a:gridCol w="1687705"/>
                <a:gridCol w="1255865"/>
                <a:gridCol w="4624043"/>
              </a:tblGrid>
              <a:tr h="286825">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rPr>
                        <a:t>职位</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rPr>
                        <a:t>序号</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600" b="1" i="0" u="none" strike="noStrike" cap="none" normalizeH="0" baseline="0" smtClean="0">
                          <a:ln>
                            <a:noFill/>
                          </a:ln>
                          <a:solidFill>
                            <a:schemeClr val="bg1"/>
                          </a:solidFill>
                          <a:effectLst/>
                          <a:latin typeface="Audi Type" pitchFamily="34" charset="0"/>
                          <a:ea typeface="华康黑体W5(P)" panose="020b0500000000000000" pitchFamily="34" charset="-122"/>
                        </a:rPr>
                        <a:t>考核目标</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286825">
                <a:tc rowSpan="4">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电话销专员</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1</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11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提高电话接听质量，按照公司要求话术进行介绍，保险活动开口率</a:t>
                      </a: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95%</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以上</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286825">
                <a:tc vMerge="1">
                  <a:txBody>
                    <a:bodyPr vert="horz" wrap="square"/>
                    <a:lstStyle/>
                    <a:p>
                      <a:endParaRPr lang="zh-CN" altLang="en-US"/>
                    </a:p>
                  </a:txBody>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2</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11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本月内确保客户投诉率为</a:t>
                      </a: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0</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r>
              <a:tr h="286825">
                <a:tc vMerge="1">
                  <a:txBody>
                    <a:bodyPr vert="horz" wrap="square"/>
                    <a:lstStyle/>
                    <a:p>
                      <a:endParaRPr lang="zh-CN" altLang="en-US"/>
                    </a:p>
                  </a:txBody>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3</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11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本月计划完成续保</a:t>
                      </a: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200</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单，完成保费总额</a:t>
                      </a: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160</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万元</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286825">
                <a:tc vMerge="1">
                  <a:txBody>
                    <a:bodyPr vert="horz" wrap="square"/>
                    <a:lstStyle/>
                    <a:p>
                      <a:endParaRPr lang="zh-CN" altLang="en-US"/>
                    </a:p>
                  </a:txBody>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4</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c>
                  <a:txBody>
                    <a:bodyPr vert="horz" wrap="square"/>
                    <a:lstStyle>
                      <a:lvl1pPr eaLnBrk="0" hangingPunct="0">
                        <a:lnSpc>
                          <a:spcPct val="90000"/>
                        </a:lnSpc>
                        <a:spcBef>
                          <a:spcPct val="50000"/>
                        </a:spcBef>
                        <a:buClr>
                          <a:schemeClr val="bg2"/>
                        </a:buClr>
                        <a:defRPr kumimoji="1" sz="1600">
                          <a:solidFill>
                            <a:srgbClr val="091D5D"/>
                          </a:solidFill>
                          <a:latin typeface="Arial" pitchFamily="34" charset="0"/>
                          <a:ea typeface="ＭＳ Ｐゴシック" panose="020b0600070205080204" pitchFamily="34" charset="-128"/>
                        </a:defRPr>
                      </a:lvl1pPr>
                      <a:lvl2pPr marL="742950" indent="-285750" eaLnBrk="0" hangingPunct="0">
                        <a:lnSpc>
                          <a:spcPct val="90000"/>
                        </a:lnSpc>
                        <a:spcBef>
                          <a:spcPct val="50000"/>
                        </a:spcBef>
                        <a:buClr>
                          <a:schemeClr val="bg2"/>
                        </a:buClr>
                        <a:buFont typeface="Verdana" panose="020b0604030504040204" pitchFamily="34" charset="0"/>
                        <a:defRPr kumimoji="1" sz="1400">
                          <a:solidFill>
                            <a:srgbClr val="091D5D"/>
                          </a:solidFill>
                          <a:latin typeface="Arial" pitchFamily="34" charset="0"/>
                          <a:ea typeface="ＭＳ Ｐゴシック" panose="020b0600070205080204" pitchFamily="34" charset="-128"/>
                        </a:defRPr>
                      </a:lvl2pPr>
                      <a:lvl3pPr marL="1143000" indent="-228600" eaLnBrk="0" hangingPunct="0">
                        <a:lnSpc>
                          <a:spcPct val="90000"/>
                        </a:lnSpc>
                        <a:spcBef>
                          <a:spcPct val="50000"/>
                        </a:spcBef>
                        <a:buClr>
                          <a:srgbClr val="000066"/>
                        </a:buClr>
                        <a:defRPr kumimoji="1" sz="1400">
                          <a:solidFill>
                            <a:srgbClr val="091D5D"/>
                          </a:solidFill>
                          <a:latin typeface="Arial" pitchFamily="34" charset="0"/>
                          <a:ea typeface="ＭＳ Ｐゴシック" panose="020b0600070205080204" pitchFamily="34" charset="-128"/>
                        </a:defRPr>
                      </a:lvl3pPr>
                      <a:lvl4pPr marL="1600200" indent="-228600" eaLnBrk="0" hangingPunct="0">
                        <a:lnSpc>
                          <a:spcPct val="90000"/>
                        </a:lnSpc>
                        <a:spcBef>
                          <a:spcPct val="50000"/>
                        </a:spcBef>
                        <a:buClr>
                          <a:schemeClr val="bg2"/>
                        </a:buClr>
                        <a:defRPr kumimoji="1" sz="1200">
                          <a:solidFill>
                            <a:srgbClr val="091D5D"/>
                          </a:solidFill>
                          <a:latin typeface="Arial" pitchFamily="34" charset="0"/>
                          <a:ea typeface="ＭＳ Ｐゴシック" panose="020b0600070205080204" pitchFamily="34" charset="-128"/>
                        </a:defRPr>
                      </a:lvl4pPr>
                      <a:lvl5pPr marL="2057400" indent="-228600" eaLnBrk="0" hangingPunct="0">
                        <a:lnSpc>
                          <a:spcPct val="90000"/>
                        </a:lnSpc>
                        <a:spcBef>
                          <a:spcPct val="50000"/>
                        </a:spcBef>
                        <a:buClr>
                          <a:schemeClr val="bg2"/>
                        </a:buClr>
                        <a:defRPr kumimoji="1" sz="1000">
                          <a:solidFill>
                            <a:srgbClr val="091D5D"/>
                          </a:solidFill>
                          <a:latin typeface="Arial" pitchFamily="34" charset="0"/>
                          <a:ea typeface="ＭＳ Ｐゴシック" panose="020b0600070205080204" pitchFamily="34" charset="-128"/>
                        </a:defRPr>
                      </a:lvl5pPr>
                      <a:lvl6pPr marL="25146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6pPr>
                      <a:lvl7pPr marL="29718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7pPr>
                      <a:lvl8pPr marL="34290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8pPr>
                      <a:lvl9pPr marL="3886200" indent="-228600" eaLnBrk="0" fontAlgn="base" hangingPunct="0">
                        <a:lnSpc>
                          <a:spcPct val="90000"/>
                        </a:lnSpc>
                        <a:spcBef>
                          <a:spcPct val="50000"/>
                        </a:spcBef>
                        <a:spcAft>
                          <a:spcPct val="0"/>
                        </a:spcAft>
                        <a:buClr>
                          <a:schemeClr val="bg2"/>
                        </a:buClr>
                        <a:defRPr kumimoji="1" sz="1000">
                          <a:solidFill>
                            <a:srgbClr val="091D5D"/>
                          </a:solidFill>
                          <a:latin typeface="Arial" pitchFamily="34" charset="0"/>
                          <a:ea typeface="ＭＳ Ｐゴシック" panose="020b0600070205080204" pitchFamily="34" charset="-128"/>
                        </a:defRPr>
                      </a:lvl9pPr>
                    </a:lstStyle>
                    <a:p>
                      <a:pPr marL="0" marR="0" lvl="0" indent="0" algn="l" defTabSz="914400" rtl="0" eaLnBrk="1" fontAlgn="base" latinLnBrk="0" hangingPunct="1">
                        <a:lnSpc>
                          <a:spcPct val="11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每日计划每人完成有效电话外呼</a:t>
                      </a:r>
                      <a:r>
                        <a:rPr kumimoji="1" lang="en-US" altLang="zh-CN" sz="1400" b="0" i="0" u="none" strike="noStrike" cap="none" normalizeH="0" baseline="0" smtClean="0">
                          <a:ln>
                            <a:noFill/>
                          </a:ln>
                          <a:solidFill>
                            <a:schemeClr val="tx1"/>
                          </a:solidFill>
                          <a:effectLst/>
                          <a:latin typeface="Audi Type" pitchFamily="34" charset="0"/>
                          <a:ea typeface="华康黑体W5(P)" panose="020b0500000000000000" pitchFamily="34" charset="-122"/>
                        </a:rPr>
                        <a:t>40</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组</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2">
                        <a:lumMod val="40000"/>
                        <a:lumOff val="60000"/>
                      </a:schemeClr>
                    </a:solidFill>
                  </a:tcPr>
                </a:tc>
              </a:tr>
            </a:tbl>
          </a:graphicData>
        </a:graphic>
      </p:graphicFrame>
      <p:sp>
        <p:nvSpPr>
          <p:cNvPr id="584754" name="Oval 50"/>
          <p:cNvSpPr>
            <a:spLocks noChangeArrowheads="1"/>
          </p:cNvSpPr>
          <p:nvPr/>
        </p:nvSpPr>
        <p:spPr bwMode="gray">
          <a:xfrm>
            <a:off x="717550" y="3570419"/>
            <a:ext cx="695325" cy="431800"/>
          </a:xfrm>
          <a:prstGeom prst="ellipse">
            <a:avLst/>
          </a:prstGeom>
          <a:ln>
            <a:solidFill>
              <a:schemeClr val="bg1"/>
            </a:solidFill>
          </a:ln>
        </p:spPr>
        <p:style>
          <a:lnRef idx="3">
            <a:schemeClr val="lt1"/>
          </a:lnRef>
          <a:fillRef idx="1">
            <a:schemeClr val="accent6"/>
          </a:fillRef>
          <a:effectRef idx="1">
            <a:schemeClr val="accent6"/>
          </a:effectRef>
          <a:fontRef idx="minor">
            <a:schemeClr val="lt1"/>
          </a:fontRef>
        </p:style>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spcBef>
                <a:spcPct val="0"/>
              </a:spcBef>
              <a:buClrTx/>
              <a:buFontTx/>
              <a:buNone/>
            </a:pPr>
            <a:r>
              <a:rPr kumimoji="0" lang="en-US" altLang="zh-CN" sz="2800" b="1">
                <a:solidFill>
                  <a:schemeClr val="bg1"/>
                </a:solidFill>
                <a:ea typeface="SimSun" panose="02010600030101010101" pitchFamily="2" charset="-122"/>
                <a:cs typeface="Arial Unicode MS" panose="020b0604020202020204" pitchFamily="34" charset="-122"/>
              </a:rPr>
              <a:t>√</a:t>
            </a:r>
          </a:p>
        </p:txBody>
      </p:sp>
    </p:spTree>
    <p:extLst>
      <p:ext uri="{BB962C8B-B14F-4D97-AF65-F5344CB8AC3E}">
        <p14:creationId xmlns:p14="http://schemas.microsoft.com/office/powerpoint/2010/main" val="11680898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dur="500" fill="hold" grpId="0" nodeType="withEffect">
                                  <p:stCondLst>
                                    <p:cond delay="0"/>
                                  </p:stCondLst>
                                  <p:childTnLst>
                                    <p:set>
                                      <p:cBhvr>
                                        <p:cTn id="6" dur="1" fill="hold">
                                          <p:stCondLst>
                                            <p:cond delay="0"/>
                                          </p:stCondLst>
                                        </p:cTn>
                                        <p:tgtEl>
                                          <p:spTgt spid="584754"/>
                                        </p:tgtEl>
                                        <p:attrNameLst>
                                          <p:attrName>style.visibility</p:attrName>
                                        </p:attrNameLst>
                                      </p:cBhvr>
                                      <p:to>
                                        <p:strVal val="visible"/>
                                      </p:to>
                                    </p:set>
                                    <p:animEffect transition="in" filter="blinds(horizontal)">
                                      <p:cBhvr>
                                        <p:cTn id="7" dur="500"/>
                                        <p:tgtEl>
                                          <p:spTgt spid="58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54" grpId="0"/>
    </p:bld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7107" name="Text Box 3"/>
          <p:cNvSpPr txBox="1">
            <a:spLocks noChangeArrowheads="1"/>
          </p:cNvSpPr>
          <p:nvPr/>
        </p:nvSpPr>
        <p:spPr bwMode="gray">
          <a:xfrm>
            <a:off x="590551" y="1282700"/>
            <a:ext cx="82661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7200" tIns="3600" rIns="7200" bIns="3600">
            <a:spAutoFit/>
          </a:bodyP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nSpc>
                <a:spcPct val="100000"/>
              </a:lnSpc>
              <a:spcBef>
                <a:spcPct val="0"/>
              </a:spcBef>
              <a:buClrTx/>
              <a:buFont typeface="Wingdings" panose="05000000000000000000" pitchFamily="2" charset="2"/>
              <a:buNone/>
            </a:pPr>
            <a:r>
              <a:rPr kumimoji="0" lang="zh-CN" altLang="en-US" sz="1600" b="1">
                <a:solidFill>
                  <a:schemeClr val="accent6"/>
                </a:solidFill>
                <a:latin typeface="Audi Type" pitchFamily="34" charset="0"/>
                <a:ea typeface="华康黑体W5(P)" panose="020b0500000000000000" pitchFamily="34" charset="-122"/>
                <a:cs typeface="Arial Unicode MS" panose="020b0604020202020204" pitchFamily="34" charset="-122"/>
              </a:rPr>
              <a:t>重点工作计划设定</a:t>
            </a:r>
            <a:r>
              <a:rPr kumimoji="0"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最适用的岗位是承担一些相对</a:t>
            </a:r>
            <a:r>
              <a:rPr kumimoji="0" lang="zh-CN" altLang="en-US" sz="1600" b="1">
                <a:solidFill>
                  <a:schemeClr val="accent6"/>
                </a:solidFill>
                <a:latin typeface="Audi Type" pitchFamily="34" charset="0"/>
                <a:ea typeface="华康黑体W5(P)" panose="020b0500000000000000" pitchFamily="34" charset="-122"/>
                <a:cs typeface="Arial Unicode MS" panose="020b0604020202020204" pitchFamily="34" charset="-122"/>
              </a:rPr>
              <a:t>长期性、过程性、辅助性、且难以量化</a:t>
            </a:r>
            <a:r>
              <a:rPr kumimoji="0"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的关键任务的岗位，具体表现为职能支持部门内以及一些基础性的工作岗位 。</a:t>
            </a:r>
            <a:endParaRPr kumimoji="0" lang="en-AU" altLang="zh-CN"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4" name="Title 3"/>
          <p:cNvSpPr>
            <a:spLocks noGrp="1"/>
          </p:cNvSpPr>
          <p:nvPr>
            <p:ph type="title"/>
          </p:nvPr>
        </p:nvSpPr>
        <p:spPr bwMode="gray"/>
        <p:txBody>
          <a:bodyPr/>
          <a:lstStyle/>
          <a:p>
            <a:r>
              <a:rPr lang="zh-CN" altLang="en-US" smtClean="0"/>
              <a:t>重点工作计划设定的适用岗位特点和举例</a:t>
            </a:r>
            <a:endParaRPr lang="en-US"/>
          </a:p>
        </p:txBody>
      </p:sp>
      <p:graphicFrame>
        <p:nvGraphicFramePr>
          <p:cNvPr id="585734" name="Group 6"/>
          <p:cNvGraphicFramePr>
            <a:graphicFrameLocks noGrp="1"/>
          </p:cNvGraphicFramePr>
          <p:nvPr>
            <p:ph idx="4294967295"/>
            <p:extLst>
              <p:ext uri="{D42A27DB-BD31-4B8C-83A1-F6EECF244321}">
                <p14:modId xmlns:p14="http://schemas.microsoft.com/office/powerpoint/2010/main" val="1035242513"/>
              </p:ext>
            </p:extLst>
          </p:nvPr>
        </p:nvGraphicFramePr>
        <p:xfrm>
          <a:off x="3667808" y="2116338"/>
          <a:ext cx="5188855" cy="3193081"/>
        </p:xfrm>
        <a:graphic>
          <a:graphicData uri="http://schemas.openxmlformats.org/drawingml/2006/table">
            <a:tbl>
              <a:tblPr/>
              <a:tblGrid>
                <a:gridCol w="1698936"/>
                <a:gridCol w="3489919"/>
              </a:tblGrid>
              <a:tr h="479425">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不佳的工作目标</a:t>
                      </a:r>
                    </a:p>
                  </a:txBody>
                  <a:tcPr marL="90000" marR="90000" marT="46800" marB="468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vert="horz" wrap="square"/>
                    <a:lstStyle/>
                    <a:p>
                      <a:pPr marL="0" marR="0" lvl="0" indent="0" algn="ctr" defTabSz="914400" rtl="0" eaLnBrk="1" fontAlgn="base" latinLnBrk="0" hangingPunct="1">
                        <a:lnSpc>
                          <a:spcPct val="90000"/>
                        </a:lnSpc>
                        <a:spcBef>
                          <a:spcPct val="50000"/>
                        </a:spcBef>
                        <a:spcAft>
                          <a:spcPct val="0"/>
                        </a:spcAft>
                        <a:buClr>
                          <a:schemeClr val="bg2"/>
                        </a:buClr>
                        <a:buSzTx/>
                        <a:buFontTx/>
                        <a:buNone/>
                      </a:pPr>
                      <a:r>
                        <a:rPr kumimoji="1" lang="zh-CN" altLang="en-US" sz="1400" b="1" i="0" u="none" strike="noStrike" cap="none" normalizeH="0" baseline="0" smtClean="0">
                          <a:ln>
                            <a:noFill/>
                          </a:ln>
                          <a:solidFill>
                            <a:schemeClr val="bg1"/>
                          </a:solidFill>
                          <a:effectLst/>
                          <a:latin typeface="Audi Type" pitchFamily="34" charset="0"/>
                          <a:ea typeface="华康黑体W5(P)" panose="020b0500000000000000" pitchFamily="34" charset="-122"/>
                        </a:rPr>
                        <a:t>良好的工作目标</a:t>
                      </a:r>
                    </a:p>
                  </a:txBody>
                  <a:tcPr marL="90000" marR="90000" marT="46800" marB="4680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accent2"/>
                    </a:solidFill>
                  </a:tcPr>
                </a:tc>
              </a:tr>
              <a:tr h="619385">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制定</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继任计划</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在</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20</a:t>
                      </a:r>
                      <a:r>
                        <a:rPr kumimoji="1" lang="en-US" altLang="zh-CN"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16</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年底，对50个职位制定</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继任计划</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728663">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引入</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各种</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培训课程</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在年内</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至少举行10种不同类型</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的培训课程，并</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达到90%的满意度</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657686">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及时</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递交审计报告</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在对部门进行</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审计后一周内</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递交审计报告</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707922">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如期</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完成财务报表</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vert="horz" wrap="square"/>
                    <a:lstStyle/>
                    <a:p>
                      <a:pPr marL="0" marR="0" lvl="0" indent="0" algn="l" defTabSz="914400" rtl="0" eaLnBrk="1" fontAlgn="base" latinLnBrk="0" hangingPunct="1">
                        <a:lnSpc>
                          <a:spcPct val="90000"/>
                        </a:lnSpc>
                        <a:spcBef>
                          <a:spcPct val="50000"/>
                        </a:spcBef>
                        <a:spcAft>
                          <a:spcPct val="0"/>
                        </a:spcAft>
                        <a:buClr>
                          <a:schemeClr val="bg2"/>
                        </a:buClr>
                        <a:buSzTx/>
                        <a:buFontTx/>
                        <a:buNone/>
                      </a:pP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20</a:t>
                      </a:r>
                      <a:r>
                        <a:rPr kumimoji="1" lang="en-US" altLang="zh-CN"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16</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年12月1日前</a:t>
                      </a:r>
                      <a:r>
                        <a:rPr kumimoji="1" lang="zh-CN" altLang="en-US" sz="1400" b="0" i="0" u="none" strike="noStrike" cap="none" normalizeH="0" baseline="0" smtClean="0">
                          <a:ln>
                            <a:noFill/>
                          </a:ln>
                          <a:solidFill>
                            <a:schemeClr val="tx1"/>
                          </a:solidFill>
                          <a:effectLst/>
                          <a:latin typeface="Audi Type" pitchFamily="34" charset="0"/>
                          <a:ea typeface="华康黑体W5(P)" panose="020b0500000000000000" pitchFamily="34" charset="-122"/>
                        </a:rPr>
                        <a:t>完成所有规定的年度财务报表，并上交会计核算部经理审批，</a:t>
                      </a:r>
                      <a:r>
                        <a:rPr kumimoji="1" lang="zh-CN" altLang="en-US" sz="1400" b="0" i="0" u="none" strike="noStrike" cap="none" normalizeH="0" baseline="0" smtClean="0">
                          <a:ln>
                            <a:noFill/>
                          </a:ln>
                          <a:solidFill>
                            <a:schemeClr val="accent2"/>
                          </a:solidFill>
                          <a:effectLst/>
                          <a:latin typeface="Audi Type" pitchFamily="34" charset="0"/>
                          <a:ea typeface="华康黑体W5(P)" panose="020b0500000000000000" pitchFamily="34" charset="-122"/>
                        </a:rPr>
                        <a:t>保证准确率100％</a:t>
                      </a:r>
                    </a:p>
                  </a:txBody>
                  <a:tcPr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p:sp>
        <p:nvSpPr>
          <p:cNvPr id="15" name="Rectangle 14"/>
          <p:cNvSpPr>
            <a:spLocks noGrp="1" noChangeArrowheads="1"/>
          </p:cNvSpPr>
          <p:nvPr/>
        </p:nvSpPr>
        <p:spPr bwMode="gray">
          <a:xfrm>
            <a:off x="576264" y="2553807"/>
            <a:ext cx="2609388" cy="2758422"/>
          </a:xfrm>
          <a:prstGeom prst="rect">
            <a:avLst/>
          </a:prstGeom>
          <a:noFill/>
          <a:ln w="9525" cap="flat" algn="ctr">
            <a:solidFill>
              <a:schemeClr val="bg1">
                <a:lumMod val="75000"/>
              </a:schemeClr>
            </a:solidFill>
            <a:miter lim="800000"/>
          </a:ln>
        </p:spPr>
        <p:txBody>
          <a:bodyPr vert="horz" lIns="72000" tIns="72000" rIns="72000" bIns="36000" rtlCol="0" anchor="t">
            <a:noAutofit/>
          </a:bodyPr>
          <a:lstStyle>
            <a:defPPr>
              <a:defRPr lang="zh-CN"/>
            </a:defPPr>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华康黑体W5(P)" panose="020b0500000000000000" pitchFamily="34" charset="-122"/>
                <a:ea typeface="华康黑体W5(P)" panose="020b0500000000000000"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华康黑体W5(P)" panose="020b0500000000000000" pitchFamily="34" charset="-122"/>
                <a:ea typeface="华康黑体W5(P)" panose="020b0500000000000000"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华康黑体W5(P)" panose="020b0500000000000000" pitchFamily="34" charset="-122"/>
                <a:ea typeface="华康黑体W5(P)" panose="020b0500000000000000"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华康黑体W5(P)" panose="020b0500000000000000" pitchFamily="34" charset="-122"/>
                <a:ea typeface="华康黑体W5(P)" panose="020b0500000000000000"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华康黑体W5(P)" panose="020b0500000000000000" pitchFamily="34" charset="-122"/>
                <a:ea typeface="华康黑体W5(P)" panose="020b0500000000000000"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180975" lvl="1" indent="-180975">
              <a:lnSpc>
                <a:spcPct val="110000"/>
              </a:lnSpc>
              <a:spcBef>
                <a:spcPts val="1000"/>
              </a:spcBef>
              <a:buClr>
                <a:schemeClr val="tx2"/>
              </a:buClr>
              <a:buSzTx/>
            </a:pPr>
            <a:r>
              <a:rPr lang="zh-CN" altLang="en-US" sz="1400">
                <a:latin typeface="Audi Type" pitchFamily="34" charset="0"/>
                <a:cs typeface="Arial" pitchFamily="34" charset="0"/>
              </a:rPr>
              <a:t>尽量具体，如明确目标时间、目标任务的细化描述、完成任务的评判特征</a:t>
            </a:r>
          </a:p>
          <a:p>
            <a:pPr marL="180975" lvl="1" indent="-180975">
              <a:lnSpc>
                <a:spcPct val="110000"/>
              </a:lnSpc>
              <a:spcBef>
                <a:spcPts val="1000"/>
              </a:spcBef>
              <a:buClr>
                <a:schemeClr val="tx2"/>
              </a:buClr>
              <a:buSzTx/>
            </a:pPr>
            <a:r>
              <a:rPr lang="zh-CN" altLang="en-US" sz="1400">
                <a:latin typeface="Audi Type" pitchFamily="34" charset="0"/>
                <a:cs typeface="Arial" pitchFamily="34" charset="0"/>
              </a:rPr>
              <a:t>只选择对公司价值有贡献的关键工作区域，而非所有工作内容 </a:t>
            </a:r>
          </a:p>
          <a:p>
            <a:pPr marL="180975" lvl="1" indent="-180975">
              <a:lnSpc>
                <a:spcPct val="110000"/>
              </a:lnSpc>
              <a:spcBef>
                <a:spcPts val="1000"/>
              </a:spcBef>
              <a:buClr>
                <a:schemeClr val="tx2"/>
              </a:buClr>
              <a:buSzTx/>
            </a:pPr>
            <a:r>
              <a:rPr lang="zh-CN" altLang="en-US" sz="1400">
                <a:latin typeface="Audi Type" pitchFamily="34" charset="0"/>
                <a:cs typeface="Arial" pitchFamily="34" charset="0"/>
              </a:rPr>
              <a:t>选择的工作目标不宜过多，一般不超过</a:t>
            </a:r>
            <a:r>
              <a:rPr lang="en-US" altLang="zh-CN" sz="1400">
                <a:latin typeface="Audi Type" pitchFamily="34" charset="0"/>
                <a:cs typeface="Arial" pitchFamily="34" charset="0"/>
              </a:rPr>
              <a:t>5</a:t>
            </a:r>
            <a:r>
              <a:rPr lang="zh-CN" altLang="en-US" sz="1400">
                <a:latin typeface="Audi Type" pitchFamily="34" charset="0"/>
                <a:cs typeface="Arial" pitchFamily="34" charset="0"/>
              </a:rPr>
              <a:t>个 </a:t>
            </a:r>
          </a:p>
        </p:txBody>
      </p:sp>
      <p:sp>
        <p:nvSpPr>
          <p:cNvPr id="16" name="Rectangle 15"/>
          <p:cNvSpPr>
            <a:spLocks noChangeArrowheads="1"/>
          </p:cNvSpPr>
          <p:nvPr/>
        </p:nvSpPr>
        <p:spPr bwMode="gray">
          <a:xfrm>
            <a:off x="576598" y="2116338"/>
            <a:ext cx="2609131" cy="432000"/>
          </a:xfrm>
          <a:prstGeom prst="rect">
            <a:avLst/>
          </a:prstGeom>
          <a:solidFill>
            <a:schemeClr val="accent2"/>
          </a:solidFill>
          <a:ln w="9525" algn="ctr">
            <a:solidFill>
              <a:schemeClr val="accent2"/>
            </a:solidFill>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ct val="50000"/>
              </a:spcBef>
              <a:buClr>
                <a:schemeClr val="bg2"/>
              </a:buClr>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重点工作计划设定的要点</a:t>
            </a:r>
          </a:p>
        </p:txBody>
      </p:sp>
      <p:sp>
        <p:nvSpPr>
          <p:cNvPr id="17" name="Right Arrow 16"/>
          <p:cNvSpPr/>
          <p:nvPr/>
        </p:nvSpPr>
        <p:spPr bwMode="gray">
          <a:xfrm>
            <a:off x="3290212" y="2884457"/>
            <a:ext cx="273036" cy="1698688"/>
          </a:xfrm>
          <a:prstGeom prst="rightArrow">
            <a:avLst>
              <a:gd name="adj1" fmla="val 100000"/>
              <a:gd name="adj2" fmla="val 201887"/>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113388343"/>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8131" name="Rectangle 3"/>
          <p:cNvSpPr>
            <a:spLocks noChangeAspect="1" noChangeArrowheads="1"/>
          </p:cNvSpPr>
          <p:nvPr/>
        </p:nvSpPr>
        <p:spPr bwMode="gray">
          <a:xfrm>
            <a:off x="586351" y="3617916"/>
            <a:ext cx="8270311"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72000" tIns="0" rIns="72000" bIns="0"/>
          <a:lstStyle>
            <a:defPPr>
              <a:defRPr lang="zh-CN"/>
            </a:defPPr>
            <a:lvl1pPr marL="342900" indent="-34290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179388" indent="-177800"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lvl="1" eaLnBrk="1" hangingPunct="1">
              <a:lnSpc>
                <a:spcPct val="130000"/>
              </a:lnSpc>
              <a:buClrTx/>
              <a:buFont typeface="Arial" pitchFamily="34" charset="0"/>
              <a:buChar char="•"/>
            </a:pP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指标选取要兼顾对部门绩效目标的支持</a:t>
            </a:r>
          </a:p>
          <a:p>
            <a:pPr lvl="1" eaLnBrk="1" hangingPunct="1">
              <a:lnSpc>
                <a:spcPct val="130000"/>
              </a:lnSpc>
              <a:buClrTx/>
              <a:buFont typeface="Arial" pitchFamily="34" charset="0"/>
              <a:buChar char="•"/>
            </a:pP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指标要反映该岗位的最主要的工作职责（除非工作职责设置不合理）</a:t>
            </a:r>
          </a:p>
          <a:p>
            <a:pPr lvl="1" eaLnBrk="1" hangingPunct="1">
              <a:lnSpc>
                <a:spcPct val="130000"/>
              </a:lnSpc>
              <a:buClrTx/>
              <a:buFont typeface="Arial" pitchFamily="34" charset="0"/>
              <a:buChar char="•"/>
            </a:pP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指标可以结合</a:t>
            </a:r>
            <a:r>
              <a:rPr lang="de-DE" altLang="zh-CN" b="1">
                <a:solidFill>
                  <a:schemeClr val="tx1"/>
                </a:solidFill>
                <a:latin typeface="Audi Type" pitchFamily="34" charset="0"/>
                <a:ea typeface="华康黑体W5(P)" panose="020b0500000000000000" pitchFamily="34" charset="-122"/>
                <a:cs typeface="Arial Unicode MS" panose="020b0604020202020204" pitchFamily="34" charset="-122"/>
              </a:rPr>
              <a:t>KPI</a:t>
            </a: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（结果性指标）和重点工作计划</a:t>
            </a:r>
          </a:p>
          <a:p>
            <a:pPr lvl="1" eaLnBrk="1" hangingPunct="1">
              <a:lnSpc>
                <a:spcPct val="130000"/>
              </a:lnSpc>
              <a:buClrTx/>
              <a:buFont typeface="Arial" pitchFamily="34" charset="0"/>
              <a:buChar char="•"/>
            </a:pP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岗位的绩效指标总数需要</a:t>
            </a:r>
            <a:r>
              <a:rPr lang="zh-CN" altLang="de-DE" b="1">
                <a:solidFill>
                  <a:schemeClr val="accent6"/>
                </a:solidFill>
                <a:latin typeface="Audi Type" pitchFamily="34" charset="0"/>
                <a:ea typeface="华康黑体W5(P)" panose="020b0500000000000000" pitchFamily="34" charset="-122"/>
                <a:cs typeface="Arial Unicode MS" panose="020b0604020202020204" pitchFamily="34" charset="-122"/>
              </a:rPr>
              <a:t>控制在</a:t>
            </a:r>
            <a:r>
              <a:rPr lang="de-DE" altLang="zh-CN" b="1">
                <a:solidFill>
                  <a:schemeClr val="accent6"/>
                </a:solidFill>
                <a:latin typeface="Audi Type" pitchFamily="34" charset="0"/>
                <a:ea typeface="华康黑体W5(P)" panose="020b0500000000000000" pitchFamily="34" charset="-122"/>
                <a:cs typeface="Arial Unicode MS" panose="020b0604020202020204" pitchFamily="34" charset="-122"/>
              </a:rPr>
              <a:t>6</a:t>
            </a:r>
            <a:r>
              <a:rPr lang="zh-CN" altLang="de-DE" b="1">
                <a:solidFill>
                  <a:schemeClr val="accent6"/>
                </a:solidFill>
                <a:latin typeface="Audi Type" pitchFamily="34" charset="0"/>
                <a:ea typeface="华康黑体W5(P)" panose="020b0500000000000000" pitchFamily="34" charset="-122"/>
                <a:cs typeface="Arial Unicode MS" panose="020b0604020202020204" pitchFamily="34" charset="-122"/>
              </a:rPr>
              <a:t>个左右</a:t>
            </a: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，需要突出重点，防止流水帐（过程性指标）</a:t>
            </a:r>
          </a:p>
          <a:p>
            <a:pPr lvl="1" eaLnBrk="1" hangingPunct="1">
              <a:lnSpc>
                <a:spcPct val="130000"/>
              </a:lnSpc>
              <a:buClrTx/>
              <a:buFont typeface="Arial" pitchFamily="34" charset="0"/>
              <a:buChar char="•"/>
            </a:pPr>
            <a:r>
              <a:rPr lang="zh-CN" altLang="de-DE" b="1">
                <a:solidFill>
                  <a:schemeClr val="tx1"/>
                </a:solidFill>
                <a:latin typeface="Audi Type" pitchFamily="34" charset="0"/>
                <a:ea typeface="华康黑体W5(P)" panose="020b0500000000000000" pitchFamily="34" charset="-122"/>
                <a:cs typeface="Arial Unicode MS" panose="020b0604020202020204" pitchFamily="34" charset="-122"/>
              </a:rPr>
              <a:t>指标选取主要由考核人和被考核人共同讨论确定</a:t>
            </a:r>
          </a:p>
        </p:txBody>
      </p:sp>
      <p:sp>
        <p:nvSpPr>
          <p:cNvPr id="48133" name="Rectangle 5"/>
          <p:cNvSpPr>
            <a:spLocks noChangeArrowheads="1"/>
          </p:cNvSpPr>
          <p:nvPr/>
        </p:nvSpPr>
        <p:spPr bwMode="gray">
          <a:xfrm>
            <a:off x="576263" y="3110250"/>
            <a:ext cx="3549650" cy="294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spAutoFit/>
          </a:bodyPr>
          <a:lstStyle>
            <a:defPPr>
              <a:defRPr lang="zh-CN"/>
            </a:defPPr>
            <a:lvl1pPr marL="0" algn="l" defTabSz="330200" rtl="0" eaLnBrk="1" latinLnBrk="0" hangingPunct="1">
              <a:lnSpc>
                <a:spcPct val="90000"/>
              </a:lnSpc>
              <a:spcBef>
                <a:spcPct val="50000"/>
              </a:spcBef>
              <a:buClr>
                <a:schemeClr val="bg2"/>
              </a:buClr>
              <a:buChar char="•"/>
              <a:tabLst>
                <a:tab pos="8521700" algn="r"/>
              </a:tabLst>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330200" rtl="0" eaLnBrk="1" latinLnBrk="0" hangingPunct="1">
              <a:lnSpc>
                <a:spcPct val="90000"/>
              </a:lnSpc>
              <a:spcBef>
                <a:spcPct val="50000"/>
              </a:spcBef>
              <a:buClr>
                <a:schemeClr val="bg2"/>
              </a:buClr>
              <a:buFont typeface="Verdana" panose="020b0604030504040204" pitchFamily="34" charset="0"/>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330200" rtl="0" eaLnBrk="1" latinLnBrk="0" hangingPunct="1">
              <a:lnSpc>
                <a:spcPct val="90000"/>
              </a:lnSpc>
              <a:spcBef>
                <a:spcPct val="50000"/>
              </a:spcBef>
              <a:buClr>
                <a:srgbClr val="000066"/>
              </a:buClr>
              <a:buChar char="•"/>
              <a:tabLst>
                <a:tab pos="8521700" algn="r"/>
              </a:tabLst>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330200" rtl="0" eaLnBrk="1" latinLnBrk="0" hangingPunct="1">
              <a:lnSpc>
                <a:spcPct val="90000"/>
              </a:lnSpc>
              <a:spcBef>
                <a:spcPct val="50000"/>
              </a:spcBef>
              <a:buClr>
                <a:schemeClr val="bg2"/>
              </a:buClr>
              <a:buChar char="•"/>
              <a:tabLst>
                <a:tab pos="8521700" algn="r"/>
              </a:tabLst>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330200" rtl="0" eaLnBrk="1" latinLnBrk="0" hangingPunct="1">
              <a:lnSpc>
                <a:spcPct val="90000"/>
              </a:lnSpc>
              <a:spcBef>
                <a:spcPct val="50000"/>
              </a:spcBef>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330200" rtl="0" eaLnBrk="0" fontAlgn="base" latinLnBrk="0" hangingPunct="0">
              <a:lnSpc>
                <a:spcPct val="90000"/>
              </a:lnSpc>
              <a:spcBef>
                <a:spcPct val="50000"/>
              </a:spcBef>
              <a:spcAft>
                <a:spcPct val="0"/>
              </a:spcAft>
              <a:buClr>
                <a:schemeClr val="bg2"/>
              </a:buClr>
              <a:buChar char="•"/>
              <a:tabLst>
                <a:tab pos="8521700" algn="r"/>
              </a:tabLst>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600" b="1" u="sng">
                <a:solidFill>
                  <a:schemeClr val="accent2"/>
                </a:solidFill>
                <a:latin typeface="Audi Type" pitchFamily="34" charset="0"/>
                <a:ea typeface="华康黑体W5(P)" panose="020b0500000000000000" pitchFamily="34" charset="-122"/>
                <a:cs typeface="Arial Unicode MS" panose="020b0604020202020204" pitchFamily="34" charset="-122"/>
              </a:rPr>
              <a:t>员工绩效指标确定需要遵循的要点</a:t>
            </a:r>
            <a:endParaRPr lang="de-DE" altLang="zh-CN" sz="1600" b="1" u="sng">
              <a:solidFill>
                <a:schemeClr val="accent2"/>
              </a:solidFill>
              <a:latin typeface="Audi Type" pitchFamily="34" charset="0"/>
              <a:ea typeface="华康黑体W5(P)" panose="020b0500000000000000" pitchFamily="34" charset="-122"/>
              <a:cs typeface="Arial Unicode MS" panose="020b0604020202020204" pitchFamily="34" charset="-122"/>
            </a:endParaRPr>
          </a:p>
        </p:txBody>
      </p:sp>
      <p:grpSp>
        <p:nvGrpSpPr>
          <p:cNvPr id="48134" name="Group 6"/>
          <p:cNvGrpSpPr/>
          <p:nvPr/>
        </p:nvGrpSpPr>
        <p:grpSpPr>
          <a:xfrm>
            <a:off x="593726" y="1524002"/>
            <a:ext cx="1343025" cy="1322388"/>
            <a:chOff x="1728" y="1806"/>
            <a:chExt cx="2833" cy="2107"/>
          </a:xfrm>
        </p:grpSpPr>
        <p:sp>
          <p:nvSpPr>
            <p:cNvPr id="48136" name="Freeform 7"/>
            <p:cNvSpPr/>
            <p:nvPr/>
          </p:nvSpPr>
          <p:spPr bwMode="gray">
            <a:xfrm>
              <a:off x="1728" y="1806"/>
              <a:ext cx="2833" cy="2107"/>
            </a:xfrm>
            <a:custGeom>
              <a:gdLst>
                <a:gd name="T0" fmla="*/ 0 w 2833"/>
                <a:gd name="T1" fmla="*/ 0 h 2107"/>
                <a:gd name="T2" fmla="*/ 407 w 2833"/>
                <a:gd name="T3" fmla="*/ 1160 h 2107"/>
                <a:gd name="T4" fmla="*/ 407 w 2833"/>
                <a:gd name="T5" fmla="*/ 2100 h 2107"/>
                <a:gd name="T6" fmla="*/ 2420 w 2833"/>
                <a:gd name="T7" fmla="*/ 2107 h 2107"/>
                <a:gd name="T8" fmla="*/ 2420 w 2833"/>
                <a:gd name="T9" fmla="*/ 1167 h 2107"/>
                <a:gd name="T10" fmla="*/ 2833 w 2833"/>
                <a:gd name="T11" fmla="*/ 0 h 2107"/>
                <a:gd name="T12" fmla="*/ 0 60000 65536"/>
                <a:gd name="T13" fmla="*/ 0 60000 65536"/>
                <a:gd name="T14" fmla="*/ 0 60000 65536"/>
                <a:gd name="T15" fmla="*/ 0 60000 65536"/>
                <a:gd name="T16" fmla="*/ 0 60000 65536"/>
                <a:gd name="T17" fmla="*/ 0 60000 65536"/>
                <a:gd name="T18" fmla="*/ 0 w 2833"/>
                <a:gd name="T19" fmla="*/ 0 h 2107"/>
                <a:gd name="T20" fmla="*/ 2833 w 2833"/>
                <a:gd name="T21" fmla="*/ 2107 h 2107"/>
              </a:gdLst>
              <a:cxnLst>
                <a:cxn ang="T12">
                  <a:pos x="T0" y="T1"/>
                </a:cxn>
                <a:cxn ang="T13">
                  <a:pos x="T2" y="T3"/>
                </a:cxn>
                <a:cxn ang="T14">
                  <a:pos x="T4" y="T5"/>
                </a:cxn>
                <a:cxn ang="T15">
                  <a:pos x="T6" y="T7"/>
                </a:cxn>
                <a:cxn ang="T16">
                  <a:pos x="T8" y="T9"/>
                </a:cxn>
                <a:cxn ang="T17">
                  <a:pos x="T10" y="T11"/>
                </a:cxn>
              </a:cxnLst>
              <a:rect l="T18" t="T19" r="T20" b="T21"/>
              <a:pathLst>
                <a:path w="2833" h="2107">
                  <a:moveTo>
                    <a:pt x="0" y="0"/>
                  </a:moveTo>
                  <a:lnTo>
                    <a:pt x="407" y="1160"/>
                  </a:lnTo>
                  <a:lnTo>
                    <a:pt x="407" y="2100"/>
                  </a:lnTo>
                  <a:lnTo>
                    <a:pt x="2420" y="2107"/>
                  </a:lnTo>
                  <a:lnTo>
                    <a:pt x="2420" y="1167"/>
                  </a:lnTo>
                  <a:lnTo>
                    <a:pt x="2833" y="0"/>
                  </a:lnTo>
                </a:path>
              </a:pathLst>
            </a:custGeom>
            <a:noFill/>
            <a:ln w="25400">
              <a:solidFill>
                <a:schemeClr val="tx1"/>
              </a:solidFill>
              <a:round/>
            </a:ln>
            <a:extLst>
              <a:ext uri="{909E8E84-426E-40DD-AFC4-6F175D3DCCD1}">
                <a14:hiddenFill xmlns:a14="http://schemas.microsoft.com/office/drawing/2010/main">
                  <a:solidFill>
                    <a:srgbClr val="FFFFFF"/>
                  </a:solidFill>
                </a14:hiddenFill>
              </a:ext>
            </a:ex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137" name="Line 8"/>
            <p:cNvSpPr>
              <a:spLocks noChangeShapeType="1"/>
            </p:cNvSpPr>
            <p:nvPr/>
          </p:nvSpPr>
          <p:spPr bwMode="gray">
            <a:xfrm>
              <a:off x="2145" y="2974"/>
              <a:ext cx="2000" cy="0"/>
            </a:xfrm>
            <a:prstGeom prst="line">
              <a:avLst/>
            </a:prstGeom>
            <a:noFill/>
            <a:ln w="6350">
              <a:solidFill>
                <a:schemeClr val="tx1"/>
              </a:solidFill>
              <a:prstDash val="dash"/>
              <a:round/>
            </a:ln>
            <a:extLst>
              <a:ext uri="{909E8E84-426E-40DD-AFC4-6F175D3DCCD1}">
                <a14:hiddenFill xmlns:a14="http://schemas.microsoft.com/office/drawing/2010/main">
                  <a:noFill/>
                </a14:hiddenFill>
              </a:ext>
            </a:extLst>
          </p:spPr>
          <p:txBody>
            <a:bodyPr wrap="none"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138" name="Line 9"/>
            <p:cNvSpPr>
              <a:spLocks noChangeShapeType="1"/>
            </p:cNvSpPr>
            <p:nvPr/>
          </p:nvSpPr>
          <p:spPr bwMode="gray">
            <a:xfrm>
              <a:off x="1989" y="2546"/>
              <a:ext cx="2311" cy="0"/>
            </a:xfrm>
            <a:prstGeom prst="line">
              <a:avLst/>
            </a:prstGeom>
            <a:noFill/>
            <a:ln w="6350">
              <a:solidFill>
                <a:schemeClr val="tx1"/>
              </a:solidFill>
              <a:prstDash val="dash"/>
              <a:round/>
            </a:ln>
            <a:extLst>
              <a:ext uri="{909E8E84-426E-40DD-AFC4-6F175D3DCCD1}">
                <a14:hiddenFill xmlns:a14="http://schemas.microsoft.com/office/drawing/2010/main">
                  <a:noFill/>
                </a14:hiddenFill>
              </a:ext>
            </a:extLst>
          </p:spPr>
          <p:txBody>
            <a:bodyPr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139" name="Line 10"/>
            <p:cNvSpPr>
              <a:spLocks noChangeShapeType="1"/>
            </p:cNvSpPr>
            <p:nvPr/>
          </p:nvSpPr>
          <p:spPr bwMode="gray">
            <a:xfrm>
              <a:off x="1833" y="2106"/>
              <a:ext cx="2620" cy="0"/>
            </a:xfrm>
            <a:prstGeom prst="line">
              <a:avLst/>
            </a:prstGeom>
            <a:noFill/>
            <a:ln w="6350">
              <a:solidFill>
                <a:schemeClr val="tx1"/>
              </a:solidFill>
              <a:prstDash val="dash"/>
              <a:round/>
            </a:ln>
            <a:extLst>
              <a:ext uri="{909E8E84-426E-40DD-AFC4-6F175D3DCCD1}">
                <a14:hiddenFill xmlns:a14="http://schemas.microsoft.com/office/drawing/2010/main">
                  <a:noFill/>
                </a14:hiddenFill>
              </a:ext>
            </a:extLst>
          </p:spPr>
          <p:txBody>
            <a:bodyPr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48135" name="Rectangle 11"/>
          <p:cNvSpPr>
            <a:spLocks noChangeArrowheads="1"/>
          </p:cNvSpPr>
          <p:nvPr/>
        </p:nvSpPr>
        <p:spPr bwMode="gray">
          <a:xfrm>
            <a:off x="833439" y="1879602"/>
            <a:ext cx="84455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0" tIns="0" rIns="0" bIns="0"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岗位</a:t>
            </a:r>
          </a:p>
          <a:p>
            <a:pPr algn="ctr">
              <a:lnSpc>
                <a:spcPct val="100000"/>
              </a:lnSpc>
              <a:spcBef>
                <a:spcPct val="0"/>
              </a:spcBef>
              <a:buClrTx/>
              <a:buFontTx/>
              <a:buNone/>
            </a:pPr>
            <a:r>
              <a:rPr kumimoji="0" lang="zh-CN" altLang="en-US" sz="1400" b="1">
                <a:solidFill>
                  <a:schemeClr val="tx1"/>
                </a:solidFill>
                <a:ea typeface="SimSun" panose="02010600030101010101" pitchFamily="2" charset="-122"/>
                <a:cs typeface="Arial Unicode MS" panose="020b0604020202020204" pitchFamily="34" charset="-122"/>
              </a:rPr>
              <a:t>绩效指标</a:t>
            </a:r>
          </a:p>
        </p:txBody>
      </p:sp>
      <p:sp>
        <p:nvSpPr>
          <p:cNvPr id="2" name="Title 1"/>
          <p:cNvSpPr>
            <a:spLocks noGrp="1"/>
          </p:cNvSpPr>
          <p:nvPr>
            <p:ph type="title"/>
          </p:nvPr>
        </p:nvSpPr>
        <p:spPr bwMode="gray"/>
        <p:txBody>
          <a:bodyPr/>
          <a:lstStyle/>
          <a:p>
            <a:r>
              <a:rPr lang="zh-CN" altLang="en-US" smtClean="0"/>
              <a:t>员工绩效指标需要遵循的要点</a:t>
            </a:r>
            <a:endParaRPr lang="en-US"/>
          </a:p>
        </p:txBody>
      </p:sp>
    </p:spTree>
    <p:extLst>
      <p:ext uri="{BB962C8B-B14F-4D97-AF65-F5344CB8AC3E}">
        <p14:creationId xmlns:p14="http://schemas.microsoft.com/office/powerpoint/2010/main" val="3903600082"/>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5" name="Object 4" hidden="1"/>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mc:Choice xmlns:v="urn:schemas-microsoft-com:vml" Requires="v">
                <p:oleObj spid="_x0000_s1064" name="think-cell Slide" r:id="rId4" imgW="471" imgH="472" progId="TCLayout.ActiveDocument.1">
                  <p:embed/>
                </p:oleObj>
              </mc:Choice>
              <mc:Fallback>
                <p:oleObj name="think-cell Slide" r:id="rId4" imgW="471" imgH="472" progId="TCLayout.ActiveDocument.1">
                  <p:embed/>
                  <p:pic>
                    <p:nvPicPr>
                      <p:cNvPr id="0" name="OLE substitute imag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172" name="Picture 4" descr="69062"/>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6557962" y="2258060"/>
            <a:ext cx="2284413" cy="2472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bwMode="gray"/>
        <p:txBody>
          <a:bodyPr/>
          <a:lstStyle/>
          <a:p>
            <a:r>
              <a:rPr lang="zh-CN" altLang="en-US" smtClean="0"/>
              <a:t>目录</a:t>
            </a:r>
            <a:endParaRPr lang="en-US"/>
          </a:p>
        </p:txBody>
      </p:sp>
      <p:sp>
        <p:nvSpPr>
          <p:cNvPr id="10" name="Rectangle 9"/>
          <p:cNvSpPr/>
          <p:nvPr/>
        </p:nvSpPr>
        <p:spPr bwMode="gray">
          <a:xfrm>
            <a:off x="1587019" y="1489884"/>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绩效管理综述</a:t>
            </a:r>
          </a:p>
        </p:txBody>
      </p:sp>
      <p:sp>
        <p:nvSpPr>
          <p:cNvPr id="12" name="Rectangle 11"/>
          <p:cNvSpPr/>
          <p:nvPr/>
        </p:nvSpPr>
        <p:spPr bwMode="gray">
          <a:xfrm>
            <a:off x="1587019" y="2046918"/>
            <a:ext cx="4322109" cy="576000"/>
          </a:xfrm>
          <a:prstGeom prst="rect">
            <a:avLst/>
          </a:prstGeom>
          <a:solidFill>
            <a:schemeClr val="accent6"/>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5000"/>
              </a:lnSpc>
              <a:buClr>
                <a:schemeClr val="accent1"/>
              </a:buClr>
            </a:pPr>
            <a:r>
              <a:rPr lang="zh-CN" altLang="en-US" sz="1600" b="1">
                <a:solidFill>
                  <a:schemeClr val="bg1"/>
                </a:solidFill>
                <a:latin typeface="华康黑体W5(P)" panose="020b0500000000000000" pitchFamily="34" charset="-122"/>
                <a:ea typeface="华康黑体W5(P)" panose="020b0500000000000000" pitchFamily="34" charset="-122"/>
                <a:cs typeface="Arial" pitchFamily="34" charset="0"/>
              </a:rPr>
              <a:t>绩效计划设计原理</a:t>
            </a:r>
          </a:p>
        </p:txBody>
      </p:sp>
      <p:sp>
        <p:nvSpPr>
          <p:cNvPr id="14" name="Rectangle 13"/>
          <p:cNvSpPr/>
          <p:nvPr/>
        </p:nvSpPr>
        <p:spPr bwMode="gray">
          <a:xfrm>
            <a:off x="1587019" y="3631275"/>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绩效指导技巧</a:t>
            </a:r>
          </a:p>
        </p:txBody>
      </p:sp>
      <p:sp>
        <p:nvSpPr>
          <p:cNvPr id="16" name="Rectangle 15"/>
          <p:cNvSpPr/>
          <p:nvPr/>
        </p:nvSpPr>
        <p:spPr bwMode="gray">
          <a:xfrm>
            <a:off x="1587019" y="4185794"/>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绩效评估流程</a:t>
            </a:r>
          </a:p>
        </p:txBody>
      </p:sp>
      <p:sp>
        <p:nvSpPr>
          <p:cNvPr id="18" name="Rectangle 17"/>
          <p:cNvSpPr/>
          <p:nvPr/>
        </p:nvSpPr>
        <p:spPr bwMode="gray">
          <a:xfrm>
            <a:off x="1587019" y="4740313"/>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绩效奖励机制</a:t>
            </a:r>
          </a:p>
        </p:txBody>
      </p:sp>
      <p:sp>
        <p:nvSpPr>
          <p:cNvPr id="20" name="Rectangle 19"/>
          <p:cNvSpPr/>
          <p:nvPr/>
        </p:nvSpPr>
        <p:spPr bwMode="gray">
          <a:xfrm>
            <a:off x="1587019" y="5304358"/>
            <a:ext cx="4322109" cy="576000"/>
          </a:xfrm>
          <a:prstGeom prst="rect">
            <a:avLst/>
          </a:prstGeom>
          <a:solidFill>
            <a:schemeClr val="bg1">
              <a:lumMod val="85000"/>
            </a:schemeClr>
          </a:solidFill>
          <a:ln w="57150">
            <a:solidFill>
              <a:schemeClr val="bg1"/>
            </a:solidFill>
          </a:ln>
          <a:extLst/>
        </p:spPr>
        <p:txBody>
          <a:bodyPr lIns="504000" tIns="45713" rIns="91427"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rPr>
              <a:t>绩效体系建立及实施关键要素</a:t>
            </a:r>
            <a:endParaRPr lang="en-US" altLang="ko-KR" sz="1600" b="1">
              <a:solidFill>
                <a:schemeClr val="bg1">
                  <a:lumMod val="50000"/>
                </a:schemeClr>
              </a:solidFill>
              <a:latin typeface="华康黑体W5(P)" panose="020b0500000000000000" pitchFamily="34" charset="-122"/>
              <a:ea typeface="华康黑体W5(P)" panose="020b0500000000000000" pitchFamily="34" charset="-122"/>
              <a:cs typeface="Arial" pitchFamily="34" charset="0"/>
            </a:endParaRPr>
          </a:p>
        </p:txBody>
      </p:sp>
      <p:sp>
        <p:nvSpPr>
          <p:cNvPr id="9" name="AutoShape 15"/>
          <p:cNvSpPr>
            <a:spLocks noChangeArrowheads="1"/>
          </p:cNvSpPr>
          <p:nvPr/>
        </p:nvSpPr>
        <p:spPr bwMode="gray">
          <a:xfrm>
            <a:off x="576263" y="1489884"/>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lumMod val="50000"/>
                  </a:schemeClr>
                </a:solidFill>
                <a:latin typeface="Audi Type" pitchFamily="34" charset="0"/>
                <a:ea typeface="华康黑体W5(P)" panose="020b0500000000000000" pitchFamily="34" charset="-122"/>
                <a:cs typeface="Arial" pitchFamily="34" charset="0"/>
              </a:rPr>
              <a:t>1</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1" name="AutoShape 15"/>
          <p:cNvSpPr>
            <a:spLocks noChangeArrowheads="1"/>
          </p:cNvSpPr>
          <p:nvPr/>
        </p:nvSpPr>
        <p:spPr bwMode="gray">
          <a:xfrm>
            <a:off x="576263" y="2046918"/>
            <a:ext cx="1190139" cy="576000"/>
          </a:xfrm>
          <a:prstGeom prst="homePlate">
            <a:avLst>
              <a:gd name="adj" fmla="val 22446"/>
            </a:avLst>
          </a:prstGeom>
          <a:solidFill>
            <a:schemeClr val="accent6"/>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30000"/>
              </a:spcBef>
              <a:buClr>
                <a:srgbClr val="CC0033"/>
              </a:buClr>
              <a:buFont typeface="Audi Type" pitchFamily="34" charset="0"/>
              <a:buNone/>
            </a:pPr>
            <a:r>
              <a:rPr lang="en-US" altLang="zh-CN" sz="1600">
                <a:solidFill>
                  <a:schemeClr val="bg1"/>
                </a:solidFill>
                <a:latin typeface="Audi Type" pitchFamily="34" charset="0"/>
                <a:ea typeface="华康黑体W5(P)" panose="020b0500000000000000" pitchFamily="34" charset="-122"/>
                <a:cs typeface="Arial" pitchFamily="34" charset="0"/>
              </a:rPr>
              <a:t>2</a:t>
            </a:r>
            <a:endParaRPr lang="zh-CN" altLang="en-US" sz="1600">
              <a:solidFill>
                <a:schemeClr val="bg1"/>
              </a:solidFill>
              <a:latin typeface="Audi Type" pitchFamily="34" charset="0"/>
              <a:ea typeface="华康黑体W5(P)" panose="020b0500000000000000" pitchFamily="34" charset="-122"/>
              <a:cs typeface="Arial" pitchFamily="34" charset="0"/>
            </a:endParaRPr>
          </a:p>
        </p:txBody>
      </p:sp>
      <p:sp>
        <p:nvSpPr>
          <p:cNvPr id="13" name="AutoShape 15"/>
          <p:cNvSpPr>
            <a:spLocks noChangeArrowheads="1"/>
          </p:cNvSpPr>
          <p:nvPr/>
        </p:nvSpPr>
        <p:spPr bwMode="gray">
          <a:xfrm>
            <a:off x="576263" y="3631275"/>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3</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5" name="AutoShape 15"/>
          <p:cNvSpPr>
            <a:spLocks noChangeArrowheads="1"/>
          </p:cNvSpPr>
          <p:nvPr/>
        </p:nvSpPr>
        <p:spPr bwMode="gray">
          <a:xfrm>
            <a:off x="576263" y="4185794"/>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4</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7" name="AutoShape 15"/>
          <p:cNvSpPr>
            <a:spLocks noChangeArrowheads="1"/>
          </p:cNvSpPr>
          <p:nvPr/>
        </p:nvSpPr>
        <p:spPr bwMode="gray">
          <a:xfrm>
            <a:off x="576263" y="4740313"/>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5</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19" name="AutoShape 15"/>
          <p:cNvSpPr>
            <a:spLocks noChangeArrowheads="1"/>
          </p:cNvSpPr>
          <p:nvPr/>
        </p:nvSpPr>
        <p:spPr bwMode="gray">
          <a:xfrm>
            <a:off x="576263" y="5304358"/>
            <a:ext cx="1190139" cy="576000"/>
          </a:xfrm>
          <a:prstGeom prst="homePlate">
            <a:avLst>
              <a:gd name="adj" fmla="val 22446"/>
            </a:avLst>
          </a:prstGeom>
          <a:solidFill>
            <a:schemeClr val="bg1">
              <a:lumMod val="85000"/>
            </a:schemeClr>
          </a:solidFill>
          <a:ln w="57150">
            <a:solidFill>
              <a:schemeClr val="bg1"/>
            </a:solidFill>
          </a:ln>
          <a:ex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30000"/>
              </a:spcBef>
              <a:buClr>
                <a:srgbClr val="CC0033"/>
              </a:buClr>
              <a:buFont typeface="Audi Type" pitchFamily="34" charset="0"/>
              <a:buNone/>
            </a:pPr>
            <a:r>
              <a:rPr lang="en-US" altLang="zh-CN" sz="1600" smtClean="0">
                <a:solidFill>
                  <a:schemeClr val="bg1">
                    <a:lumMod val="50000"/>
                  </a:schemeClr>
                </a:solidFill>
                <a:latin typeface="Audi Type" pitchFamily="34" charset="0"/>
                <a:ea typeface="华康黑体W5(P)" panose="020b0500000000000000" pitchFamily="34" charset="-122"/>
                <a:cs typeface="Arial" pitchFamily="34" charset="0"/>
              </a:rPr>
              <a:t>6</a:t>
            </a:r>
            <a:endParaRPr lang="zh-CN" altLang="en-US" sz="1600">
              <a:solidFill>
                <a:schemeClr val="bg1">
                  <a:lumMod val="50000"/>
                </a:schemeClr>
              </a:solidFill>
              <a:latin typeface="Audi Type" pitchFamily="34" charset="0"/>
              <a:ea typeface="华康黑体W5(P)" panose="020b0500000000000000" pitchFamily="34" charset="-122"/>
              <a:cs typeface="Arial" pitchFamily="34" charset="0"/>
            </a:endParaRPr>
          </a:p>
        </p:txBody>
      </p:sp>
      <p:sp>
        <p:nvSpPr>
          <p:cNvPr id="21" name="Text Box 6"/>
          <p:cNvSpPr txBox="1">
            <a:spLocks noChangeArrowheads="1"/>
          </p:cNvSpPr>
          <p:nvPr/>
        </p:nvSpPr>
        <p:spPr bwMode="gray">
          <a:xfrm>
            <a:off x="2105614" y="2617052"/>
            <a:ext cx="3803514" cy="106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type="none" w="sm" len="med"/>
              </a14:hiddenLine>
            </a:ext>
          </a:extLst>
        </p:spPr>
        <p:txBody>
          <a:bodyPr wrap="square" lIns="90000" tIns="54000" rIns="90000" bIns="54000">
            <a:spAutoFit/>
          </a:bodyPr>
          <a:lstStyle>
            <a:defPPr>
              <a:defRPr lang="zh-CN"/>
            </a:defPPr>
            <a:lvl1pPr marL="609600" indent="-6096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876300" indent="-252413"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6213" lvl="1" indent="-176213" eaLnBrk="1" hangingPunct="1">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公司、部门层面平衡计分卡设计</a:t>
            </a:r>
          </a:p>
          <a:p>
            <a:pPr marL="176213" lvl="1" indent="-176213">
              <a:lnSpc>
                <a:spcPct val="100000"/>
              </a:lnSpc>
              <a:spcBef>
                <a:spcPts val="1200"/>
              </a:spcBef>
              <a:buClrTx/>
              <a:buFont typeface="Arial" pitchFamily="34" charset="0"/>
              <a:buChar char="•"/>
            </a:pPr>
            <a:r>
              <a:rPr kumimoji="0" lang="zh-CN" altLang="en-US" sz="1400" b="1">
                <a:solidFill>
                  <a:schemeClr val="bg1">
                    <a:lumMod val="50000"/>
                  </a:schemeClr>
                </a:solidFill>
                <a:latin typeface="Audi Type" pitchFamily="34" charset="0"/>
                <a:ea typeface="华康黑体W5(P)" panose="020b0500000000000000" pitchFamily="34" charset="-122"/>
                <a:cs typeface="Arial Unicode MS" panose="020b0604020202020204" pitchFamily="34" charset="-122"/>
              </a:rPr>
              <a:t>员工关键绩效指标设计</a:t>
            </a:r>
          </a:p>
          <a:p>
            <a:pPr marL="176213" lvl="1" indent="-176213" eaLnBrk="1" hangingPunct="1">
              <a:lnSpc>
                <a:spcPct val="100000"/>
              </a:lnSpc>
              <a:spcBef>
                <a:spcPts val="1200"/>
              </a:spcBef>
              <a:buClrTx/>
              <a:buFont typeface="Arial" pitchFamily="34" charset="0"/>
              <a:buChar char="•"/>
            </a:pPr>
            <a:r>
              <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目标值的确定</a:t>
            </a:r>
            <a:r>
              <a:rPr kumimoji="0" lang="zh-CN" altLang="en-US" sz="1400" b="1" smtClean="0">
                <a:solidFill>
                  <a:schemeClr val="tx1"/>
                </a:solidFill>
                <a:latin typeface="Audi Type" pitchFamily="34" charset="0"/>
                <a:ea typeface="华康黑体W5(P)" panose="020b0500000000000000" pitchFamily="34" charset="-122"/>
                <a:cs typeface="Arial Unicode MS" panose="020b0604020202020204" pitchFamily="34" charset="-122"/>
              </a:rPr>
              <a:t>方法</a:t>
            </a:r>
            <a:endParaRPr kumimoji="0"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3" name="Rectangle 2"/>
          <p:cNvSpPr/>
          <p:nvPr/>
        </p:nvSpPr>
        <p:spPr bwMode="gray">
          <a:xfrm>
            <a:off x="1725127" y="3328259"/>
            <a:ext cx="4142726" cy="3293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1629917513"/>
      </p:ext>
    </p:extLst>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1203" name="AutoShape 3"/>
          <p:cNvSpPr>
            <a:spLocks noChangeArrowheads="1"/>
          </p:cNvSpPr>
          <p:nvPr/>
        </p:nvSpPr>
        <p:spPr bwMode="gray">
          <a:xfrm>
            <a:off x="573087" y="1520825"/>
            <a:ext cx="3852863" cy="1368000"/>
          </a:xfrm>
          <a:prstGeom prst="homePlate">
            <a:avLst>
              <a:gd name="adj" fmla="val 21274"/>
            </a:avLst>
          </a:prstGeom>
          <a:solidFill>
            <a:schemeClr val="bg1">
              <a:lumMod val="95000"/>
            </a:schemeClr>
          </a:solidFill>
          <a:ln w="9525">
            <a:solidFill>
              <a:schemeClr val="bg1">
                <a:lumMod val="75000"/>
              </a:schemeClr>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1204" name="Rectangle 4"/>
          <p:cNvSpPr>
            <a:spLocks noChangeArrowheads="1"/>
          </p:cNvSpPr>
          <p:nvPr>
            <p:custDataLst>
              <p:tags r:id="rId3"/>
            </p:custDataLst>
          </p:nvPr>
        </p:nvSpPr>
        <p:spPr bwMode="gray">
          <a:xfrm>
            <a:off x="621031" y="1563124"/>
            <a:ext cx="267811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历史增长情况</a:t>
            </a:r>
          </a:p>
        </p:txBody>
      </p:sp>
      <p:sp>
        <p:nvSpPr>
          <p:cNvPr id="51205" name="Freeform 5"/>
          <p:cNvSpPr/>
          <p:nvPr/>
        </p:nvSpPr>
        <p:spPr bwMode="gray">
          <a:xfrm>
            <a:off x="1233171" y="1905290"/>
            <a:ext cx="1943100" cy="848471"/>
          </a:xfrm>
          <a:custGeom>
            <a:gdLst>
              <a:gd name="T0" fmla="*/ 0 w 1200"/>
              <a:gd name="T1" fmla="*/ 0 h 608"/>
              <a:gd name="T2" fmla="*/ 0 w 1200"/>
              <a:gd name="T3" fmla="*/ 1593335629 h 608"/>
              <a:gd name="T4" fmla="*/ 2147483646 w 1200"/>
              <a:gd name="T5" fmla="*/ 1593335629 h 608"/>
              <a:gd name="T6" fmla="*/ 0 60000 65536"/>
              <a:gd name="T7" fmla="*/ 0 60000 65536"/>
              <a:gd name="T8" fmla="*/ 0 60000 65536"/>
              <a:gd name="T9" fmla="*/ 0 w 1200"/>
              <a:gd name="T10" fmla="*/ 0 h 608"/>
              <a:gd name="T11" fmla="*/ 1200 w 1200"/>
              <a:gd name="T12" fmla="*/ 608 h 608"/>
            </a:gdLst>
            <a:cxnLst>
              <a:cxn ang="T6">
                <a:pos x="T0" y="T1"/>
              </a:cxn>
              <a:cxn ang="T7">
                <a:pos x="T2" y="T3"/>
              </a:cxn>
              <a:cxn ang="T8">
                <a:pos x="T4" y="T5"/>
              </a:cxn>
            </a:cxnLst>
            <a:rect l="T9" t="T10" r="T11" b="T12"/>
            <a:pathLst>
              <a:path w="1200" h="608">
                <a:moveTo>
                  <a:pt x="0" y="0"/>
                </a:moveTo>
                <a:lnTo>
                  <a:pt x="0" y="608"/>
                </a:lnTo>
                <a:lnTo>
                  <a:pt x="1200" y="608"/>
                </a:lnTo>
              </a:path>
            </a:pathLst>
          </a:custGeom>
          <a:noFill/>
          <a:ln w="127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51206" name="Rectangle 6"/>
          <p:cNvSpPr>
            <a:spLocks noChangeArrowheads="1"/>
          </p:cNvSpPr>
          <p:nvPr>
            <p:custDataLst>
              <p:tags r:id="rId4"/>
            </p:custDataLst>
          </p:nvPr>
        </p:nvSpPr>
        <p:spPr bwMode="gray">
          <a:xfrm>
            <a:off x="788671" y="1876551"/>
            <a:ext cx="43497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收入</a:t>
            </a:r>
          </a:p>
        </p:txBody>
      </p:sp>
      <p:sp>
        <p:nvSpPr>
          <p:cNvPr id="51207" name="Rectangle 7"/>
          <p:cNvSpPr>
            <a:spLocks noChangeArrowheads="1"/>
          </p:cNvSpPr>
          <p:nvPr>
            <p:custDataLst>
              <p:tags r:id="rId5"/>
            </p:custDataLst>
          </p:nvPr>
        </p:nvSpPr>
        <p:spPr bwMode="gray">
          <a:xfrm>
            <a:off x="3282633" y="2682599"/>
            <a:ext cx="4333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年份</a:t>
            </a:r>
          </a:p>
        </p:txBody>
      </p:sp>
      <p:sp>
        <p:nvSpPr>
          <p:cNvPr id="51208" name="Freeform 8"/>
          <p:cNvSpPr/>
          <p:nvPr/>
        </p:nvSpPr>
        <p:spPr bwMode="gray">
          <a:xfrm>
            <a:off x="1220471" y="2163937"/>
            <a:ext cx="1857375" cy="354442"/>
          </a:xfrm>
          <a:custGeom>
            <a:gdLst>
              <a:gd name="T0" fmla="*/ 0 w 1039"/>
              <a:gd name="T1" fmla="*/ 644608078 h 254"/>
              <a:gd name="T2" fmla="*/ 147002561 w 1039"/>
              <a:gd name="T3" fmla="*/ 665570916 h 254"/>
              <a:gd name="T4" fmla="*/ 492140019 w 1039"/>
              <a:gd name="T5" fmla="*/ 503108112 h 254"/>
              <a:gd name="T6" fmla="*/ 910778758 w 1039"/>
              <a:gd name="T7" fmla="*/ 403535441 h 254"/>
              <a:gd name="T8" fmla="*/ 1623422619 w 1039"/>
              <a:gd name="T9" fmla="*/ 322303229 h 254"/>
              <a:gd name="T10" fmla="*/ 2089997364 w 1039"/>
              <a:gd name="T11" fmla="*/ 159842044 h 254"/>
              <a:gd name="T12" fmla="*/ 2147483646 w 1039"/>
              <a:gd name="T13" fmla="*/ 81230593 h 254"/>
              <a:gd name="T14" fmla="*/ 2147483646 w 1039"/>
              <a:gd name="T15" fmla="*/ 0 h 254"/>
              <a:gd name="T16" fmla="*/ 0 60000 65536"/>
              <a:gd name="T17" fmla="*/ 0 60000 65536"/>
              <a:gd name="T18" fmla="*/ 0 60000 65536"/>
              <a:gd name="T19" fmla="*/ 0 60000 65536"/>
              <a:gd name="T20" fmla="*/ 0 60000 65536"/>
              <a:gd name="T21" fmla="*/ 0 60000 65536"/>
              <a:gd name="T22" fmla="*/ 0 60000 65536"/>
              <a:gd name="T23" fmla="*/ 0 60000 65536"/>
              <a:gd name="T24" fmla="*/ 0 w 1039"/>
              <a:gd name="T25" fmla="*/ 0 h 254"/>
              <a:gd name="T26" fmla="*/ 1039 w 1039"/>
              <a:gd name="T27" fmla="*/ 254 h 254"/>
            </a:gd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9" h="254">
                <a:moveTo>
                  <a:pt x="0" y="246"/>
                </a:moveTo>
                <a:cubicBezTo>
                  <a:pt x="15" y="249"/>
                  <a:pt x="46" y="254"/>
                  <a:pt x="46" y="254"/>
                </a:cubicBezTo>
                <a:lnTo>
                  <a:pt x="154" y="192"/>
                </a:lnTo>
                <a:lnTo>
                  <a:pt x="285" y="154"/>
                </a:lnTo>
                <a:lnTo>
                  <a:pt x="508" y="123"/>
                </a:lnTo>
                <a:lnTo>
                  <a:pt x="654" y="61"/>
                </a:lnTo>
                <a:lnTo>
                  <a:pt x="846" y="31"/>
                </a:lnTo>
                <a:lnTo>
                  <a:pt x="1039" y="0"/>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51209" name="AutoShape 9"/>
          <p:cNvSpPr>
            <a:spLocks noChangeArrowheads="1"/>
          </p:cNvSpPr>
          <p:nvPr/>
        </p:nvSpPr>
        <p:spPr bwMode="gray">
          <a:xfrm>
            <a:off x="573087" y="2994157"/>
            <a:ext cx="3852863" cy="1368000"/>
          </a:xfrm>
          <a:prstGeom prst="homePlate">
            <a:avLst>
              <a:gd name="adj" fmla="val 21295"/>
            </a:avLst>
          </a:prstGeom>
          <a:solidFill>
            <a:schemeClr val="bg1">
              <a:lumMod val="95000"/>
            </a:schemeClr>
          </a:solidFill>
          <a:ln w="9525">
            <a:solidFill>
              <a:schemeClr val="bg1">
                <a:lumMod val="75000"/>
              </a:schemeClr>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1210" name="Rectangle 10"/>
          <p:cNvSpPr>
            <a:spLocks noChangeArrowheads="1"/>
          </p:cNvSpPr>
          <p:nvPr>
            <p:custDataLst>
              <p:tags r:id="rId6"/>
            </p:custDataLst>
          </p:nvPr>
        </p:nvSpPr>
        <p:spPr bwMode="gray">
          <a:xfrm>
            <a:off x="621031" y="3053858"/>
            <a:ext cx="267811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战略评估(包含在经营计划中) </a:t>
            </a:r>
          </a:p>
        </p:txBody>
      </p:sp>
      <p:sp>
        <p:nvSpPr>
          <p:cNvPr id="51211" name="Rectangle 11"/>
          <p:cNvSpPr>
            <a:spLocks noChangeArrowheads="1"/>
          </p:cNvSpPr>
          <p:nvPr>
            <p:custDataLst>
              <p:tags r:id="rId7"/>
            </p:custDataLst>
          </p:nvPr>
        </p:nvSpPr>
        <p:spPr bwMode="gray">
          <a:xfrm>
            <a:off x="725489" y="3332120"/>
            <a:ext cx="2852737" cy="94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342900" indent="-3429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628650" indent="-1714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lvl="1" indent="-177800" eaLnBrk="1" hangingPunct="1">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市场需求增长情况</a:t>
            </a:r>
          </a:p>
          <a:p>
            <a:pPr marL="177800" lvl="1" indent="-177800" eaLnBrk="1" hangingPunct="1">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竞争对手的表现</a:t>
            </a:r>
          </a:p>
          <a:p>
            <a:pPr marL="177800" lvl="1" indent="-177800" eaLnBrk="1" hangingPunct="1">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宏观环境变化</a:t>
            </a:r>
          </a:p>
          <a:p>
            <a:pPr marL="177800" lvl="1" indent="-177800" eaLnBrk="1" hangingPunct="1">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自身能力评估等</a:t>
            </a:r>
            <a:endParaRPr lang="zh-CN" altLang="en-US" sz="12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1212" name="AutoShape 12"/>
          <p:cNvSpPr>
            <a:spLocks noChangeArrowheads="1"/>
          </p:cNvSpPr>
          <p:nvPr/>
        </p:nvSpPr>
        <p:spPr bwMode="gray">
          <a:xfrm>
            <a:off x="573087" y="4469726"/>
            <a:ext cx="3852863" cy="1368000"/>
          </a:xfrm>
          <a:prstGeom prst="homePlate">
            <a:avLst>
              <a:gd name="adj" fmla="val 21274"/>
            </a:avLst>
          </a:prstGeom>
          <a:solidFill>
            <a:schemeClr val="bg1">
              <a:lumMod val="95000"/>
            </a:schemeClr>
          </a:solidFill>
          <a:ln w="9525">
            <a:solidFill>
              <a:schemeClr val="bg1">
                <a:lumMod val="75000"/>
              </a:schemeClr>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1213" name="Rectangle 13"/>
          <p:cNvSpPr>
            <a:spLocks noChangeArrowheads="1"/>
          </p:cNvSpPr>
          <p:nvPr>
            <p:custDataLst>
              <p:tags r:id="rId8"/>
            </p:custDataLst>
          </p:nvPr>
        </p:nvSpPr>
        <p:spPr bwMode="gray">
          <a:xfrm>
            <a:off x="621031" y="4533981"/>
            <a:ext cx="267811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公司的需求</a:t>
            </a:r>
          </a:p>
        </p:txBody>
      </p:sp>
      <p:sp>
        <p:nvSpPr>
          <p:cNvPr id="51214" name="Rectangle 14"/>
          <p:cNvSpPr>
            <a:spLocks noChangeArrowheads="1"/>
          </p:cNvSpPr>
          <p:nvPr>
            <p:custDataLst>
              <p:tags r:id="rId9"/>
            </p:custDataLst>
          </p:nvPr>
        </p:nvSpPr>
        <p:spPr bwMode="gray">
          <a:xfrm>
            <a:off x="725489" y="4800278"/>
            <a:ext cx="2852737" cy="94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342900" indent="-3429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628650" indent="-1714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177800" lvl="1" indent="-177800">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集团公司/省公司的要求</a:t>
            </a:r>
          </a:p>
          <a:p>
            <a:pPr marL="177800" lvl="1" indent="-177800">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公司增长的需求</a:t>
            </a:r>
          </a:p>
          <a:p>
            <a:pPr marL="177800" lvl="1" indent="-177800">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公司业务组合优化的需求</a:t>
            </a:r>
          </a:p>
          <a:p>
            <a:pPr marL="177800" lvl="1" indent="-177800">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公司财务结构</a:t>
            </a:r>
          </a:p>
        </p:txBody>
      </p:sp>
      <p:sp>
        <p:nvSpPr>
          <p:cNvPr id="51215" name="Rectangle 15"/>
          <p:cNvSpPr>
            <a:spLocks noChangeArrowheads="1"/>
          </p:cNvSpPr>
          <p:nvPr/>
        </p:nvSpPr>
        <p:spPr bwMode="gray">
          <a:xfrm>
            <a:off x="4691063" y="1520825"/>
            <a:ext cx="4165599" cy="4321175"/>
          </a:xfrm>
          <a:prstGeom prst="rect">
            <a:avLst/>
          </a:prstGeom>
          <a:solidFill>
            <a:schemeClr val="bg1">
              <a:lumMod val="95000"/>
            </a:schemeClr>
          </a:solidFill>
          <a:ln w="12700">
            <a:solidFill>
              <a:schemeClr val="bg1">
                <a:lumMod val="75000"/>
              </a:schemeClr>
            </a:solidFill>
            <a:miter lim="800000"/>
          </a:ln>
        </p:spPr>
        <p:txBody>
          <a:bodyPr wrap="none" anchor="ctr"/>
          <a:lstStyle>
            <a:defPPr>
              <a:defRPr lang="zh-CN"/>
            </a:defPPr>
            <a:lvl1pPr marL="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lnSpc>
                <a:spcPct val="100000"/>
              </a:lnSpc>
              <a:spcBef>
                <a:spcPct val="0"/>
              </a:spcBef>
              <a:buClrTx/>
              <a:buFontTx/>
              <a:buNone/>
            </a:pPr>
            <a:endParaRPr kumimoji="0" lang="zh-CN" altLang="zh-CN">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1217" name="Rectangle 17"/>
          <p:cNvSpPr>
            <a:spLocks noChangeArrowheads="1"/>
          </p:cNvSpPr>
          <p:nvPr>
            <p:custDataLst>
              <p:tags r:id="rId10"/>
            </p:custDataLst>
          </p:nvPr>
        </p:nvSpPr>
        <p:spPr bwMode="gray">
          <a:xfrm>
            <a:off x="4706938" y="1563124"/>
            <a:ext cx="4124323" cy="164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defPPr>
              <a:defRPr lang="zh-CN"/>
            </a:defPPr>
            <a:lvl1pPr marL="342900" indent="-34290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628650" indent="-1714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0" lvl="1" indent="0">
              <a:lnSpc>
                <a:spcPct val="110000"/>
              </a:lnSpc>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合理的、富有挑战性的目标</a:t>
            </a:r>
          </a:p>
          <a:p>
            <a:pPr marL="266700" lvl="1" indent="-177800">
              <a:lnSpc>
                <a:spcPct val="110000"/>
              </a:lnSpc>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仅仅“比去年好”是不够的，应该综合考虑公司的需求以及以事实为依据的战略性评估</a:t>
            </a:r>
          </a:p>
          <a:p>
            <a:pPr marL="266700" lvl="1" indent="-177800">
              <a:lnSpc>
                <a:spcPct val="110000"/>
              </a:lnSpc>
              <a:buClrTx/>
              <a:buFont typeface="Arial" pitchFamily="34" charset="0"/>
              <a:buChar char="•"/>
            </a:pPr>
            <a:r>
              <a:rPr lang="zh-CN" altLang="en-US" sz="1200">
                <a:solidFill>
                  <a:schemeClr val="tx1"/>
                </a:solidFill>
                <a:latin typeface="Audi Type" pitchFamily="34" charset="0"/>
                <a:ea typeface="华康黑体W5(P)" panose="020b0500000000000000" pitchFamily="34" charset="-122"/>
                <a:cs typeface="Arial Unicode MS" panose="020b0604020202020204" pitchFamily="34" charset="-122"/>
              </a:rPr>
              <a:t>有效的目标既不能过于理想，使绝大部分人都无法达到，从而抑制积极性；也不能过于保守，使大家均不费努力就可以完成，从而无法发挥公司最佳业绩，原则上是只有20%以下的员工可以达到100分</a:t>
            </a:r>
          </a:p>
        </p:txBody>
      </p:sp>
      <p:sp>
        <p:nvSpPr>
          <p:cNvPr id="51218" name="Rectangle 18"/>
          <p:cNvSpPr>
            <a:spLocks noChangeArrowheads="1"/>
          </p:cNvSpPr>
          <p:nvPr>
            <p:custDataLst>
              <p:tags r:id="rId11"/>
            </p:custDataLst>
          </p:nvPr>
        </p:nvSpPr>
        <p:spPr bwMode="gray">
          <a:xfrm>
            <a:off x="4706938" y="3496781"/>
            <a:ext cx="378777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marL="0" indent="0" eaLnBrk="1" hangingPunct="1">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预期业绩与目标对比</a:t>
            </a:r>
          </a:p>
        </p:txBody>
      </p:sp>
      <p:grpSp>
        <p:nvGrpSpPr>
          <p:cNvPr id="6" name="Group 5"/>
          <p:cNvGrpSpPr/>
          <p:nvPr/>
        </p:nvGrpSpPr>
        <p:grpSpPr>
          <a:xfrm>
            <a:off x="5074829" y="3914957"/>
            <a:ext cx="3561630" cy="1770369"/>
            <a:chOff x="4837113" y="3962999"/>
            <a:chExt cx="3151188" cy="1790940"/>
          </a:xfrm>
        </p:grpSpPr>
        <p:sp>
          <p:nvSpPr>
            <p:cNvPr id="51219" name="Line 19"/>
            <p:cNvSpPr>
              <a:spLocks noChangeShapeType="1"/>
            </p:cNvSpPr>
            <p:nvPr/>
          </p:nvSpPr>
          <p:spPr bwMode="gray">
            <a:xfrm>
              <a:off x="4837113" y="5476561"/>
              <a:ext cx="3138488"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51220" name="Freeform 20"/>
            <p:cNvSpPr/>
            <p:nvPr/>
          </p:nvSpPr>
          <p:spPr bwMode="gray">
            <a:xfrm>
              <a:off x="4886326" y="3962999"/>
              <a:ext cx="3101975" cy="1357553"/>
            </a:xfrm>
            <a:custGeom>
              <a:gdLst>
                <a:gd name="T0" fmla="*/ 0 w 1915"/>
                <a:gd name="T1" fmla="*/ 2147483646 h 972"/>
                <a:gd name="T2" fmla="*/ 907851703 w 1915"/>
                <a:gd name="T3" fmla="*/ 2147483646 h 972"/>
                <a:gd name="T4" fmla="*/ 1432621641 w 1915"/>
                <a:gd name="T5" fmla="*/ 968600830 h 972"/>
                <a:gd name="T6" fmla="*/ 1836694786 w 1915"/>
                <a:gd name="T7" fmla="*/ 241493636 h 972"/>
                <a:gd name="T8" fmla="*/ 2147483646 w 1915"/>
                <a:gd name="T9" fmla="*/ 20998953 h 972"/>
                <a:gd name="T10" fmla="*/ 2147483646 w 1915"/>
                <a:gd name="T11" fmla="*/ 362241264 h 972"/>
                <a:gd name="T12" fmla="*/ 2147483646 w 1915"/>
                <a:gd name="T13" fmla="*/ 1049973598 h 972"/>
                <a:gd name="T14" fmla="*/ 2147483646 w 1915"/>
                <a:gd name="T15" fmla="*/ 1149720652 h 972"/>
                <a:gd name="T16" fmla="*/ 2147483646 w 1915"/>
                <a:gd name="T17" fmla="*/ 1897826800 h 972"/>
                <a:gd name="T18" fmla="*/ 2147483646 w 1915"/>
                <a:gd name="T19" fmla="*/ 2147483646 h 972"/>
                <a:gd name="T20" fmla="*/ 2147483646 w 1915"/>
                <a:gd name="T21" fmla="*/ 2147483646 h 9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15"/>
                <a:gd name="T34" fmla="*/ 0 h 972"/>
                <a:gd name="T35" fmla="*/ 1915 w 1915"/>
                <a:gd name="T36" fmla="*/ 972 h 972"/>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14" h="972">
                  <a:moveTo>
                    <a:pt x="0" y="938"/>
                  </a:moveTo>
                  <a:cubicBezTo>
                    <a:pt x="58" y="928"/>
                    <a:pt x="255" y="972"/>
                    <a:pt x="346" y="877"/>
                  </a:cubicBezTo>
                  <a:cubicBezTo>
                    <a:pt x="437" y="782"/>
                    <a:pt x="487" y="500"/>
                    <a:pt x="546" y="369"/>
                  </a:cubicBezTo>
                  <a:cubicBezTo>
                    <a:pt x="605" y="238"/>
                    <a:pt x="636" y="152"/>
                    <a:pt x="700" y="92"/>
                  </a:cubicBezTo>
                  <a:cubicBezTo>
                    <a:pt x="764" y="32"/>
                    <a:pt x="849" y="0"/>
                    <a:pt x="930" y="8"/>
                  </a:cubicBezTo>
                  <a:cubicBezTo>
                    <a:pt x="1011" y="16"/>
                    <a:pt x="1125" y="73"/>
                    <a:pt x="1184" y="138"/>
                  </a:cubicBezTo>
                  <a:cubicBezTo>
                    <a:pt x="1243" y="203"/>
                    <a:pt x="1265" y="350"/>
                    <a:pt x="1284" y="400"/>
                  </a:cubicBezTo>
                  <a:cubicBezTo>
                    <a:pt x="1303" y="450"/>
                    <a:pt x="1278" y="384"/>
                    <a:pt x="1300" y="438"/>
                  </a:cubicBezTo>
                  <a:cubicBezTo>
                    <a:pt x="1322" y="492"/>
                    <a:pt x="1377" y="645"/>
                    <a:pt x="1415" y="723"/>
                  </a:cubicBezTo>
                  <a:cubicBezTo>
                    <a:pt x="1453" y="801"/>
                    <a:pt x="1447" y="872"/>
                    <a:pt x="1530" y="908"/>
                  </a:cubicBezTo>
                  <a:cubicBezTo>
                    <a:pt x="1613" y="944"/>
                    <a:pt x="1835" y="932"/>
                    <a:pt x="1915" y="938"/>
                  </a:cubicBezTo>
                </a:path>
              </a:pathLst>
            </a:custGeom>
            <a:noFill/>
            <a:ln w="28575">
              <a:solidFill>
                <a:schemeClr val="accent2"/>
              </a:solidFill>
              <a:round/>
            </a:ln>
            <a:extLst>
              <a:ext uri="{909E8E84-426E-40DD-AFC4-6F175D3DCCD1}">
                <a14:hiddenFill xmlns:a14="http://schemas.microsoft.com/office/drawing/2010/main">
                  <a:solidFill>
                    <a:srgbClr val="FFFFFF"/>
                  </a:solid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51221" name="Rectangle 21"/>
            <p:cNvSpPr>
              <a:spLocks noChangeArrowheads="1"/>
            </p:cNvSpPr>
            <p:nvPr>
              <p:custDataLst>
                <p:tags r:id="rId12"/>
              </p:custDataLst>
            </p:nvPr>
          </p:nvSpPr>
          <p:spPr bwMode="gray">
            <a:xfrm>
              <a:off x="4944269" y="4013632"/>
              <a:ext cx="711994" cy="19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基本目标</a:t>
              </a:r>
            </a:p>
          </p:txBody>
        </p:sp>
        <p:sp>
          <p:nvSpPr>
            <p:cNvPr id="51222" name="Rectangle 22"/>
            <p:cNvSpPr>
              <a:spLocks noChangeArrowheads="1"/>
            </p:cNvSpPr>
            <p:nvPr>
              <p:custDataLst>
                <p:tags r:id="rId13"/>
              </p:custDataLst>
            </p:nvPr>
          </p:nvSpPr>
          <p:spPr bwMode="gray">
            <a:xfrm>
              <a:off x="7048326" y="4013633"/>
              <a:ext cx="927276" cy="19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挑战性目标</a:t>
              </a:r>
            </a:p>
          </p:txBody>
        </p:sp>
        <p:sp>
          <p:nvSpPr>
            <p:cNvPr id="51223" name="Rectangle 23"/>
            <p:cNvSpPr>
              <a:spLocks noChangeArrowheads="1"/>
            </p:cNvSpPr>
            <p:nvPr>
              <p:custDataLst>
                <p:tags r:id="rId14"/>
              </p:custDataLst>
            </p:nvPr>
          </p:nvSpPr>
          <p:spPr bwMode="gray">
            <a:xfrm>
              <a:off x="5130801" y="5269917"/>
              <a:ext cx="6731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20%</a:t>
              </a:r>
            </a:p>
          </p:txBody>
        </p:sp>
        <p:sp>
          <p:nvSpPr>
            <p:cNvPr id="51224" name="Rectangle 24"/>
            <p:cNvSpPr>
              <a:spLocks noChangeArrowheads="1"/>
            </p:cNvSpPr>
            <p:nvPr>
              <p:custDataLst>
                <p:tags r:id="rId15"/>
              </p:custDataLst>
            </p:nvPr>
          </p:nvSpPr>
          <p:spPr bwMode="gray">
            <a:xfrm>
              <a:off x="7167563" y="5269917"/>
              <a:ext cx="67151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20%</a:t>
              </a:r>
            </a:p>
          </p:txBody>
        </p:sp>
        <p:sp>
          <p:nvSpPr>
            <p:cNvPr id="51225" name="Line 25"/>
            <p:cNvSpPr>
              <a:spLocks noChangeShapeType="1"/>
            </p:cNvSpPr>
            <p:nvPr/>
          </p:nvSpPr>
          <p:spPr bwMode="gray">
            <a:xfrm flipH="1">
              <a:off x="5656263" y="4275855"/>
              <a:ext cx="0" cy="1202912"/>
            </a:xfrm>
            <a:prstGeom prst="line">
              <a:avLst/>
            </a:prstGeom>
            <a:noFill/>
            <a:ln w="12700">
              <a:solidFill>
                <a:schemeClr val="bg1">
                  <a:lumMod val="50000"/>
                </a:schemeClr>
              </a:solidFill>
              <a:prstDash val="dash"/>
              <a:round/>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51226" name="Line 26"/>
            <p:cNvSpPr>
              <a:spLocks noChangeShapeType="1"/>
            </p:cNvSpPr>
            <p:nvPr/>
          </p:nvSpPr>
          <p:spPr bwMode="gray">
            <a:xfrm flipH="1">
              <a:off x="7010401" y="4275855"/>
              <a:ext cx="0" cy="1202912"/>
            </a:xfrm>
            <a:prstGeom prst="line">
              <a:avLst/>
            </a:prstGeom>
            <a:noFill/>
            <a:ln w="12700">
              <a:solidFill>
                <a:schemeClr val="bg1">
                  <a:lumMod val="50000"/>
                </a:schemeClr>
              </a:solidFill>
              <a:prstDash val="dash"/>
              <a:round/>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Audi Type" pitchFamily="34" charset="0"/>
                <a:ea typeface="华康黑体W5(P)" panose="020b0500000000000000" pitchFamily="34" charset="-122"/>
              </a:endParaRPr>
            </a:p>
          </p:txBody>
        </p:sp>
        <p:sp>
          <p:nvSpPr>
            <p:cNvPr id="51227" name="Rectangle 27"/>
            <p:cNvSpPr>
              <a:spLocks noChangeArrowheads="1"/>
            </p:cNvSpPr>
            <p:nvPr>
              <p:custDataLst>
                <p:tags r:id="rId16"/>
              </p:custDataLst>
            </p:nvPr>
          </p:nvSpPr>
          <p:spPr bwMode="gray">
            <a:xfrm>
              <a:off x="6102351" y="4786837"/>
              <a:ext cx="67151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a:solidFill>
                    <a:schemeClr val="tx1"/>
                  </a:solidFill>
                  <a:latin typeface="Audi Type" pitchFamily="34" charset="0"/>
                  <a:ea typeface="华康黑体W5(P)" panose="020b0500000000000000" pitchFamily="34" charset="-122"/>
                  <a:cs typeface="Arial Unicode MS" panose="020b0604020202020204" pitchFamily="34" charset="-122"/>
                </a:rPr>
                <a:t>60%</a:t>
              </a:r>
            </a:p>
          </p:txBody>
        </p:sp>
        <p:sp>
          <p:nvSpPr>
            <p:cNvPr id="51228" name="Rectangle 28"/>
            <p:cNvSpPr>
              <a:spLocks noChangeArrowheads="1"/>
            </p:cNvSpPr>
            <p:nvPr>
              <p:custDataLst>
                <p:tags r:id="rId17"/>
              </p:custDataLst>
            </p:nvPr>
          </p:nvSpPr>
          <p:spPr bwMode="gray">
            <a:xfrm>
              <a:off x="5629276" y="5560040"/>
              <a:ext cx="1544637"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234950" indent="-234950" algn="l" defTabSz="914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14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14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14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14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14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在员工中的分布</a:t>
              </a:r>
            </a:p>
          </p:txBody>
        </p:sp>
      </p:grpSp>
      <p:sp>
        <p:nvSpPr>
          <p:cNvPr id="2" name="Title 1"/>
          <p:cNvSpPr>
            <a:spLocks noGrp="1"/>
          </p:cNvSpPr>
          <p:nvPr>
            <p:ph type="title"/>
          </p:nvPr>
        </p:nvSpPr>
        <p:spPr bwMode="gray"/>
        <p:txBody>
          <a:bodyPr/>
          <a:lstStyle/>
          <a:p>
            <a:r>
              <a:rPr lang="zh-CN" altLang="en-US" smtClean="0"/>
              <a:t>公司在设置合理的目标时应综合考虑三方面因素</a:t>
            </a:r>
            <a:endParaRPr lang="en-US"/>
          </a:p>
        </p:txBody>
      </p:sp>
    </p:spTree>
    <p:extLst>
      <p:ext uri="{BB962C8B-B14F-4D97-AF65-F5344CB8AC3E}">
        <p14:creationId xmlns:p14="http://schemas.microsoft.com/office/powerpoint/2010/main" val="1525576643"/>
      </p:ext>
    </p:extLst>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3251" name="Rectangle 3"/>
          <p:cNvSpPr>
            <a:spLocks noChangeArrowheads="1"/>
          </p:cNvSpPr>
          <p:nvPr/>
        </p:nvSpPr>
        <p:spPr bwMode="gray">
          <a:xfrm>
            <a:off x="4439083" y="4958660"/>
            <a:ext cx="3709351" cy="891905"/>
          </a:xfrm>
          <a:prstGeom prst="rect">
            <a:avLst/>
          </a:prstGeom>
          <a:solidFill>
            <a:schemeClr val="accent2"/>
          </a:solidFill>
          <a:ln w="12700">
            <a:solidFill>
              <a:schemeClr val="bg1"/>
            </a:solidFill>
            <a:miter lim="800000"/>
          </a:ln>
        </p:spPr>
        <p:txBody>
          <a:bodyPr wrap="none" lIns="93296" tIns="46648" rIns="93296" bIns="46648" anchor="ctr"/>
          <a:lstStyle>
            <a:defPPr>
              <a:defRPr lang="zh-CN"/>
            </a:defPPr>
            <a:lvl1pPr marL="0" algn="l" defTabSz="93345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3345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3345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3345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3345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ts val="300"/>
              </a:spcBef>
              <a:buClr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关键指标1</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接车台次</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1200</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台次</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月</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a:p>
            <a:pPr algn="ctr">
              <a:lnSpc>
                <a:spcPct val="100000"/>
              </a:lnSpc>
              <a:spcBef>
                <a:spcPts val="300"/>
              </a:spcBef>
              <a:buClr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关键指标</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2</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单车产值</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3000</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元</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台</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次</a:t>
            </a:r>
            <a:endPar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endParaRPr>
          </a:p>
          <a:p>
            <a:pPr algn="ctr">
              <a:lnSpc>
                <a:spcPct val="100000"/>
              </a:lnSpc>
              <a:spcBef>
                <a:spcPts val="300"/>
              </a:spcBef>
              <a:buClr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关键</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指标</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3(</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养护销售</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1.8</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瓶</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台</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次</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53252" name="Rectangle 4"/>
          <p:cNvSpPr>
            <a:spLocks noChangeArrowheads="1"/>
          </p:cNvSpPr>
          <p:nvPr/>
        </p:nvSpPr>
        <p:spPr bwMode="gray">
          <a:xfrm>
            <a:off x="2246421" y="5054523"/>
            <a:ext cx="134972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 . . . . . . . . . . . .</a:t>
            </a:r>
          </a:p>
        </p:txBody>
      </p:sp>
      <p:cxnSp>
        <p:nvCxnSpPr>
          <p:cNvPr id="53253" name="AutoShape 5"/>
          <p:cNvCxnSpPr>
            <a:cxnSpLocks noChangeShapeType="1"/>
            <a:stCxn id="53252" idx="0"/>
            <a:endCxn id="53251" idx="0"/>
          </p:cNvCxnSpPr>
          <p:nvPr/>
        </p:nvCxnSpPr>
        <p:spPr bwMode="gray">
          <a:xfrm rot="5400000" flipH="1" flipV="1">
            <a:off x="4559591" y="3320355"/>
            <a:ext cx="95863" cy="3372474"/>
          </a:xfrm>
          <a:prstGeom prst="bentConnector3">
            <a:avLst>
              <a:gd name="adj1" fmla="val 338465"/>
            </a:avLst>
          </a:prstGeom>
          <a:noFill/>
          <a:ln w="127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53255" name="Rectangle 7"/>
          <p:cNvSpPr>
            <a:spLocks noChangeArrowheads="1"/>
          </p:cNvSpPr>
          <p:nvPr/>
        </p:nvSpPr>
        <p:spPr bwMode="gray">
          <a:xfrm>
            <a:off x="4439083" y="3823824"/>
            <a:ext cx="3109148" cy="552618"/>
          </a:xfrm>
          <a:prstGeom prst="rect">
            <a:avLst/>
          </a:prstGeom>
          <a:solidFill>
            <a:schemeClr val="accent2"/>
          </a:solidFill>
          <a:ln w="12700">
            <a:solidFill>
              <a:schemeClr val="bg1"/>
            </a:solidFill>
            <a:miter lim="800000"/>
          </a:ln>
        </p:spPr>
        <p:txBody>
          <a:bodyPr wrap="none" lIns="93296" tIns="46648" rIns="93296" bIns="46648" anchor="ctr"/>
          <a:lstStyle>
            <a:defPPr>
              <a:defRPr lang="zh-CN"/>
            </a:defPPr>
            <a:lvl1pPr marL="0" algn="l" defTabSz="93345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3345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3345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3345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3345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a:lnSpc>
                <a:spcPct val="100000"/>
              </a:lnSpc>
              <a:spcBef>
                <a:spcPts val="300"/>
              </a:spcBef>
              <a:buClr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关键指标1</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返厂台次</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1</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2</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00</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台次</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月</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a:p>
            <a:pPr algn="ctr">
              <a:lnSpc>
                <a:spcPct val="100000"/>
              </a:lnSpc>
              <a:spcBef>
                <a:spcPts val="300"/>
              </a:spcBef>
              <a:buClr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关键指标2</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单车产值</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3000</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元</a:t>
            </a:r>
            <a:r>
              <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台次</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53256" name="Rectangle 8"/>
          <p:cNvSpPr>
            <a:spLocks noChangeArrowheads="1"/>
          </p:cNvSpPr>
          <p:nvPr/>
        </p:nvSpPr>
        <p:spPr bwMode="gray">
          <a:xfrm>
            <a:off x="2246421" y="3921097"/>
            <a:ext cx="134972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 . . . . . . . . . . . .</a:t>
            </a:r>
          </a:p>
        </p:txBody>
      </p:sp>
      <p:cxnSp>
        <p:nvCxnSpPr>
          <p:cNvPr id="53257" name="AutoShape 9"/>
          <p:cNvCxnSpPr>
            <a:cxnSpLocks noChangeShapeType="1"/>
            <a:stCxn id="53256" idx="0"/>
            <a:endCxn id="53255" idx="0"/>
          </p:cNvCxnSpPr>
          <p:nvPr/>
        </p:nvCxnSpPr>
        <p:spPr bwMode="gray">
          <a:xfrm rot="5400000" flipH="1" flipV="1">
            <a:off x="4408835" y="2336275"/>
            <a:ext cx="97273" cy="3072372"/>
          </a:xfrm>
          <a:prstGeom prst="bentConnector3">
            <a:avLst>
              <a:gd name="adj1" fmla="val 335009"/>
            </a:avLst>
          </a:prstGeom>
          <a:noFill/>
          <a:ln w="127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53258" name="Line 10"/>
          <p:cNvSpPr>
            <a:spLocks noChangeShapeType="1"/>
          </p:cNvSpPr>
          <p:nvPr/>
        </p:nvSpPr>
        <p:spPr bwMode="gray">
          <a:xfrm flipH="1">
            <a:off x="4134608" y="2079143"/>
            <a:ext cx="0" cy="29340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53260" name="Rectangle 12"/>
          <p:cNvSpPr>
            <a:spLocks noChangeArrowheads="1"/>
          </p:cNvSpPr>
          <p:nvPr/>
        </p:nvSpPr>
        <p:spPr bwMode="gray">
          <a:xfrm>
            <a:off x="619127" y="1587983"/>
            <a:ext cx="144644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rPr>
              <a:t>公司总经理</a:t>
            </a:r>
          </a:p>
        </p:txBody>
      </p:sp>
      <p:sp>
        <p:nvSpPr>
          <p:cNvPr id="53261" name="Rectangle 13"/>
          <p:cNvSpPr>
            <a:spLocks noChangeArrowheads="1"/>
          </p:cNvSpPr>
          <p:nvPr/>
        </p:nvSpPr>
        <p:spPr bwMode="gray">
          <a:xfrm>
            <a:off x="619127" y="2604402"/>
            <a:ext cx="155614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售后服务总监</a:t>
            </a:r>
            <a:endPar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3262" name="Rectangle 14"/>
          <p:cNvSpPr>
            <a:spLocks noChangeArrowheads="1"/>
          </p:cNvSpPr>
          <p:nvPr/>
        </p:nvSpPr>
        <p:spPr bwMode="gray">
          <a:xfrm>
            <a:off x="619127" y="3701177"/>
            <a:ext cx="155614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售后服务经理</a:t>
            </a:r>
            <a:endPar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sp>
        <p:nvSpPr>
          <p:cNvPr id="53263" name="Rectangle 15"/>
          <p:cNvSpPr>
            <a:spLocks noChangeArrowheads="1"/>
          </p:cNvSpPr>
          <p:nvPr/>
        </p:nvSpPr>
        <p:spPr bwMode="gray">
          <a:xfrm>
            <a:off x="619127" y="4759888"/>
            <a:ext cx="155614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600" b="1" smtClean="0">
                <a:solidFill>
                  <a:schemeClr val="tx1"/>
                </a:solidFill>
                <a:latin typeface="Audi Type" pitchFamily="34" charset="0"/>
                <a:ea typeface="华康黑体W5(P)" panose="020b0500000000000000" pitchFamily="34" charset="-122"/>
                <a:cs typeface="Arial Unicode MS" panose="020b0604020202020204" pitchFamily="34" charset="-122"/>
              </a:rPr>
              <a:t>售后服务顾问</a:t>
            </a:r>
            <a:endParaRPr lang="zh-CN" altLang="en-US" sz="1600" b="1">
              <a:solidFill>
                <a:schemeClr val="tx1"/>
              </a:solidFill>
              <a:latin typeface="Audi Type" pitchFamily="34" charset="0"/>
              <a:ea typeface="华康黑体W5(P)" panose="020b0500000000000000" pitchFamily="34" charset="-122"/>
              <a:cs typeface="Arial Unicode MS" panose="020b0604020202020204" pitchFamily="34" charset="-122"/>
            </a:endParaRPr>
          </a:p>
        </p:txBody>
      </p:sp>
      <p:grpSp>
        <p:nvGrpSpPr>
          <p:cNvPr id="53264" name="Group 16"/>
          <p:cNvGrpSpPr/>
          <p:nvPr/>
        </p:nvGrpSpPr>
        <p:grpSpPr>
          <a:xfrm>
            <a:off x="6896313" y="1483662"/>
            <a:ext cx="363570" cy="976950"/>
            <a:chOff x="2998" y="1314"/>
            <a:chExt cx="475" cy="1420"/>
          </a:xfrm>
        </p:grpSpPr>
        <p:grpSp>
          <p:nvGrpSpPr>
            <p:cNvPr id="53326" name="Group 17"/>
            <p:cNvGrpSpPr/>
            <p:nvPr/>
          </p:nvGrpSpPr>
          <p:grpSpPr>
            <a:xfrm>
              <a:off x="2998" y="1496"/>
              <a:ext cx="475" cy="1238"/>
              <a:chOff x="2998" y="1496"/>
              <a:chExt cx="475" cy="1238"/>
            </a:xfrm>
          </p:grpSpPr>
          <p:grpSp>
            <p:nvGrpSpPr>
              <p:cNvPr id="53332" name="Group 18"/>
              <p:cNvGrpSpPr/>
              <p:nvPr/>
            </p:nvGrpSpPr>
            <p:grpSpPr>
              <a:xfrm>
                <a:off x="3014" y="2606"/>
                <a:ext cx="420" cy="128"/>
                <a:chOff x="3014" y="2606"/>
                <a:chExt cx="420" cy="128"/>
              </a:xfrm>
            </p:grpSpPr>
            <p:sp>
              <p:nvSpPr>
                <p:cNvPr id="53342" name="Freeform 19"/>
                <p:cNvSpPr/>
                <p:nvPr/>
              </p:nvSpPr>
              <p:spPr bwMode="gray">
                <a:xfrm>
                  <a:off x="3014" y="2633"/>
                  <a:ext cx="132" cy="101"/>
                </a:xfrm>
                <a:custGeom>
                  <a:gdLst>
                    <a:gd name="T0" fmla="*/ 50 w 132"/>
                    <a:gd name="T1" fmla="*/ 21 h 101"/>
                    <a:gd name="T2" fmla="*/ 21 w 132"/>
                    <a:gd name="T3" fmla="*/ 49 h 101"/>
                    <a:gd name="T4" fmla="*/ 0 w 132"/>
                    <a:gd name="T5" fmla="*/ 75 h 101"/>
                    <a:gd name="T6" fmla="*/ 2 w 132"/>
                    <a:gd name="T7" fmla="*/ 93 h 101"/>
                    <a:gd name="T8" fmla="*/ 17 w 132"/>
                    <a:gd name="T9" fmla="*/ 101 h 101"/>
                    <a:gd name="T10" fmla="*/ 59 w 132"/>
                    <a:gd name="T11" fmla="*/ 98 h 101"/>
                    <a:gd name="T12" fmla="*/ 83 w 132"/>
                    <a:gd name="T13" fmla="*/ 86 h 101"/>
                    <a:gd name="T14" fmla="*/ 95 w 132"/>
                    <a:gd name="T15" fmla="*/ 66 h 101"/>
                    <a:gd name="T16" fmla="*/ 131 w 132"/>
                    <a:gd name="T17" fmla="*/ 51 h 101"/>
                    <a:gd name="T18" fmla="*/ 132 w 132"/>
                    <a:gd name="T19" fmla="*/ 24 h 101"/>
                    <a:gd name="T20" fmla="*/ 126 w 132"/>
                    <a:gd name="T21" fmla="*/ 0 h 101"/>
                    <a:gd name="T22" fmla="*/ 90 w 132"/>
                    <a:gd name="T23" fmla="*/ 18 h 101"/>
                    <a:gd name="T24" fmla="*/ 50 w 132"/>
                    <a:gd name="T25" fmla="*/ 21 h 1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
                    <a:gd name="T40" fmla="*/ 0 h 101"/>
                    <a:gd name="T41" fmla="*/ 132 w 132"/>
                    <a:gd name="T42" fmla="*/ 101 h 101"/>
                  </a:gd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 h="100">
                      <a:moveTo>
                        <a:pt x="50" y="21"/>
                      </a:moveTo>
                      <a:lnTo>
                        <a:pt x="21" y="49"/>
                      </a:lnTo>
                      <a:lnTo>
                        <a:pt x="0" y="75"/>
                      </a:lnTo>
                      <a:lnTo>
                        <a:pt x="2" y="93"/>
                      </a:lnTo>
                      <a:lnTo>
                        <a:pt x="17" y="101"/>
                      </a:lnTo>
                      <a:lnTo>
                        <a:pt x="59" y="98"/>
                      </a:lnTo>
                      <a:lnTo>
                        <a:pt x="83" y="86"/>
                      </a:lnTo>
                      <a:lnTo>
                        <a:pt x="95" y="66"/>
                      </a:lnTo>
                      <a:lnTo>
                        <a:pt x="131" y="51"/>
                      </a:lnTo>
                      <a:lnTo>
                        <a:pt x="132" y="24"/>
                      </a:lnTo>
                      <a:lnTo>
                        <a:pt x="126" y="0"/>
                      </a:lnTo>
                      <a:lnTo>
                        <a:pt x="90" y="18"/>
                      </a:lnTo>
                      <a:lnTo>
                        <a:pt x="5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43" name="Freeform 20"/>
                <p:cNvSpPr/>
                <p:nvPr/>
              </p:nvSpPr>
              <p:spPr bwMode="gray">
                <a:xfrm>
                  <a:off x="3286" y="2606"/>
                  <a:ext cx="148" cy="104"/>
                </a:xfrm>
                <a:custGeom>
                  <a:gdLst>
                    <a:gd name="T0" fmla="*/ 2 w 148"/>
                    <a:gd name="T1" fmla="*/ 7 h 104"/>
                    <a:gd name="T2" fmla="*/ 0 w 148"/>
                    <a:gd name="T3" fmla="*/ 48 h 104"/>
                    <a:gd name="T4" fmla="*/ 20 w 148"/>
                    <a:gd name="T5" fmla="*/ 64 h 104"/>
                    <a:gd name="T6" fmla="*/ 41 w 148"/>
                    <a:gd name="T7" fmla="*/ 70 h 104"/>
                    <a:gd name="T8" fmla="*/ 54 w 148"/>
                    <a:gd name="T9" fmla="*/ 79 h 104"/>
                    <a:gd name="T10" fmla="*/ 78 w 148"/>
                    <a:gd name="T11" fmla="*/ 93 h 104"/>
                    <a:gd name="T12" fmla="*/ 121 w 148"/>
                    <a:gd name="T13" fmla="*/ 104 h 104"/>
                    <a:gd name="T14" fmla="*/ 136 w 148"/>
                    <a:gd name="T15" fmla="*/ 101 h 104"/>
                    <a:gd name="T16" fmla="*/ 148 w 148"/>
                    <a:gd name="T17" fmla="*/ 95 h 104"/>
                    <a:gd name="T18" fmla="*/ 148 w 148"/>
                    <a:gd name="T19" fmla="*/ 84 h 104"/>
                    <a:gd name="T20" fmla="*/ 133 w 148"/>
                    <a:gd name="T21" fmla="*/ 60 h 104"/>
                    <a:gd name="T22" fmla="*/ 98 w 148"/>
                    <a:gd name="T23" fmla="*/ 36 h 104"/>
                    <a:gd name="T24" fmla="*/ 72 w 148"/>
                    <a:gd name="T25" fmla="*/ 15 h 104"/>
                    <a:gd name="T26" fmla="*/ 63 w 148"/>
                    <a:gd name="T27" fmla="*/ 0 h 104"/>
                    <a:gd name="T28" fmla="*/ 2 w 148"/>
                    <a:gd name="T29" fmla="*/ 7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
                    <a:gd name="T46" fmla="*/ 0 h 104"/>
                    <a:gd name="T47" fmla="*/ 148 w 148"/>
                    <a:gd name="T48" fmla="*/ 104 h 104"/>
                  </a:gd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 h="104">
                      <a:moveTo>
                        <a:pt x="2" y="7"/>
                      </a:moveTo>
                      <a:lnTo>
                        <a:pt x="0" y="48"/>
                      </a:lnTo>
                      <a:lnTo>
                        <a:pt x="20" y="64"/>
                      </a:lnTo>
                      <a:lnTo>
                        <a:pt x="41" y="70"/>
                      </a:lnTo>
                      <a:lnTo>
                        <a:pt x="54" y="79"/>
                      </a:lnTo>
                      <a:lnTo>
                        <a:pt x="78" y="93"/>
                      </a:lnTo>
                      <a:lnTo>
                        <a:pt x="121" y="104"/>
                      </a:lnTo>
                      <a:lnTo>
                        <a:pt x="136" y="101"/>
                      </a:lnTo>
                      <a:lnTo>
                        <a:pt x="148" y="95"/>
                      </a:lnTo>
                      <a:lnTo>
                        <a:pt x="148" y="84"/>
                      </a:lnTo>
                      <a:lnTo>
                        <a:pt x="133" y="60"/>
                      </a:lnTo>
                      <a:lnTo>
                        <a:pt x="98" y="36"/>
                      </a:lnTo>
                      <a:lnTo>
                        <a:pt x="72" y="15"/>
                      </a:lnTo>
                      <a:lnTo>
                        <a:pt x="63" y="0"/>
                      </a:ln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333" name="Group 21"/>
              <p:cNvGrpSpPr/>
              <p:nvPr/>
            </p:nvGrpSpPr>
            <p:grpSpPr>
              <a:xfrm>
                <a:off x="2998" y="1496"/>
                <a:ext cx="475" cy="1169"/>
                <a:chOff x="2998" y="1496"/>
                <a:chExt cx="475" cy="1169"/>
              </a:xfrm>
            </p:grpSpPr>
            <p:grpSp>
              <p:nvGrpSpPr>
                <p:cNvPr id="53334" name="Group 22"/>
                <p:cNvGrpSpPr/>
                <p:nvPr/>
              </p:nvGrpSpPr>
              <p:grpSpPr>
                <a:xfrm>
                  <a:off x="3059" y="1496"/>
                  <a:ext cx="299" cy="376"/>
                  <a:chOff x="3059" y="1496"/>
                  <a:chExt cx="299" cy="376"/>
                </a:xfrm>
              </p:grpSpPr>
              <p:sp>
                <p:nvSpPr>
                  <p:cNvPr id="53339" name="Freeform 23"/>
                  <p:cNvSpPr/>
                  <p:nvPr/>
                </p:nvSpPr>
                <p:spPr bwMode="gray">
                  <a:xfrm>
                    <a:off x="3059" y="1517"/>
                    <a:ext cx="299" cy="355"/>
                  </a:xfrm>
                  <a:custGeom>
                    <a:gdLst>
                      <a:gd name="T0" fmla="*/ 0 w 299"/>
                      <a:gd name="T1" fmla="*/ 68 h 355"/>
                      <a:gd name="T2" fmla="*/ 90 w 299"/>
                      <a:gd name="T3" fmla="*/ 0 h 355"/>
                      <a:gd name="T4" fmla="*/ 189 w 299"/>
                      <a:gd name="T5" fmla="*/ 156 h 355"/>
                      <a:gd name="T6" fmla="*/ 206 w 299"/>
                      <a:gd name="T7" fmla="*/ 8 h 355"/>
                      <a:gd name="T8" fmla="*/ 266 w 299"/>
                      <a:gd name="T9" fmla="*/ 27 h 355"/>
                      <a:gd name="T10" fmla="*/ 299 w 299"/>
                      <a:gd name="T11" fmla="*/ 81 h 355"/>
                      <a:gd name="T12" fmla="*/ 293 w 299"/>
                      <a:gd name="T13" fmla="*/ 355 h 355"/>
                      <a:gd name="T14" fmla="*/ 33 w 299"/>
                      <a:gd name="T15" fmla="*/ 355 h 355"/>
                      <a:gd name="T16" fmla="*/ 0 w 299"/>
                      <a:gd name="T17" fmla="*/ 68 h 3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9"/>
                      <a:gd name="T28" fmla="*/ 0 h 355"/>
                      <a:gd name="T29" fmla="*/ 299 w 299"/>
                      <a:gd name="T30" fmla="*/ 355 h 355"/>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9" h="355">
                        <a:moveTo>
                          <a:pt x="0" y="68"/>
                        </a:moveTo>
                        <a:lnTo>
                          <a:pt x="90" y="0"/>
                        </a:lnTo>
                        <a:lnTo>
                          <a:pt x="189" y="156"/>
                        </a:lnTo>
                        <a:lnTo>
                          <a:pt x="206" y="8"/>
                        </a:lnTo>
                        <a:lnTo>
                          <a:pt x="266" y="27"/>
                        </a:lnTo>
                        <a:lnTo>
                          <a:pt x="299" y="81"/>
                        </a:lnTo>
                        <a:lnTo>
                          <a:pt x="293" y="355"/>
                        </a:lnTo>
                        <a:lnTo>
                          <a:pt x="33" y="355"/>
                        </a:lnTo>
                        <a:lnTo>
                          <a:pt x="0" y="68"/>
                        </a:lnTo>
                        <a:close/>
                      </a:path>
                    </a:pathLst>
                  </a:custGeom>
                  <a:blipFill dpi="0" rotWithShape="0">
                    <a:blip r:embed="rId3"/>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40" name="Freeform 24"/>
                  <p:cNvSpPr/>
                  <p:nvPr/>
                </p:nvSpPr>
                <p:spPr bwMode="gray">
                  <a:xfrm>
                    <a:off x="3145" y="1496"/>
                    <a:ext cx="120" cy="208"/>
                  </a:xfrm>
                  <a:custGeom>
                    <a:gdLst>
                      <a:gd name="T0" fmla="*/ 0 w 120"/>
                      <a:gd name="T1" fmla="*/ 21 h 208"/>
                      <a:gd name="T2" fmla="*/ 10 w 120"/>
                      <a:gd name="T3" fmla="*/ 0 h 208"/>
                      <a:gd name="T4" fmla="*/ 84 w 120"/>
                      <a:gd name="T5" fmla="*/ 36 h 208"/>
                      <a:gd name="T6" fmla="*/ 102 w 120"/>
                      <a:gd name="T7" fmla="*/ 12 h 208"/>
                      <a:gd name="T8" fmla="*/ 115 w 120"/>
                      <a:gd name="T9" fmla="*/ 21 h 208"/>
                      <a:gd name="T10" fmla="*/ 120 w 120"/>
                      <a:gd name="T11" fmla="*/ 144 h 208"/>
                      <a:gd name="T12" fmla="*/ 118 w 120"/>
                      <a:gd name="T13" fmla="*/ 208 h 208"/>
                      <a:gd name="T14" fmla="*/ 0 w 120"/>
                      <a:gd name="T15" fmla="*/ 21 h 208"/>
                      <a:gd name="T16" fmla="*/ 0 60000 65536"/>
                      <a:gd name="T17" fmla="*/ 0 60000 65536"/>
                      <a:gd name="T18" fmla="*/ 0 60000 65536"/>
                      <a:gd name="T19" fmla="*/ 0 60000 65536"/>
                      <a:gd name="T20" fmla="*/ 0 60000 65536"/>
                      <a:gd name="T21" fmla="*/ 0 60000 65536"/>
                      <a:gd name="T22" fmla="*/ 0 60000 65536"/>
                      <a:gd name="T23" fmla="*/ 0 60000 65536"/>
                      <a:gd name="T24" fmla="*/ 0 w 120"/>
                      <a:gd name="T25" fmla="*/ 0 h 208"/>
                      <a:gd name="T26" fmla="*/ 120 w 120"/>
                      <a:gd name="T27" fmla="*/ 208 h 208"/>
                    </a:gd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0" h="208">
                        <a:moveTo>
                          <a:pt x="0" y="21"/>
                        </a:moveTo>
                        <a:lnTo>
                          <a:pt x="10" y="0"/>
                        </a:lnTo>
                        <a:lnTo>
                          <a:pt x="84" y="36"/>
                        </a:lnTo>
                        <a:lnTo>
                          <a:pt x="102" y="12"/>
                        </a:lnTo>
                        <a:lnTo>
                          <a:pt x="115" y="21"/>
                        </a:lnTo>
                        <a:lnTo>
                          <a:pt x="120" y="144"/>
                        </a:lnTo>
                        <a:lnTo>
                          <a:pt x="118" y="208"/>
                        </a:lnTo>
                        <a:lnTo>
                          <a:pt x="0" y="2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41" name="Freeform 25"/>
                  <p:cNvSpPr/>
                  <p:nvPr/>
                </p:nvSpPr>
                <p:spPr bwMode="gray">
                  <a:xfrm>
                    <a:off x="3184" y="1538"/>
                    <a:ext cx="76" cy="41"/>
                  </a:xfrm>
                  <a:custGeom>
                    <a:gdLst>
                      <a:gd name="T0" fmla="*/ 0 w 76"/>
                      <a:gd name="T1" fmla="*/ 41 h 41"/>
                      <a:gd name="T2" fmla="*/ 43 w 76"/>
                      <a:gd name="T3" fmla="*/ 0 h 41"/>
                      <a:gd name="T4" fmla="*/ 76 w 76"/>
                      <a:gd name="T5" fmla="*/ 33 h 41"/>
                      <a:gd name="T6" fmla="*/ 0 60000 65536"/>
                      <a:gd name="T7" fmla="*/ 0 60000 65536"/>
                      <a:gd name="T8" fmla="*/ 0 60000 65536"/>
                      <a:gd name="T9" fmla="*/ 0 w 76"/>
                      <a:gd name="T10" fmla="*/ 0 h 41"/>
                      <a:gd name="T11" fmla="*/ 76 w 76"/>
                      <a:gd name="T12" fmla="*/ 41 h 41"/>
                    </a:gdLst>
                    <a:cxnLst>
                      <a:cxn ang="T6">
                        <a:pos x="T0" y="T1"/>
                      </a:cxn>
                      <a:cxn ang="T7">
                        <a:pos x="T2" y="T3"/>
                      </a:cxn>
                      <a:cxn ang="T8">
                        <a:pos x="T4" y="T5"/>
                      </a:cxn>
                    </a:cxnLst>
                    <a:rect l="T9" t="T10" r="T11" b="T12"/>
                    <a:pathLst>
                      <a:path w="76" h="41">
                        <a:moveTo>
                          <a:pt x="0" y="41"/>
                        </a:moveTo>
                        <a:lnTo>
                          <a:pt x="43" y="0"/>
                        </a:lnTo>
                        <a:lnTo>
                          <a:pt x="76" y="33"/>
                        </a:lnTo>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335" name="Group 26"/>
                <p:cNvGrpSpPr/>
                <p:nvPr/>
              </p:nvGrpSpPr>
              <p:grpSpPr>
                <a:xfrm>
                  <a:off x="2998" y="1514"/>
                  <a:ext cx="475" cy="1151"/>
                  <a:chOff x="2998" y="1514"/>
                  <a:chExt cx="475" cy="1151"/>
                </a:xfrm>
              </p:grpSpPr>
              <p:sp>
                <p:nvSpPr>
                  <p:cNvPr id="53336" name="Freeform 27"/>
                  <p:cNvSpPr/>
                  <p:nvPr/>
                </p:nvSpPr>
                <p:spPr bwMode="gray">
                  <a:xfrm>
                    <a:off x="2998" y="1514"/>
                    <a:ext cx="475" cy="1151"/>
                  </a:xfrm>
                  <a:custGeom>
                    <a:gdLst>
                      <a:gd name="T0" fmla="*/ 150 w 475"/>
                      <a:gd name="T1" fmla="*/ 0 h 1151"/>
                      <a:gd name="T2" fmla="*/ 36 w 475"/>
                      <a:gd name="T3" fmla="*/ 84 h 1151"/>
                      <a:gd name="T4" fmla="*/ 0 w 475"/>
                      <a:gd name="T5" fmla="*/ 357 h 1151"/>
                      <a:gd name="T6" fmla="*/ 89 w 475"/>
                      <a:gd name="T7" fmla="*/ 536 h 1151"/>
                      <a:gd name="T8" fmla="*/ 90 w 475"/>
                      <a:gd name="T9" fmla="*/ 570 h 1151"/>
                      <a:gd name="T10" fmla="*/ 96 w 475"/>
                      <a:gd name="T11" fmla="*/ 612 h 1151"/>
                      <a:gd name="T12" fmla="*/ 107 w 475"/>
                      <a:gd name="T13" fmla="*/ 639 h 1151"/>
                      <a:gd name="T14" fmla="*/ 93 w 475"/>
                      <a:gd name="T15" fmla="*/ 834 h 1151"/>
                      <a:gd name="T16" fmla="*/ 62 w 475"/>
                      <a:gd name="T17" fmla="*/ 1147 h 1151"/>
                      <a:gd name="T18" fmla="*/ 94 w 475"/>
                      <a:gd name="T19" fmla="*/ 1151 h 1151"/>
                      <a:gd name="T20" fmla="*/ 144 w 475"/>
                      <a:gd name="T21" fmla="*/ 1134 h 1151"/>
                      <a:gd name="T22" fmla="*/ 180 w 475"/>
                      <a:gd name="T23" fmla="*/ 923 h 1151"/>
                      <a:gd name="T24" fmla="*/ 198 w 475"/>
                      <a:gd name="T25" fmla="*/ 845 h 1151"/>
                      <a:gd name="T26" fmla="*/ 251 w 475"/>
                      <a:gd name="T27" fmla="*/ 642 h 1151"/>
                      <a:gd name="T28" fmla="*/ 258 w 475"/>
                      <a:gd name="T29" fmla="*/ 856 h 1151"/>
                      <a:gd name="T30" fmla="*/ 286 w 475"/>
                      <a:gd name="T31" fmla="*/ 1116 h 1151"/>
                      <a:gd name="T32" fmla="*/ 361 w 475"/>
                      <a:gd name="T33" fmla="*/ 1119 h 1151"/>
                      <a:gd name="T34" fmla="*/ 369 w 475"/>
                      <a:gd name="T35" fmla="*/ 839 h 1151"/>
                      <a:gd name="T36" fmla="*/ 362 w 475"/>
                      <a:gd name="T37" fmla="*/ 561 h 1151"/>
                      <a:gd name="T38" fmla="*/ 365 w 475"/>
                      <a:gd name="T39" fmla="*/ 420 h 1151"/>
                      <a:gd name="T40" fmla="*/ 380 w 475"/>
                      <a:gd name="T41" fmla="*/ 376 h 1151"/>
                      <a:gd name="T42" fmla="*/ 388 w 475"/>
                      <a:gd name="T43" fmla="*/ 380 h 1151"/>
                      <a:gd name="T44" fmla="*/ 468 w 475"/>
                      <a:gd name="T45" fmla="*/ 333 h 1151"/>
                      <a:gd name="T46" fmla="*/ 475 w 475"/>
                      <a:gd name="T47" fmla="*/ 244 h 1151"/>
                      <a:gd name="T48" fmla="*/ 347 w 475"/>
                      <a:gd name="T49" fmla="*/ 30 h 1151"/>
                      <a:gd name="T50" fmla="*/ 258 w 475"/>
                      <a:gd name="T51" fmla="*/ 0 h 1151"/>
                      <a:gd name="T52" fmla="*/ 277 w 475"/>
                      <a:gd name="T53" fmla="*/ 144 h 1151"/>
                      <a:gd name="T54" fmla="*/ 255 w 475"/>
                      <a:gd name="T55" fmla="*/ 285 h 1151"/>
                      <a:gd name="T56" fmla="*/ 220 w 475"/>
                      <a:gd name="T57" fmla="*/ 153 h 1151"/>
                      <a:gd name="T58" fmla="*/ 150 w 475"/>
                      <a:gd name="T59" fmla="*/ 0 h 11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5"/>
                      <a:gd name="T91" fmla="*/ 0 h 1151"/>
                      <a:gd name="T92" fmla="*/ 475 w 475"/>
                      <a:gd name="T93" fmla="*/ 1151 h 1151"/>
                    </a:gd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5" h="1151">
                        <a:moveTo>
                          <a:pt x="150" y="0"/>
                        </a:moveTo>
                        <a:lnTo>
                          <a:pt x="36" y="84"/>
                        </a:lnTo>
                        <a:lnTo>
                          <a:pt x="0" y="357"/>
                        </a:lnTo>
                        <a:lnTo>
                          <a:pt x="89" y="536"/>
                        </a:lnTo>
                        <a:lnTo>
                          <a:pt x="90" y="570"/>
                        </a:lnTo>
                        <a:lnTo>
                          <a:pt x="96" y="612"/>
                        </a:lnTo>
                        <a:lnTo>
                          <a:pt x="107" y="639"/>
                        </a:lnTo>
                        <a:lnTo>
                          <a:pt x="93" y="834"/>
                        </a:lnTo>
                        <a:lnTo>
                          <a:pt x="62" y="1147"/>
                        </a:lnTo>
                        <a:lnTo>
                          <a:pt x="94" y="1151"/>
                        </a:lnTo>
                        <a:lnTo>
                          <a:pt x="144" y="1134"/>
                        </a:lnTo>
                        <a:lnTo>
                          <a:pt x="180" y="923"/>
                        </a:lnTo>
                        <a:lnTo>
                          <a:pt x="198" y="845"/>
                        </a:lnTo>
                        <a:lnTo>
                          <a:pt x="251" y="642"/>
                        </a:lnTo>
                        <a:lnTo>
                          <a:pt x="258" y="856"/>
                        </a:lnTo>
                        <a:lnTo>
                          <a:pt x="286" y="1116"/>
                        </a:lnTo>
                        <a:lnTo>
                          <a:pt x="361" y="1119"/>
                        </a:lnTo>
                        <a:lnTo>
                          <a:pt x="369" y="839"/>
                        </a:lnTo>
                        <a:lnTo>
                          <a:pt x="362" y="561"/>
                        </a:lnTo>
                        <a:lnTo>
                          <a:pt x="365" y="420"/>
                        </a:lnTo>
                        <a:lnTo>
                          <a:pt x="380" y="376"/>
                        </a:lnTo>
                        <a:lnTo>
                          <a:pt x="388" y="380"/>
                        </a:lnTo>
                        <a:lnTo>
                          <a:pt x="468" y="333"/>
                        </a:lnTo>
                        <a:lnTo>
                          <a:pt x="475" y="244"/>
                        </a:lnTo>
                        <a:lnTo>
                          <a:pt x="347" y="30"/>
                        </a:lnTo>
                        <a:lnTo>
                          <a:pt x="258" y="0"/>
                        </a:lnTo>
                        <a:lnTo>
                          <a:pt x="277" y="144"/>
                        </a:lnTo>
                        <a:lnTo>
                          <a:pt x="255" y="285"/>
                        </a:lnTo>
                        <a:lnTo>
                          <a:pt x="220" y="153"/>
                        </a:lnTo>
                        <a:lnTo>
                          <a:pt x="150" y="0"/>
                        </a:lnTo>
                        <a:close/>
                      </a:path>
                    </a:pathLst>
                  </a:custGeom>
                  <a:blipFill dpi="0" rotWithShape="0">
                    <a:blip r:embed="rId5"/>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37" name="Freeform 28"/>
                  <p:cNvSpPr/>
                  <p:nvPr/>
                </p:nvSpPr>
                <p:spPr bwMode="gray">
                  <a:xfrm>
                    <a:off x="3024" y="1639"/>
                    <a:ext cx="120" cy="299"/>
                  </a:xfrm>
                  <a:custGeom>
                    <a:gdLst>
                      <a:gd name="T0" fmla="*/ 60 w 120"/>
                      <a:gd name="T1" fmla="*/ 0 h 299"/>
                      <a:gd name="T2" fmla="*/ 72 w 120"/>
                      <a:gd name="T3" fmla="*/ 72 h 299"/>
                      <a:gd name="T4" fmla="*/ 66 w 120"/>
                      <a:gd name="T5" fmla="*/ 180 h 299"/>
                      <a:gd name="T6" fmla="*/ 0 w 120"/>
                      <a:gd name="T7" fmla="*/ 198 h 299"/>
                      <a:gd name="T8" fmla="*/ 66 w 120"/>
                      <a:gd name="T9" fmla="*/ 204 h 299"/>
                      <a:gd name="T10" fmla="*/ 84 w 120"/>
                      <a:gd name="T11" fmla="*/ 269 h 299"/>
                      <a:gd name="T12" fmla="*/ 120 w 120"/>
                      <a:gd name="T13" fmla="*/ 299 h 299"/>
                      <a:gd name="T14" fmla="*/ 108 w 120"/>
                      <a:gd name="T15" fmla="*/ 246 h 299"/>
                      <a:gd name="T16" fmla="*/ 96 w 120"/>
                      <a:gd name="T17" fmla="*/ 216 h 299"/>
                      <a:gd name="T18" fmla="*/ 90 w 120"/>
                      <a:gd name="T19" fmla="*/ 144 h 299"/>
                      <a:gd name="T20" fmla="*/ 60 w 120"/>
                      <a:gd name="T21" fmla="*/ 0 h 2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299"/>
                      <a:gd name="T35" fmla="*/ 120 w 120"/>
                      <a:gd name="T36" fmla="*/ 299 h 299"/>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299">
                        <a:moveTo>
                          <a:pt x="60" y="0"/>
                        </a:moveTo>
                        <a:lnTo>
                          <a:pt x="72" y="72"/>
                        </a:lnTo>
                        <a:lnTo>
                          <a:pt x="66" y="180"/>
                        </a:lnTo>
                        <a:lnTo>
                          <a:pt x="0" y="198"/>
                        </a:lnTo>
                        <a:lnTo>
                          <a:pt x="66" y="204"/>
                        </a:lnTo>
                        <a:lnTo>
                          <a:pt x="84" y="269"/>
                        </a:lnTo>
                        <a:lnTo>
                          <a:pt x="120" y="299"/>
                        </a:lnTo>
                        <a:lnTo>
                          <a:pt x="108" y="246"/>
                        </a:lnTo>
                        <a:lnTo>
                          <a:pt x="96" y="216"/>
                        </a:lnTo>
                        <a:lnTo>
                          <a:pt x="90" y="144"/>
                        </a:lnTo>
                        <a:lnTo>
                          <a:pt x="60" y="0"/>
                        </a:lnTo>
                        <a:close/>
                      </a:path>
                    </a:pathLst>
                  </a:custGeom>
                  <a:blipFill dpi="0" rotWithShape="0">
                    <a:blip r:embed="rId6"/>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38" name="Freeform 29"/>
                  <p:cNvSpPr/>
                  <p:nvPr/>
                </p:nvSpPr>
                <p:spPr bwMode="gray">
                  <a:xfrm>
                    <a:off x="3133" y="1656"/>
                    <a:ext cx="42" cy="41"/>
                  </a:xfrm>
                  <a:custGeom>
                    <a:gdLst>
                      <a:gd name="T0" fmla="*/ 0 w 42"/>
                      <a:gd name="T1" fmla="*/ 41 h 41"/>
                      <a:gd name="T2" fmla="*/ 9 w 42"/>
                      <a:gd name="T3" fmla="*/ 0 h 41"/>
                      <a:gd name="T4" fmla="*/ 42 w 42"/>
                      <a:gd name="T5" fmla="*/ 35 h 41"/>
                      <a:gd name="T6" fmla="*/ 0 w 42"/>
                      <a:gd name="T7" fmla="*/ 41 h 41"/>
                      <a:gd name="T8" fmla="*/ 0 60000 65536"/>
                      <a:gd name="T9" fmla="*/ 0 60000 65536"/>
                      <a:gd name="T10" fmla="*/ 0 60000 65536"/>
                      <a:gd name="T11" fmla="*/ 0 60000 65536"/>
                      <a:gd name="T12" fmla="*/ 0 w 42"/>
                      <a:gd name="T13" fmla="*/ 0 h 41"/>
                      <a:gd name="T14" fmla="*/ 42 w 42"/>
                      <a:gd name="T15" fmla="*/ 41 h 41"/>
                    </a:gdLst>
                    <a:cxnLst>
                      <a:cxn ang="T8">
                        <a:pos x="T0" y="T1"/>
                      </a:cxn>
                      <a:cxn ang="T9">
                        <a:pos x="T2" y="T3"/>
                      </a:cxn>
                      <a:cxn ang="T10">
                        <a:pos x="T4" y="T5"/>
                      </a:cxn>
                      <a:cxn ang="T11">
                        <a:pos x="T6" y="T7"/>
                      </a:cxn>
                    </a:cxnLst>
                    <a:rect l="T12" t="T13" r="T14" b="T15"/>
                    <a:pathLst>
                      <a:path w="42" h="41">
                        <a:moveTo>
                          <a:pt x="0" y="41"/>
                        </a:moveTo>
                        <a:lnTo>
                          <a:pt x="9" y="0"/>
                        </a:lnTo>
                        <a:lnTo>
                          <a:pt x="42" y="35"/>
                        </a:lnTo>
                        <a:lnTo>
                          <a:pt x="0" y="4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grpSp>
          <p:nvGrpSpPr>
            <p:cNvPr id="53327" name="Group 30"/>
            <p:cNvGrpSpPr/>
            <p:nvPr/>
          </p:nvGrpSpPr>
          <p:grpSpPr>
            <a:xfrm>
              <a:off x="3131" y="1314"/>
              <a:ext cx="151" cy="224"/>
              <a:chOff x="3131" y="1314"/>
              <a:chExt cx="151" cy="224"/>
            </a:xfrm>
          </p:grpSpPr>
          <p:sp>
            <p:nvSpPr>
              <p:cNvPr id="53329" name="Freeform 31"/>
              <p:cNvSpPr/>
              <p:nvPr/>
            </p:nvSpPr>
            <p:spPr bwMode="gray">
              <a:xfrm>
                <a:off x="3136" y="1317"/>
                <a:ext cx="133" cy="221"/>
              </a:xfrm>
              <a:custGeom>
                <a:gdLst>
                  <a:gd name="T0" fmla="*/ 131 w 133"/>
                  <a:gd name="T1" fmla="*/ 37 h 221"/>
                  <a:gd name="T2" fmla="*/ 133 w 133"/>
                  <a:gd name="T3" fmla="*/ 72 h 221"/>
                  <a:gd name="T4" fmla="*/ 128 w 133"/>
                  <a:gd name="T5" fmla="*/ 85 h 221"/>
                  <a:gd name="T6" fmla="*/ 133 w 133"/>
                  <a:gd name="T7" fmla="*/ 97 h 221"/>
                  <a:gd name="T8" fmla="*/ 132 w 133"/>
                  <a:gd name="T9" fmla="*/ 110 h 221"/>
                  <a:gd name="T10" fmla="*/ 130 w 133"/>
                  <a:gd name="T11" fmla="*/ 128 h 221"/>
                  <a:gd name="T12" fmla="*/ 128 w 133"/>
                  <a:gd name="T13" fmla="*/ 146 h 221"/>
                  <a:gd name="T14" fmla="*/ 129 w 133"/>
                  <a:gd name="T15" fmla="*/ 165 h 221"/>
                  <a:gd name="T16" fmla="*/ 121 w 133"/>
                  <a:gd name="T17" fmla="*/ 177 h 221"/>
                  <a:gd name="T18" fmla="*/ 109 w 133"/>
                  <a:gd name="T19" fmla="*/ 185 h 221"/>
                  <a:gd name="T20" fmla="*/ 113 w 133"/>
                  <a:gd name="T21" fmla="*/ 196 h 221"/>
                  <a:gd name="T22" fmla="*/ 91 w 133"/>
                  <a:gd name="T23" fmla="*/ 221 h 221"/>
                  <a:gd name="T24" fmla="*/ 19 w 133"/>
                  <a:gd name="T25" fmla="*/ 184 h 221"/>
                  <a:gd name="T26" fmla="*/ 16 w 133"/>
                  <a:gd name="T27" fmla="*/ 135 h 221"/>
                  <a:gd name="T28" fmla="*/ 13 w 133"/>
                  <a:gd name="T29" fmla="*/ 129 h 221"/>
                  <a:gd name="T30" fmla="*/ 10 w 133"/>
                  <a:gd name="T31" fmla="*/ 121 h 221"/>
                  <a:gd name="T32" fmla="*/ 4 w 133"/>
                  <a:gd name="T33" fmla="*/ 108 h 221"/>
                  <a:gd name="T34" fmla="*/ 0 w 133"/>
                  <a:gd name="T35" fmla="*/ 82 h 221"/>
                  <a:gd name="T36" fmla="*/ 8 w 133"/>
                  <a:gd name="T37" fmla="*/ 78 h 221"/>
                  <a:gd name="T38" fmla="*/ 6 w 133"/>
                  <a:gd name="T39" fmla="*/ 69 h 221"/>
                  <a:gd name="T40" fmla="*/ 6 w 133"/>
                  <a:gd name="T41" fmla="*/ 52 h 221"/>
                  <a:gd name="T42" fmla="*/ 7 w 133"/>
                  <a:gd name="T43" fmla="*/ 40 h 221"/>
                  <a:gd name="T44" fmla="*/ 13 w 133"/>
                  <a:gd name="T45" fmla="*/ 26 h 221"/>
                  <a:gd name="T46" fmla="*/ 20 w 133"/>
                  <a:gd name="T47" fmla="*/ 16 h 221"/>
                  <a:gd name="T48" fmla="*/ 33 w 133"/>
                  <a:gd name="T49" fmla="*/ 6 h 221"/>
                  <a:gd name="T50" fmla="*/ 47 w 133"/>
                  <a:gd name="T51" fmla="*/ 2 h 221"/>
                  <a:gd name="T52" fmla="*/ 62 w 133"/>
                  <a:gd name="T53" fmla="*/ 0 h 221"/>
                  <a:gd name="T54" fmla="*/ 77 w 133"/>
                  <a:gd name="T55" fmla="*/ 0 h 221"/>
                  <a:gd name="T56" fmla="*/ 92 w 133"/>
                  <a:gd name="T57" fmla="*/ 1 h 221"/>
                  <a:gd name="T58" fmla="*/ 104 w 133"/>
                  <a:gd name="T59" fmla="*/ 3 h 221"/>
                  <a:gd name="T60" fmla="*/ 117 w 133"/>
                  <a:gd name="T61" fmla="*/ 9 h 221"/>
                  <a:gd name="T62" fmla="*/ 124 w 133"/>
                  <a:gd name="T63" fmla="*/ 17 h 221"/>
                  <a:gd name="T64" fmla="*/ 127 w 133"/>
                  <a:gd name="T65" fmla="*/ 24 h 221"/>
                  <a:gd name="T66" fmla="*/ 131 w 133"/>
                  <a:gd name="T67" fmla="*/ 37 h 2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3"/>
                  <a:gd name="T103" fmla="*/ 0 h 221"/>
                  <a:gd name="T104" fmla="*/ 133 w 133"/>
                  <a:gd name="T105" fmla="*/ 221 h 221"/>
                </a:gd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3" h="221">
                    <a:moveTo>
                      <a:pt x="131" y="37"/>
                    </a:moveTo>
                    <a:lnTo>
                      <a:pt x="133" y="72"/>
                    </a:lnTo>
                    <a:lnTo>
                      <a:pt x="128" y="85"/>
                    </a:lnTo>
                    <a:lnTo>
                      <a:pt x="133" y="97"/>
                    </a:lnTo>
                    <a:lnTo>
                      <a:pt x="132" y="110"/>
                    </a:lnTo>
                    <a:lnTo>
                      <a:pt x="130" y="128"/>
                    </a:lnTo>
                    <a:lnTo>
                      <a:pt x="128" y="146"/>
                    </a:lnTo>
                    <a:lnTo>
                      <a:pt x="129" y="165"/>
                    </a:lnTo>
                    <a:lnTo>
                      <a:pt x="121" y="177"/>
                    </a:lnTo>
                    <a:lnTo>
                      <a:pt x="109" y="185"/>
                    </a:lnTo>
                    <a:lnTo>
                      <a:pt x="113" y="196"/>
                    </a:lnTo>
                    <a:lnTo>
                      <a:pt x="91" y="221"/>
                    </a:lnTo>
                    <a:lnTo>
                      <a:pt x="19" y="184"/>
                    </a:lnTo>
                    <a:lnTo>
                      <a:pt x="16" y="135"/>
                    </a:lnTo>
                    <a:lnTo>
                      <a:pt x="13" y="129"/>
                    </a:lnTo>
                    <a:lnTo>
                      <a:pt x="10" y="121"/>
                    </a:lnTo>
                    <a:lnTo>
                      <a:pt x="4" y="108"/>
                    </a:lnTo>
                    <a:lnTo>
                      <a:pt x="0" y="82"/>
                    </a:lnTo>
                    <a:lnTo>
                      <a:pt x="8" y="78"/>
                    </a:lnTo>
                    <a:lnTo>
                      <a:pt x="6" y="69"/>
                    </a:lnTo>
                    <a:lnTo>
                      <a:pt x="6" y="52"/>
                    </a:lnTo>
                    <a:lnTo>
                      <a:pt x="7" y="40"/>
                    </a:lnTo>
                    <a:lnTo>
                      <a:pt x="13" y="26"/>
                    </a:lnTo>
                    <a:lnTo>
                      <a:pt x="20" y="16"/>
                    </a:lnTo>
                    <a:lnTo>
                      <a:pt x="33" y="6"/>
                    </a:lnTo>
                    <a:lnTo>
                      <a:pt x="47" y="2"/>
                    </a:lnTo>
                    <a:lnTo>
                      <a:pt x="62" y="0"/>
                    </a:lnTo>
                    <a:lnTo>
                      <a:pt x="77" y="0"/>
                    </a:lnTo>
                    <a:lnTo>
                      <a:pt x="92" y="1"/>
                    </a:lnTo>
                    <a:lnTo>
                      <a:pt x="104" y="3"/>
                    </a:lnTo>
                    <a:lnTo>
                      <a:pt x="117" y="9"/>
                    </a:lnTo>
                    <a:lnTo>
                      <a:pt x="124" y="17"/>
                    </a:lnTo>
                    <a:lnTo>
                      <a:pt x="127" y="24"/>
                    </a:lnTo>
                    <a:lnTo>
                      <a:pt x="131" y="37"/>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30" name="Freeform 32"/>
              <p:cNvSpPr/>
              <p:nvPr/>
            </p:nvSpPr>
            <p:spPr bwMode="gray">
              <a:xfrm>
                <a:off x="3150" y="1443"/>
                <a:ext cx="73" cy="56"/>
              </a:xfrm>
              <a:custGeom>
                <a:gdLst>
                  <a:gd name="T0" fmla="*/ 6 w 73"/>
                  <a:gd name="T1" fmla="*/ 6 h 56"/>
                  <a:gd name="T2" fmla="*/ 14 w 73"/>
                  <a:gd name="T3" fmla="*/ 5 h 56"/>
                  <a:gd name="T4" fmla="*/ 31 w 73"/>
                  <a:gd name="T5" fmla="*/ 36 h 56"/>
                  <a:gd name="T6" fmla="*/ 73 w 73"/>
                  <a:gd name="T7" fmla="*/ 56 h 56"/>
                  <a:gd name="T8" fmla="*/ 30 w 73"/>
                  <a:gd name="T9" fmla="*/ 42 h 56"/>
                  <a:gd name="T10" fmla="*/ 13 w 73"/>
                  <a:gd name="T11" fmla="*/ 25 h 56"/>
                  <a:gd name="T12" fmla="*/ 4 w 73"/>
                  <a:gd name="T13" fmla="*/ 32 h 56"/>
                  <a:gd name="T14" fmla="*/ 0 w 73"/>
                  <a:gd name="T15" fmla="*/ 0 h 56"/>
                  <a:gd name="T16" fmla="*/ 6 w 73"/>
                  <a:gd name="T17" fmla="*/ 6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56"/>
                  <a:gd name="T29" fmla="*/ 73 w 73"/>
                  <a:gd name="T30" fmla="*/ 56 h 5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56">
                    <a:moveTo>
                      <a:pt x="6" y="6"/>
                    </a:moveTo>
                    <a:lnTo>
                      <a:pt x="14" y="5"/>
                    </a:lnTo>
                    <a:lnTo>
                      <a:pt x="31" y="36"/>
                    </a:lnTo>
                    <a:lnTo>
                      <a:pt x="73" y="56"/>
                    </a:lnTo>
                    <a:lnTo>
                      <a:pt x="30" y="42"/>
                    </a:lnTo>
                    <a:lnTo>
                      <a:pt x="13" y="25"/>
                    </a:lnTo>
                    <a:lnTo>
                      <a:pt x="4" y="32"/>
                    </a:lnTo>
                    <a:lnTo>
                      <a:pt x="0" y="0"/>
                    </a:lnTo>
                    <a:lnTo>
                      <a:pt x="6" y="6"/>
                    </a:lnTo>
                    <a:close/>
                  </a:path>
                </a:pathLst>
              </a:custGeom>
              <a:blipFill dpi="0" rotWithShape="0">
                <a:blip r:embed="rId8"/>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31" name="Freeform 33"/>
              <p:cNvSpPr/>
              <p:nvPr/>
            </p:nvSpPr>
            <p:spPr bwMode="gray">
              <a:xfrm>
                <a:off x="3131" y="1314"/>
                <a:ext cx="151" cy="142"/>
              </a:xfrm>
              <a:custGeom>
                <a:gdLst>
                  <a:gd name="T0" fmla="*/ 22 w 151"/>
                  <a:gd name="T1" fmla="*/ 142 h 142"/>
                  <a:gd name="T2" fmla="*/ 10 w 151"/>
                  <a:gd name="T3" fmla="*/ 126 h 142"/>
                  <a:gd name="T4" fmla="*/ 4 w 151"/>
                  <a:gd name="T5" fmla="*/ 105 h 142"/>
                  <a:gd name="T6" fmla="*/ 0 w 151"/>
                  <a:gd name="T7" fmla="*/ 75 h 142"/>
                  <a:gd name="T8" fmla="*/ 0 w 151"/>
                  <a:gd name="T9" fmla="*/ 47 h 142"/>
                  <a:gd name="T10" fmla="*/ 5 w 151"/>
                  <a:gd name="T11" fmla="*/ 25 h 142"/>
                  <a:gd name="T12" fmla="*/ 20 w 151"/>
                  <a:gd name="T13" fmla="*/ 10 h 142"/>
                  <a:gd name="T14" fmla="*/ 36 w 151"/>
                  <a:gd name="T15" fmla="*/ 3 h 142"/>
                  <a:gd name="T16" fmla="*/ 66 w 151"/>
                  <a:gd name="T17" fmla="*/ 0 h 142"/>
                  <a:gd name="T18" fmla="*/ 105 w 151"/>
                  <a:gd name="T19" fmla="*/ 2 h 142"/>
                  <a:gd name="T20" fmla="*/ 129 w 151"/>
                  <a:gd name="T21" fmla="*/ 10 h 142"/>
                  <a:gd name="T22" fmla="*/ 144 w 151"/>
                  <a:gd name="T23" fmla="*/ 13 h 142"/>
                  <a:gd name="T24" fmla="*/ 151 w 151"/>
                  <a:gd name="T25" fmla="*/ 13 h 142"/>
                  <a:gd name="T26" fmla="*/ 142 w 151"/>
                  <a:gd name="T27" fmla="*/ 22 h 142"/>
                  <a:gd name="T28" fmla="*/ 136 w 151"/>
                  <a:gd name="T29" fmla="*/ 37 h 142"/>
                  <a:gd name="T30" fmla="*/ 136 w 151"/>
                  <a:gd name="T31" fmla="*/ 43 h 142"/>
                  <a:gd name="T32" fmla="*/ 123 w 151"/>
                  <a:gd name="T33" fmla="*/ 34 h 142"/>
                  <a:gd name="T34" fmla="*/ 105 w 151"/>
                  <a:gd name="T35" fmla="*/ 33 h 142"/>
                  <a:gd name="T36" fmla="*/ 83 w 151"/>
                  <a:gd name="T37" fmla="*/ 31 h 142"/>
                  <a:gd name="T38" fmla="*/ 68 w 151"/>
                  <a:gd name="T39" fmla="*/ 31 h 142"/>
                  <a:gd name="T40" fmla="*/ 51 w 151"/>
                  <a:gd name="T41" fmla="*/ 31 h 142"/>
                  <a:gd name="T42" fmla="*/ 59 w 151"/>
                  <a:gd name="T43" fmla="*/ 35 h 142"/>
                  <a:gd name="T44" fmla="*/ 59 w 151"/>
                  <a:gd name="T45" fmla="*/ 44 h 142"/>
                  <a:gd name="T46" fmla="*/ 54 w 151"/>
                  <a:gd name="T47" fmla="*/ 54 h 142"/>
                  <a:gd name="T48" fmla="*/ 45 w 151"/>
                  <a:gd name="T49" fmla="*/ 68 h 142"/>
                  <a:gd name="T50" fmla="*/ 40 w 151"/>
                  <a:gd name="T51" fmla="*/ 85 h 142"/>
                  <a:gd name="T52" fmla="*/ 40 w 151"/>
                  <a:gd name="T53" fmla="*/ 105 h 142"/>
                  <a:gd name="T54" fmla="*/ 27 w 151"/>
                  <a:gd name="T55" fmla="*/ 93 h 142"/>
                  <a:gd name="T56" fmla="*/ 26 w 151"/>
                  <a:gd name="T57" fmla="*/ 84 h 142"/>
                  <a:gd name="T58" fmla="*/ 18 w 151"/>
                  <a:gd name="T59" fmla="*/ 81 h 142"/>
                  <a:gd name="T60" fmla="*/ 9 w 151"/>
                  <a:gd name="T61" fmla="*/ 82 h 142"/>
                  <a:gd name="T62" fmla="*/ 7 w 151"/>
                  <a:gd name="T63" fmla="*/ 87 h 142"/>
                  <a:gd name="T64" fmla="*/ 10 w 151"/>
                  <a:gd name="T65" fmla="*/ 114 h 142"/>
                  <a:gd name="T66" fmla="*/ 17 w 151"/>
                  <a:gd name="T67" fmla="*/ 126 h 142"/>
                  <a:gd name="T68" fmla="*/ 22 w 151"/>
                  <a:gd name="T69" fmla="*/ 142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1"/>
                  <a:gd name="T106" fmla="*/ 0 h 142"/>
                  <a:gd name="T107" fmla="*/ 151 w 151"/>
                  <a:gd name="T108" fmla="*/ 142 h 142"/>
                </a:gd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1" h="142">
                    <a:moveTo>
                      <a:pt x="22" y="142"/>
                    </a:moveTo>
                    <a:lnTo>
                      <a:pt x="10" y="126"/>
                    </a:lnTo>
                    <a:lnTo>
                      <a:pt x="4" y="105"/>
                    </a:lnTo>
                    <a:lnTo>
                      <a:pt x="0" y="75"/>
                    </a:lnTo>
                    <a:lnTo>
                      <a:pt x="0" y="47"/>
                    </a:lnTo>
                    <a:lnTo>
                      <a:pt x="5" y="25"/>
                    </a:lnTo>
                    <a:lnTo>
                      <a:pt x="20" y="10"/>
                    </a:lnTo>
                    <a:lnTo>
                      <a:pt x="36" y="3"/>
                    </a:lnTo>
                    <a:lnTo>
                      <a:pt x="66" y="0"/>
                    </a:lnTo>
                    <a:lnTo>
                      <a:pt x="105" y="2"/>
                    </a:lnTo>
                    <a:lnTo>
                      <a:pt x="129" y="10"/>
                    </a:lnTo>
                    <a:lnTo>
                      <a:pt x="144" y="13"/>
                    </a:lnTo>
                    <a:lnTo>
                      <a:pt x="151" y="13"/>
                    </a:lnTo>
                    <a:lnTo>
                      <a:pt x="142" y="22"/>
                    </a:lnTo>
                    <a:lnTo>
                      <a:pt x="136" y="37"/>
                    </a:lnTo>
                    <a:lnTo>
                      <a:pt x="136" y="43"/>
                    </a:lnTo>
                    <a:lnTo>
                      <a:pt x="123" y="34"/>
                    </a:lnTo>
                    <a:lnTo>
                      <a:pt x="105" y="33"/>
                    </a:lnTo>
                    <a:lnTo>
                      <a:pt x="83" y="31"/>
                    </a:lnTo>
                    <a:lnTo>
                      <a:pt x="68" y="31"/>
                    </a:lnTo>
                    <a:lnTo>
                      <a:pt x="51" y="31"/>
                    </a:lnTo>
                    <a:lnTo>
                      <a:pt x="59" y="35"/>
                    </a:lnTo>
                    <a:lnTo>
                      <a:pt x="59" y="44"/>
                    </a:lnTo>
                    <a:lnTo>
                      <a:pt x="54" y="54"/>
                    </a:lnTo>
                    <a:lnTo>
                      <a:pt x="45" y="68"/>
                    </a:lnTo>
                    <a:lnTo>
                      <a:pt x="40" y="85"/>
                    </a:lnTo>
                    <a:lnTo>
                      <a:pt x="40" y="105"/>
                    </a:lnTo>
                    <a:lnTo>
                      <a:pt x="27" y="93"/>
                    </a:lnTo>
                    <a:lnTo>
                      <a:pt x="26" y="84"/>
                    </a:lnTo>
                    <a:lnTo>
                      <a:pt x="18" y="81"/>
                    </a:lnTo>
                    <a:lnTo>
                      <a:pt x="9" y="82"/>
                    </a:lnTo>
                    <a:lnTo>
                      <a:pt x="7" y="87"/>
                    </a:lnTo>
                    <a:lnTo>
                      <a:pt x="10" y="114"/>
                    </a:lnTo>
                    <a:lnTo>
                      <a:pt x="17" y="126"/>
                    </a:lnTo>
                    <a:lnTo>
                      <a:pt x="22" y="142"/>
                    </a:lnTo>
                    <a:close/>
                  </a:path>
                </a:pathLst>
              </a:custGeom>
              <a:blipFill dpi="0" rotWithShape="0">
                <a:blip r:embed="rId9"/>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328" name="Freeform 34"/>
            <p:cNvSpPr/>
            <p:nvPr/>
          </p:nvSpPr>
          <p:spPr bwMode="gray">
            <a:xfrm>
              <a:off x="3256" y="1821"/>
              <a:ext cx="129" cy="72"/>
            </a:xfrm>
            <a:custGeom>
              <a:gdLst>
                <a:gd name="T0" fmla="*/ 129 w 129"/>
                <a:gd name="T1" fmla="*/ 64 h 72"/>
                <a:gd name="T2" fmla="*/ 99 w 129"/>
                <a:gd name="T3" fmla="*/ 72 h 72"/>
                <a:gd name="T4" fmla="*/ 56 w 129"/>
                <a:gd name="T5" fmla="*/ 66 h 72"/>
                <a:gd name="T6" fmla="*/ 21 w 129"/>
                <a:gd name="T7" fmla="*/ 55 h 72"/>
                <a:gd name="T8" fmla="*/ 0 w 129"/>
                <a:gd name="T9" fmla="*/ 13 h 72"/>
                <a:gd name="T10" fmla="*/ 59 w 129"/>
                <a:gd name="T11" fmla="*/ 18 h 72"/>
                <a:gd name="T12" fmla="*/ 54 w 129"/>
                <a:gd name="T13" fmla="*/ 0 h 72"/>
                <a:gd name="T14" fmla="*/ 81 w 129"/>
                <a:gd name="T15" fmla="*/ 4 h 72"/>
                <a:gd name="T16" fmla="*/ 108 w 129"/>
                <a:gd name="T17" fmla="*/ 18 h 72"/>
                <a:gd name="T18" fmla="*/ 119 w 129"/>
                <a:gd name="T19" fmla="*/ 24 h 72"/>
                <a:gd name="T20" fmla="*/ 129 w 129"/>
                <a:gd name="T21" fmla="*/ 64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72"/>
                <a:gd name="T35" fmla="*/ 129 w 129"/>
                <a:gd name="T36" fmla="*/ 72 h 72"/>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72">
                  <a:moveTo>
                    <a:pt x="129" y="64"/>
                  </a:moveTo>
                  <a:lnTo>
                    <a:pt x="99" y="72"/>
                  </a:lnTo>
                  <a:lnTo>
                    <a:pt x="56" y="66"/>
                  </a:lnTo>
                  <a:lnTo>
                    <a:pt x="21" y="55"/>
                  </a:lnTo>
                  <a:lnTo>
                    <a:pt x="0" y="13"/>
                  </a:lnTo>
                  <a:lnTo>
                    <a:pt x="59" y="18"/>
                  </a:lnTo>
                  <a:lnTo>
                    <a:pt x="54" y="0"/>
                  </a:lnTo>
                  <a:lnTo>
                    <a:pt x="81" y="4"/>
                  </a:lnTo>
                  <a:lnTo>
                    <a:pt x="108" y="18"/>
                  </a:lnTo>
                  <a:lnTo>
                    <a:pt x="119" y="24"/>
                  </a:lnTo>
                  <a:lnTo>
                    <a:pt x="129" y="64"/>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65" name="Group 35"/>
          <p:cNvGrpSpPr/>
          <p:nvPr/>
        </p:nvGrpSpPr>
        <p:grpSpPr>
          <a:xfrm>
            <a:off x="7389953" y="2604402"/>
            <a:ext cx="363570" cy="976949"/>
            <a:chOff x="2998" y="1314"/>
            <a:chExt cx="475" cy="1420"/>
          </a:xfrm>
        </p:grpSpPr>
        <p:grpSp>
          <p:nvGrpSpPr>
            <p:cNvPr id="53308" name="Group 36"/>
            <p:cNvGrpSpPr/>
            <p:nvPr/>
          </p:nvGrpSpPr>
          <p:grpSpPr>
            <a:xfrm>
              <a:off x="2998" y="1496"/>
              <a:ext cx="475" cy="1238"/>
              <a:chOff x="2998" y="1496"/>
              <a:chExt cx="475" cy="1238"/>
            </a:xfrm>
          </p:grpSpPr>
          <p:grpSp>
            <p:nvGrpSpPr>
              <p:cNvPr id="53314" name="Group 37"/>
              <p:cNvGrpSpPr/>
              <p:nvPr/>
            </p:nvGrpSpPr>
            <p:grpSpPr>
              <a:xfrm>
                <a:off x="3014" y="2606"/>
                <a:ext cx="420" cy="128"/>
                <a:chOff x="3014" y="2606"/>
                <a:chExt cx="420" cy="128"/>
              </a:xfrm>
            </p:grpSpPr>
            <p:sp>
              <p:nvSpPr>
                <p:cNvPr id="53324" name="Freeform 38"/>
                <p:cNvSpPr/>
                <p:nvPr/>
              </p:nvSpPr>
              <p:spPr bwMode="gray">
                <a:xfrm>
                  <a:off x="3014" y="2633"/>
                  <a:ext cx="132" cy="101"/>
                </a:xfrm>
                <a:custGeom>
                  <a:gdLst>
                    <a:gd name="T0" fmla="*/ 50 w 132"/>
                    <a:gd name="T1" fmla="*/ 21 h 101"/>
                    <a:gd name="T2" fmla="*/ 21 w 132"/>
                    <a:gd name="T3" fmla="*/ 49 h 101"/>
                    <a:gd name="T4" fmla="*/ 0 w 132"/>
                    <a:gd name="T5" fmla="*/ 75 h 101"/>
                    <a:gd name="T6" fmla="*/ 2 w 132"/>
                    <a:gd name="T7" fmla="*/ 93 h 101"/>
                    <a:gd name="T8" fmla="*/ 17 w 132"/>
                    <a:gd name="T9" fmla="*/ 101 h 101"/>
                    <a:gd name="T10" fmla="*/ 59 w 132"/>
                    <a:gd name="T11" fmla="*/ 98 h 101"/>
                    <a:gd name="T12" fmla="*/ 83 w 132"/>
                    <a:gd name="T13" fmla="*/ 86 h 101"/>
                    <a:gd name="T14" fmla="*/ 95 w 132"/>
                    <a:gd name="T15" fmla="*/ 66 h 101"/>
                    <a:gd name="T16" fmla="*/ 131 w 132"/>
                    <a:gd name="T17" fmla="*/ 51 h 101"/>
                    <a:gd name="T18" fmla="*/ 132 w 132"/>
                    <a:gd name="T19" fmla="*/ 24 h 101"/>
                    <a:gd name="T20" fmla="*/ 126 w 132"/>
                    <a:gd name="T21" fmla="*/ 0 h 101"/>
                    <a:gd name="T22" fmla="*/ 90 w 132"/>
                    <a:gd name="T23" fmla="*/ 18 h 101"/>
                    <a:gd name="T24" fmla="*/ 50 w 132"/>
                    <a:gd name="T25" fmla="*/ 21 h 1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
                    <a:gd name="T40" fmla="*/ 0 h 101"/>
                    <a:gd name="T41" fmla="*/ 132 w 132"/>
                    <a:gd name="T42" fmla="*/ 101 h 101"/>
                  </a:gd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 h="100">
                      <a:moveTo>
                        <a:pt x="50" y="21"/>
                      </a:moveTo>
                      <a:lnTo>
                        <a:pt x="21" y="49"/>
                      </a:lnTo>
                      <a:lnTo>
                        <a:pt x="0" y="75"/>
                      </a:lnTo>
                      <a:lnTo>
                        <a:pt x="2" y="93"/>
                      </a:lnTo>
                      <a:lnTo>
                        <a:pt x="17" y="101"/>
                      </a:lnTo>
                      <a:lnTo>
                        <a:pt x="59" y="98"/>
                      </a:lnTo>
                      <a:lnTo>
                        <a:pt x="83" y="86"/>
                      </a:lnTo>
                      <a:lnTo>
                        <a:pt x="95" y="66"/>
                      </a:lnTo>
                      <a:lnTo>
                        <a:pt x="131" y="51"/>
                      </a:lnTo>
                      <a:lnTo>
                        <a:pt x="132" y="24"/>
                      </a:lnTo>
                      <a:lnTo>
                        <a:pt x="126" y="0"/>
                      </a:lnTo>
                      <a:lnTo>
                        <a:pt x="90" y="18"/>
                      </a:lnTo>
                      <a:lnTo>
                        <a:pt x="5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25" name="Freeform 39"/>
                <p:cNvSpPr/>
                <p:nvPr/>
              </p:nvSpPr>
              <p:spPr bwMode="gray">
                <a:xfrm>
                  <a:off x="3286" y="2606"/>
                  <a:ext cx="148" cy="104"/>
                </a:xfrm>
                <a:custGeom>
                  <a:gdLst>
                    <a:gd name="T0" fmla="*/ 2 w 148"/>
                    <a:gd name="T1" fmla="*/ 7 h 104"/>
                    <a:gd name="T2" fmla="*/ 0 w 148"/>
                    <a:gd name="T3" fmla="*/ 48 h 104"/>
                    <a:gd name="T4" fmla="*/ 20 w 148"/>
                    <a:gd name="T5" fmla="*/ 64 h 104"/>
                    <a:gd name="T6" fmla="*/ 41 w 148"/>
                    <a:gd name="T7" fmla="*/ 70 h 104"/>
                    <a:gd name="T8" fmla="*/ 54 w 148"/>
                    <a:gd name="T9" fmla="*/ 79 h 104"/>
                    <a:gd name="T10" fmla="*/ 78 w 148"/>
                    <a:gd name="T11" fmla="*/ 93 h 104"/>
                    <a:gd name="T12" fmla="*/ 121 w 148"/>
                    <a:gd name="T13" fmla="*/ 104 h 104"/>
                    <a:gd name="T14" fmla="*/ 136 w 148"/>
                    <a:gd name="T15" fmla="*/ 101 h 104"/>
                    <a:gd name="T16" fmla="*/ 148 w 148"/>
                    <a:gd name="T17" fmla="*/ 95 h 104"/>
                    <a:gd name="T18" fmla="*/ 148 w 148"/>
                    <a:gd name="T19" fmla="*/ 84 h 104"/>
                    <a:gd name="T20" fmla="*/ 133 w 148"/>
                    <a:gd name="T21" fmla="*/ 60 h 104"/>
                    <a:gd name="T22" fmla="*/ 98 w 148"/>
                    <a:gd name="T23" fmla="*/ 36 h 104"/>
                    <a:gd name="T24" fmla="*/ 72 w 148"/>
                    <a:gd name="T25" fmla="*/ 15 h 104"/>
                    <a:gd name="T26" fmla="*/ 63 w 148"/>
                    <a:gd name="T27" fmla="*/ 0 h 104"/>
                    <a:gd name="T28" fmla="*/ 2 w 148"/>
                    <a:gd name="T29" fmla="*/ 7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
                    <a:gd name="T46" fmla="*/ 0 h 104"/>
                    <a:gd name="T47" fmla="*/ 148 w 148"/>
                    <a:gd name="T48" fmla="*/ 104 h 104"/>
                  </a:gd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 h="104">
                      <a:moveTo>
                        <a:pt x="2" y="7"/>
                      </a:moveTo>
                      <a:lnTo>
                        <a:pt x="0" y="48"/>
                      </a:lnTo>
                      <a:lnTo>
                        <a:pt x="20" y="64"/>
                      </a:lnTo>
                      <a:lnTo>
                        <a:pt x="41" y="70"/>
                      </a:lnTo>
                      <a:lnTo>
                        <a:pt x="54" y="79"/>
                      </a:lnTo>
                      <a:lnTo>
                        <a:pt x="78" y="93"/>
                      </a:lnTo>
                      <a:lnTo>
                        <a:pt x="121" y="104"/>
                      </a:lnTo>
                      <a:lnTo>
                        <a:pt x="136" y="101"/>
                      </a:lnTo>
                      <a:lnTo>
                        <a:pt x="148" y="95"/>
                      </a:lnTo>
                      <a:lnTo>
                        <a:pt x="148" y="84"/>
                      </a:lnTo>
                      <a:lnTo>
                        <a:pt x="133" y="60"/>
                      </a:lnTo>
                      <a:lnTo>
                        <a:pt x="98" y="36"/>
                      </a:lnTo>
                      <a:lnTo>
                        <a:pt x="72" y="15"/>
                      </a:lnTo>
                      <a:lnTo>
                        <a:pt x="63" y="0"/>
                      </a:ln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315" name="Group 40"/>
              <p:cNvGrpSpPr/>
              <p:nvPr/>
            </p:nvGrpSpPr>
            <p:grpSpPr>
              <a:xfrm>
                <a:off x="2998" y="1496"/>
                <a:ext cx="475" cy="1169"/>
                <a:chOff x="2998" y="1496"/>
                <a:chExt cx="475" cy="1169"/>
              </a:xfrm>
            </p:grpSpPr>
            <p:grpSp>
              <p:nvGrpSpPr>
                <p:cNvPr id="53316" name="Group 41"/>
                <p:cNvGrpSpPr/>
                <p:nvPr/>
              </p:nvGrpSpPr>
              <p:grpSpPr>
                <a:xfrm>
                  <a:off x="3059" y="1496"/>
                  <a:ext cx="299" cy="376"/>
                  <a:chOff x="3059" y="1496"/>
                  <a:chExt cx="299" cy="376"/>
                </a:xfrm>
              </p:grpSpPr>
              <p:sp>
                <p:nvSpPr>
                  <p:cNvPr id="53321" name="Freeform 42"/>
                  <p:cNvSpPr/>
                  <p:nvPr/>
                </p:nvSpPr>
                <p:spPr bwMode="gray">
                  <a:xfrm>
                    <a:off x="3059" y="1517"/>
                    <a:ext cx="299" cy="355"/>
                  </a:xfrm>
                  <a:custGeom>
                    <a:gdLst>
                      <a:gd name="T0" fmla="*/ 0 w 299"/>
                      <a:gd name="T1" fmla="*/ 68 h 355"/>
                      <a:gd name="T2" fmla="*/ 90 w 299"/>
                      <a:gd name="T3" fmla="*/ 0 h 355"/>
                      <a:gd name="T4" fmla="*/ 189 w 299"/>
                      <a:gd name="T5" fmla="*/ 156 h 355"/>
                      <a:gd name="T6" fmla="*/ 206 w 299"/>
                      <a:gd name="T7" fmla="*/ 8 h 355"/>
                      <a:gd name="T8" fmla="*/ 266 w 299"/>
                      <a:gd name="T9" fmla="*/ 27 h 355"/>
                      <a:gd name="T10" fmla="*/ 299 w 299"/>
                      <a:gd name="T11" fmla="*/ 81 h 355"/>
                      <a:gd name="T12" fmla="*/ 293 w 299"/>
                      <a:gd name="T13" fmla="*/ 355 h 355"/>
                      <a:gd name="T14" fmla="*/ 33 w 299"/>
                      <a:gd name="T15" fmla="*/ 355 h 355"/>
                      <a:gd name="T16" fmla="*/ 0 w 299"/>
                      <a:gd name="T17" fmla="*/ 68 h 3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9"/>
                      <a:gd name="T28" fmla="*/ 0 h 355"/>
                      <a:gd name="T29" fmla="*/ 299 w 299"/>
                      <a:gd name="T30" fmla="*/ 355 h 355"/>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9" h="355">
                        <a:moveTo>
                          <a:pt x="0" y="68"/>
                        </a:moveTo>
                        <a:lnTo>
                          <a:pt x="90" y="0"/>
                        </a:lnTo>
                        <a:lnTo>
                          <a:pt x="189" y="156"/>
                        </a:lnTo>
                        <a:lnTo>
                          <a:pt x="206" y="8"/>
                        </a:lnTo>
                        <a:lnTo>
                          <a:pt x="266" y="27"/>
                        </a:lnTo>
                        <a:lnTo>
                          <a:pt x="299" y="81"/>
                        </a:lnTo>
                        <a:lnTo>
                          <a:pt x="293" y="355"/>
                        </a:lnTo>
                        <a:lnTo>
                          <a:pt x="33" y="355"/>
                        </a:lnTo>
                        <a:lnTo>
                          <a:pt x="0" y="68"/>
                        </a:lnTo>
                        <a:close/>
                      </a:path>
                    </a:pathLst>
                  </a:custGeom>
                  <a:blipFill dpi="0" rotWithShape="0">
                    <a:blip r:embed="rId3"/>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22" name="Freeform 43"/>
                  <p:cNvSpPr/>
                  <p:nvPr/>
                </p:nvSpPr>
                <p:spPr bwMode="gray">
                  <a:xfrm>
                    <a:off x="3145" y="1496"/>
                    <a:ext cx="120" cy="208"/>
                  </a:xfrm>
                  <a:custGeom>
                    <a:gdLst>
                      <a:gd name="T0" fmla="*/ 0 w 120"/>
                      <a:gd name="T1" fmla="*/ 21 h 208"/>
                      <a:gd name="T2" fmla="*/ 10 w 120"/>
                      <a:gd name="T3" fmla="*/ 0 h 208"/>
                      <a:gd name="T4" fmla="*/ 84 w 120"/>
                      <a:gd name="T5" fmla="*/ 36 h 208"/>
                      <a:gd name="T6" fmla="*/ 102 w 120"/>
                      <a:gd name="T7" fmla="*/ 12 h 208"/>
                      <a:gd name="T8" fmla="*/ 115 w 120"/>
                      <a:gd name="T9" fmla="*/ 21 h 208"/>
                      <a:gd name="T10" fmla="*/ 120 w 120"/>
                      <a:gd name="T11" fmla="*/ 144 h 208"/>
                      <a:gd name="T12" fmla="*/ 118 w 120"/>
                      <a:gd name="T13" fmla="*/ 208 h 208"/>
                      <a:gd name="T14" fmla="*/ 0 w 120"/>
                      <a:gd name="T15" fmla="*/ 21 h 208"/>
                      <a:gd name="T16" fmla="*/ 0 60000 65536"/>
                      <a:gd name="T17" fmla="*/ 0 60000 65536"/>
                      <a:gd name="T18" fmla="*/ 0 60000 65536"/>
                      <a:gd name="T19" fmla="*/ 0 60000 65536"/>
                      <a:gd name="T20" fmla="*/ 0 60000 65536"/>
                      <a:gd name="T21" fmla="*/ 0 60000 65536"/>
                      <a:gd name="T22" fmla="*/ 0 60000 65536"/>
                      <a:gd name="T23" fmla="*/ 0 60000 65536"/>
                      <a:gd name="T24" fmla="*/ 0 w 120"/>
                      <a:gd name="T25" fmla="*/ 0 h 208"/>
                      <a:gd name="T26" fmla="*/ 120 w 120"/>
                      <a:gd name="T27" fmla="*/ 208 h 208"/>
                    </a:gd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0" h="208">
                        <a:moveTo>
                          <a:pt x="0" y="21"/>
                        </a:moveTo>
                        <a:lnTo>
                          <a:pt x="10" y="0"/>
                        </a:lnTo>
                        <a:lnTo>
                          <a:pt x="84" y="36"/>
                        </a:lnTo>
                        <a:lnTo>
                          <a:pt x="102" y="12"/>
                        </a:lnTo>
                        <a:lnTo>
                          <a:pt x="115" y="21"/>
                        </a:lnTo>
                        <a:lnTo>
                          <a:pt x="120" y="144"/>
                        </a:lnTo>
                        <a:lnTo>
                          <a:pt x="118" y="208"/>
                        </a:lnTo>
                        <a:lnTo>
                          <a:pt x="0" y="2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23" name="Freeform 44"/>
                  <p:cNvSpPr/>
                  <p:nvPr/>
                </p:nvSpPr>
                <p:spPr bwMode="gray">
                  <a:xfrm>
                    <a:off x="3184" y="1538"/>
                    <a:ext cx="76" cy="41"/>
                  </a:xfrm>
                  <a:custGeom>
                    <a:gdLst>
                      <a:gd name="T0" fmla="*/ 0 w 76"/>
                      <a:gd name="T1" fmla="*/ 41 h 41"/>
                      <a:gd name="T2" fmla="*/ 43 w 76"/>
                      <a:gd name="T3" fmla="*/ 0 h 41"/>
                      <a:gd name="T4" fmla="*/ 76 w 76"/>
                      <a:gd name="T5" fmla="*/ 33 h 41"/>
                      <a:gd name="T6" fmla="*/ 0 60000 65536"/>
                      <a:gd name="T7" fmla="*/ 0 60000 65536"/>
                      <a:gd name="T8" fmla="*/ 0 60000 65536"/>
                      <a:gd name="T9" fmla="*/ 0 w 76"/>
                      <a:gd name="T10" fmla="*/ 0 h 41"/>
                      <a:gd name="T11" fmla="*/ 76 w 76"/>
                      <a:gd name="T12" fmla="*/ 41 h 41"/>
                    </a:gdLst>
                    <a:cxnLst>
                      <a:cxn ang="T6">
                        <a:pos x="T0" y="T1"/>
                      </a:cxn>
                      <a:cxn ang="T7">
                        <a:pos x="T2" y="T3"/>
                      </a:cxn>
                      <a:cxn ang="T8">
                        <a:pos x="T4" y="T5"/>
                      </a:cxn>
                    </a:cxnLst>
                    <a:rect l="T9" t="T10" r="T11" b="T12"/>
                    <a:pathLst>
                      <a:path w="76" h="41">
                        <a:moveTo>
                          <a:pt x="0" y="41"/>
                        </a:moveTo>
                        <a:lnTo>
                          <a:pt x="43" y="0"/>
                        </a:lnTo>
                        <a:lnTo>
                          <a:pt x="76" y="33"/>
                        </a:lnTo>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317" name="Group 45"/>
                <p:cNvGrpSpPr/>
                <p:nvPr/>
              </p:nvGrpSpPr>
              <p:grpSpPr>
                <a:xfrm>
                  <a:off x="2998" y="1514"/>
                  <a:ext cx="475" cy="1151"/>
                  <a:chOff x="2998" y="1514"/>
                  <a:chExt cx="475" cy="1151"/>
                </a:xfrm>
              </p:grpSpPr>
              <p:sp>
                <p:nvSpPr>
                  <p:cNvPr id="53318" name="Freeform 46"/>
                  <p:cNvSpPr/>
                  <p:nvPr/>
                </p:nvSpPr>
                <p:spPr bwMode="gray">
                  <a:xfrm>
                    <a:off x="2998" y="1514"/>
                    <a:ext cx="475" cy="1151"/>
                  </a:xfrm>
                  <a:custGeom>
                    <a:gdLst>
                      <a:gd name="T0" fmla="*/ 150 w 475"/>
                      <a:gd name="T1" fmla="*/ 0 h 1151"/>
                      <a:gd name="T2" fmla="*/ 36 w 475"/>
                      <a:gd name="T3" fmla="*/ 84 h 1151"/>
                      <a:gd name="T4" fmla="*/ 0 w 475"/>
                      <a:gd name="T5" fmla="*/ 357 h 1151"/>
                      <a:gd name="T6" fmla="*/ 89 w 475"/>
                      <a:gd name="T7" fmla="*/ 536 h 1151"/>
                      <a:gd name="T8" fmla="*/ 90 w 475"/>
                      <a:gd name="T9" fmla="*/ 570 h 1151"/>
                      <a:gd name="T10" fmla="*/ 96 w 475"/>
                      <a:gd name="T11" fmla="*/ 612 h 1151"/>
                      <a:gd name="T12" fmla="*/ 107 w 475"/>
                      <a:gd name="T13" fmla="*/ 639 h 1151"/>
                      <a:gd name="T14" fmla="*/ 93 w 475"/>
                      <a:gd name="T15" fmla="*/ 834 h 1151"/>
                      <a:gd name="T16" fmla="*/ 62 w 475"/>
                      <a:gd name="T17" fmla="*/ 1147 h 1151"/>
                      <a:gd name="T18" fmla="*/ 94 w 475"/>
                      <a:gd name="T19" fmla="*/ 1151 h 1151"/>
                      <a:gd name="T20" fmla="*/ 144 w 475"/>
                      <a:gd name="T21" fmla="*/ 1134 h 1151"/>
                      <a:gd name="T22" fmla="*/ 180 w 475"/>
                      <a:gd name="T23" fmla="*/ 923 h 1151"/>
                      <a:gd name="T24" fmla="*/ 198 w 475"/>
                      <a:gd name="T25" fmla="*/ 845 h 1151"/>
                      <a:gd name="T26" fmla="*/ 251 w 475"/>
                      <a:gd name="T27" fmla="*/ 642 h 1151"/>
                      <a:gd name="T28" fmla="*/ 258 w 475"/>
                      <a:gd name="T29" fmla="*/ 856 h 1151"/>
                      <a:gd name="T30" fmla="*/ 286 w 475"/>
                      <a:gd name="T31" fmla="*/ 1116 h 1151"/>
                      <a:gd name="T32" fmla="*/ 361 w 475"/>
                      <a:gd name="T33" fmla="*/ 1119 h 1151"/>
                      <a:gd name="T34" fmla="*/ 369 w 475"/>
                      <a:gd name="T35" fmla="*/ 839 h 1151"/>
                      <a:gd name="T36" fmla="*/ 362 w 475"/>
                      <a:gd name="T37" fmla="*/ 561 h 1151"/>
                      <a:gd name="T38" fmla="*/ 365 w 475"/>
                      <a:gd name="T39" fmla="*/ 420 h 1151"/>
                      <a:gd name="T40" fmla="*/ 380 w 475"/>
                      <a:gd name="T41" fmla="*/ 376 h 1151"/>
                      <a:gd name="T42" fmla="*/ 388 w 475"/>
                      <a:gd name="T43" fmla="*/ 380 h 1151"/>
                      <a:gd name="T44" fmla="*/ 468 w 475"/>
                      <a:gd name="T45" fmla="*/ 333 h 1151"/>
                      <a:gd name="T46" fmla="*/ 475 w 475"/>
                      <a:gd name="T47" fmla="*/ 244 h 1151"/>
                      <a:gd name="T48" fmla="*/ 347 w 475"/>
                      <a:gd name="T49" fmla="*/ 30 h 1151"/>
                      <a:gd name="T50" fmla="*/ 258 w 475"/>
                      <a:gd name="T51" fmla="*/ 0 h 1151"/>
                      <a:gd name="T52" fmla="*/ 277 w 475"/>
                      <a:gd name="T53" fmla="*/ 144 h 1151"/>
                      <a:gd name="T54" fmla="*/ 255 w 475"/>
                      <a:gd name="T55" fmla="*/ 285 h 1151"/>
                      <a:gd name="T56" fmla="*/ 220 w 475"/>
                      <a:gd name="T57" fmla="*/ 153 h 1151"/>
                      <a:gd name="T58" fmla="*/ 150 w 475"/>
                      <a:gd name="T59" fmla="*/ 0 h 11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5"/>
                      <a:gd name="T91" fmla="*/ 0 h 1151"/>
                      <a:gd name="T92" fmla="*/ 475 w 475"/>
                      <a:gd name="T93" fmla="*/ 1151 h 1151"/>
                    </a:gd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5" h="1151">
                        <a:moveTo>
                          <a:pt x="150" y="0"/>
                        </a:moveTo>
                        <a:lnTo>
                          <a:pt x="36" y="84"/>
                        </a:lnTo>
                        <a:lnTo>
                          <a:pt x="0" y="357"/>
                        </a:lnTo>
                        <a:lnTo>
                          <a:pt x="89" y="536"/>
                        </a:lnTo>
                        <a:lnTo>
                          <a:pt x="90" y="570"/>
                        </a:lnTo>
                        <a:lnTo>
                          <a:pt x="96" y="612"/>
                        </a:lnTo>
                        <a:lnTo>
                          <a:pt x="107" y="639"/>
                        </a:lnTo>
                        <a:lnTo>
                          <a:pt x="93" y="834"/>
                        </a:lnTo>
                        <a:lnTo>
                          <a:pt x="62" y="1147"/>
                        </a:lnTo>
                        <a:lnTo>
                          <a:pt x="94" y="1151"/>
                        </a:lnTo>
                        <a:lnTo>
                          <a:pt x="144" y="1134"/>
                        </a:lnTo>
                        <a:lnTo>
                          <a:pt x="180" y="923"/>
                        </a:lnTo>
                        <a:lnTo>
                          <a:pt x="198" y="845"/>
                        </a:lnTo>
                        <a:lnTo>
                          <a:pt x="251" y="642"/>
                        </a:lnTo>
                        <a:lnTo>
                          <a:pt x="258" y="856"/>
                        </a:lnTo>
                        <a:lnTo>
                          <a:pt x="286" y="1116"/>
                        </a:lnTo>
                        <a:lnTo>
                          <a:pt x="361" y="1119"/>
                        </a:lnTo>
                        <a:lnTo>
                          <a:pt x="369" y="839"/>
                        </a:lnTo>
                        <a:lnTo>
                          <a:pt x="362" y="561"/>
                        </a:lnTo>
                        <a:lnTo>
                          <a:pt x="365" y="420"/>
                        </a:lnTo>
                        <a:lnTo>
                          <a:pt x="380" y="376"/>
                        </a:lnTo>
                        <a:lnTo>
                          <a:pt x="388" y="380"/>
                        </a:lnTo>
                        <a:lnTo>
                          <a:pt x="468" y="333"/>
                        </a:lnTo>
                        <a:lnTo>
                          <a:pt x="475" y="244"/>
                        </a:lnTo>
                        <a:lnTo>
                          <a:pt x="347" y="30"/>
                        </a:lnTo>
                        <a:lnTo>
                          <a:pt x="258" y="0"/>
                        </a:lnTo>
                        <a:lnTo>
                          <a:pt x="277" y="144"/>
                        </a:lnTo>
                        <a:lnTo>
                          <a:pt x="255" y="285"/>
                        </a:lnTo>
                        <a:lnTo>
                          <a:pt x="220" y="153"/>
                        </a:lnTo>
                        <a:lnTo>
                          <a:pt x="150" y="0"/>
                        </a:lnTo>
                        <a:close/>
                      </a:path>
                    </a:pathLst>
                  </a:custGeom>
                  <a:blipFill dpi="0" rotWithShape="0">
                    <a:blip r:embed="rId5"/>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19" name="Freeform 47"/>
                  <p:cNvSpPr/>
                  <p:nvPr/>
                </p:nvSpPr>
                <p:spPr bwMode="gray">
                  <a:xfrm>
                    <a:off x="3024" y="1639"/>
                    <a:ext cx="120" cy="299"/>
                  </a:xfrm>
                  <a:custGeom>
                    <a:gdLst>
                      <a:gd name="T0" fmla="*/ 60 w 120"/>
                      <a:gd name="T1" fmla="*/ 0 h 299"/>
                      <a:gd name="T2" fmla="*/ 72 w 120"/>
                      <a:gd name="T3" fmla="*/ 72 h 299"/>
                      <a:gd name="T4" fmla="*/ 66 w 120"/>
                      <a:gd name="T5" fmla="*/ 180 h 299"/>
                      <a:gd name="T6" fmla="*/ 0 w 120"/>
                      <a:gd name="T7" fmla="*/ 198 h 299"/>
                      <a:gd name="T8" fmla="*/ 66 w 120"/>
                      <a:gd name="T9" fmla="*/ 204 h 299"/>
                      <a:gd name="T10" fmla="*/ 84 w 120"/>
                      <a:gd name="T11" fmla="*/ 269 h 299"/>
                      <a:gd name="T12" fmla="*/ 120 w 120"/>
                      <a:gd name="T13" fmla="*/ 299 h 299"/>
                      <a:gd name="T14" fmla="*/ 108 w 120"/>
                      <a:gd name="T15" fmla="*/ 246 h 299"/>
                      <a:gd name="T16" fmla="*/ 96 w 120"/>
                      <a:gd name="T17" fmla="*/ 216 h 299"/>
                      <a:gd name="T18" fmla="*/ 90 w 120"/>
                      <a:gd name="T19" fmla="*/ 144 h 299"/>
                      <a:gd name="T20" fmla="*/ 60 w 120"/>
                      <a:gd name="T21" fmla="*/ 0 h 2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299"/>
                      <a:gd name="T35" fmla="*/ 120 w 120"/>
                      <a:gd name="T36" fmla="*/ 299 h 299"/>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299">
                        <a:moveTo>
                          <a:pt x="60" y="0"/>
                        </a:moveTo>
                        <a:lnTo>
                          <a:pt x="72" y="72"/>
                        </a:lnTo>
                        <a:lnTo>
                          <a:pt x="66" y="180"/>
                        </a:lnTo>
                        <a:lnTo>
                          <a:pt x="0" y="198"/>
                        </a:lnTo>
                        <a:lnTo>
                          <a:pt x="66" y="204"/>
                        </a:lnTo>
                        <a:lnTo>
                          <a:pt x="84" y="269"/>
                        </a:lnTo>
                        <a:lnTo>
                          <a:pt x="120" y="299"/>
                        </a:lnTo>
                        <a:lnTo>
                          <a:pt x="108" y="246"/>
                        </a:lnTo>
                        <a:lnTo>
                          <a:pt x="96" y="216"/>
                        </a:lnTo>
                        <a:lnTo>
                          <a:pt x="90" y="144"/>
                        </a:lnTo>
                        <a:lnTo>
                          <a:pt x="60" y="0"/>
                        </a:lnTo>
                        <a:close/>
                      </a:path>
                    </a:pathLst>
                  </a:custGeom>
                  <a:blipFill dpi="0" rotWithShape="0">
                    <a:blip r:embed="rId6"/>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20" name="Freeform 48"/>
                  <p:cNvSpPr/>
                  <p:nvPr/>
                </p:nvSpPr>
                <p:spPr bwMode="gray">
                  <a:xfrm>
                    <a:off x="3133" y="1656"/>
                    <a:ext cx="42" cy="41"/>
                  </a:xfrm>
                  <a:custGeom>
                    <a:gdLst>
                      <a:gd name="T0" fmla="*/ 0 w 42"/>
                      <a:gd name="T1" fmla="*/ 41 h 41"/>
                      <a:gd name="T2" fmla="*/ 9 w 42"/>
                      <a:gd name="T3" fmla="*/ 0 h 41"/>
                      <a:gd name="T4" fmla="*/ 42 w 42"/>
                      <a:gd name="T5" fmla="*/ 35 h 41"/>
                      <a:gd name="T6" fmla="*/ 0 w 42"/>
                      <a:gd name="T7" fmla="*/ 41 h 41"/>
                      <a:gd name="T8" fmla="*/ 0 60000 65536"/>
                      <a:gd name="T9" fmla="*/ 0 60000 65536"/>
                      <a:gd name="T10" fmla="*/ 0 60000 65536"/>
                      <a:gd name="T11" fmla="*/ 0 60000 65536"/>
                      <a:gd name="T12" fmla="*/ 0 w 42"/>
                      <a:gd name="T13" fmla="*/ 0 h 41"/>
                      <a:gd name="T14" fmla="*/ 42 w 42"/>
                      <a:gd name="T15" fmla="*/ 41 h 41"/>
                    </a:gdLst>
                    <a:cxnLst>
                      <a:cxn ang="T8">
                        <a:pos x="T0" y="T1"/>
                      </a:cxn>
                      <a:cxn ang="T9">
                        <a:pos x="T2" y="T3"/>
                      </a:cxn>
                      <a:cxn ang="T10">
                        <a:pos x="T4" y="T5"/>
                      </a:cxn>
                      <a:cxn ang="T11">
                        <a:pos x="T6" y="T7"/>
                      </a:cxn>
                    </a:cxnLst>
                    <a:rect l="T12" t="T13" r="T14" b="T15"/>
                    <a:pathLst>
                      <a:path w="42" h="41">
                        <a:moveTo>
                          <a:pt x="0" y="41"/>
                        </a:moveTo>
                        <a:lnTo>
                          <a:pt x="9" y="0"/>
                        </a:lnTo>
                        <a:lnTo>
                          <a:pt x="42" y="35"/>
                        </a:lnTo>
                        <a:lnTo>
                          <a:pt x="0" y="4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grpSp>
          <p:nvGrpSpPr>
            <p:cNvPr id="53309" name="Group 49"/>
            <p:cNvGrpSpPr/>
            <p:nvPr/>
          </p:nvGrpSpPr>
          <p:grpSpPr>
            <a:xfrm>
              <a:off x="3131" y="1314"/>
              <a:ext cx="151" cy="224"/>
              <a:chOff x="3131" y="1314"/>
              <a:chExt cx="151" cy="224"/>
            </a:xfrm>
          </p:grpSpPr>
          <p:sp>
            <p:nvSpPr>
              <p:cNvPr id="53311" name="Freeform 50"/>
              <p:cNvSpPr/>
              <p:nvPr/>
            </p:nvSpPr>
            <p:spPr bwMode="gray">
              <a:xfrm>
                <a:off x="3136" y="1317"/>
                <a:ext cx="133" cy="221"/>
              </a:xfrm>
              <a:custGeom>
                <a:gdLst>
                  <a:gd name="T0" fmla="*/ 131 w 133"/>
                  <a:gd name="T1" fmla="*/ 37 h 221"/>
                  <a:gd name="T2" fmla="*/ 133 w 133"/>
                  <a:gd name="T3" fmla="*/ 72 h 221"/>
                  <a:gd name="T4" fmla="*/ 128 w 133"/>
                  <a:gd name="T5" fmla="*/ 85 h 221"/>
                  <a:gd name="T6" fmla="*/ 133 w 133"/>
                  <a:gd name="T7" fmla="*/ 97 h 221"/>
                  <a:gd name="T8" fmla="*/ 132 w 133"/>
                  <a:gd name="T9" fmla="*/ 110 h 221"/>
                  <a:gd name="T10" fmla="*/ 130 w 133"/>
                  <a:gd name="T11" fmla="*/ 128 h 221"/>
                  <a:gd name="T12" fmla="*/ 128 w 133"/>
                  <a:gd name="T13" fmla="*/ 146 h 221"/>
                  <a:gd name="T14" fmla="*/ 129 w 133"/>
                  <a:gd name="T15" fmla="*/ 165 h 221"/>
                  <a:gd name="T16" fmla="*/ 121 w 133"/>
                  <a:gd name="T17" fmla="*/ 177 h 221"/>
                  <a:gd name="T18" fmla="*/ 109 w 133"/>
                  <a:gd name="T19" fmla="*/ 185 h 221"/>
                  <a:gd name="T20" fmla="*/ 113 w 133"/>
                  <a:gd name="T21" fmla="*/ 196 h 221"/>
                  <a:gd name="T22" fmla="*/ 91 w 133"/>
                  <a:gd name="T23" fmla="*/ 221 h 221"/>
                  <a:gd name="T24" fmla="*/ 19 w 133"/>
                  <a:gd name="T25" fmla="*/ 184 h 221"/>
                  <a:gd name="T26" fmla="*/ 16 w 133"/>
                  <a:gd name="T27" fmla="*/ 135 h 221"/>
                  <a:gd name="T28" fmla="*/ 13 w 133"/>
                  <a:gd name="T29" fmla="*/ 129 h 221"/>
                  <a:gd name="T30" fmla="*/ 10 w 133"/>
                  <a:gd name="T31" fmla="*/ 121 h 221"/>
                  <a:gd name="T32" fmla="*/ 4 w 133"/>
                  <a:gd name="T33" fmla="*/ 108 h 221"/>
                  <a:gd name="T34" fmla="*/ 0 w 133"/>
                  <a:gd name="T35" fmla="*/ 82 h 221"/>
                  <a:gd name="T36" fmla="*/ 8 w 133"/>
                  <a:gd name="T37" fmla="*/ 78 h 221"/>
                  <a:gd name="T38" fmla="*/ 6 w 133"/>
                  <a:gd name="T39" fmla="*/ 69 h 221"/>
                  <a:gd name="T40" fmla="*/ 6 w 133"/>
                  <a:gd name="T41" fmla="*/ 52 h 221"/>
                  <a:gd name="T42" fmla="*/ 7 w 133"/>
                  <a:gd name="T43" fmla="*/ 40 h 221"/>
                  <a:gd name="T44" fmla="*/ 13 w 133"/>
                  <a:gd name="T45" fmla="*/ 26 h 221"/>
                  <a:gd name="T46" fmla="*/ 20 w 133"/>
                  <a:gd name="T47" fmla="*/ 16 h 221"/>
                  <a:gd name="T48" fmla="*/ 33 w 133"/>
                  <a:gd name="T49" fmla="*/ 6 h 221"/>
                  <a:gd name="T50" fmla="*/ 47 w 133"/>
                  <a:gd name="T51" fmla="*/ 2 h 221"/>
                  <a:gd name="T52" fmla="*/ 62 w 133"/>
                  <a:gd name="T53" fmla="*/ 0 h 221"/>
                  <a:gd name="T54" fmla="*/ 77 w 133"/>
                  <a:gd name="T55" fmla="*/ 0 h 221"/>
                  <a:gd name="T56" fmla="*/ 92 w 133"/>
                  <a:gd name="T57" fmla="*/ 1 h 221"/>
                  <a:gd name="T58" fmla="*/ 104 w 133"/>
                  <a:gd name="T59" fmla="*/ 3 h 221"/>
                  <a:gd name="T60" fmla="*/ 117 w 133"/>
                  <a:gd name="T61" fmla="*/ 9 h 221"/>
                  <a:gd name="T62" fmla="*/ 124 w 133"/>
                  <a:gd name="T63" fmla="*/ 17 h 221"/>
                  <a:gd name="T64" fmla="*/ 127 w 133"/>
                  <a:gd name="T65" fmla="*/ 24 h 221"/>
                  <a:gd name="T66" fmla="*/ 131 w 133"/>
                  <a:gd name="T67" fmla="*/ 37 h 2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3"/>
                  <a:gd name="T103" fmla="*/ 0 h 221"/>
                  <a:gd name="T104" fmla="*/ 133 w 133"/>
                  <a:gd name="T105" fmla="*/ 221 h 221"/>
                </a:gd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3" h="221">
                    <a:moveTo>
                      <a:pt x="131" y="37"/>
                    </a:moveTo>
                    <a:lnTo>
                      <a:pt x="133" y="72"/>
                    </a:lnTo>
                    <a:lnTo>
                      <a:pt x="128" y="85"/>
                    </a:lnTo>
                    <a:lnTo>
                      <a:pt x="133" y="97"/>
                    </a:lnTo>
                    <a:lnTo>
                      <a:pt x="132" y="110"/>
                    </a:lnTo>
                    <a:lnTo>
                      <a:pt x="130" y="128"/>
                    </a:lnTo>
                    <a:lnTo>
                      <a:pt x="128" y="146"/>
                    </a:lnTo>
                    <a:lnTo>
                      <a:pt x="129" y="165"/>
                    </a:lnTo>
                    <a:lnTo>
                      <a:pt x="121" y="177"/>
                    </a:lnTo>
                    <a:lnTo>
                      <a:pt x="109" y="185"/>
                    </a:lnTo>
                    <a:lnTo>
                      <a:pt x="113" y="196"/>
                    </a:lnTo>
                    <a:lnTo>
                      <a:pt x="91" y="221"/>
                    </a:lnTo>
                    <a:lnTo>
                      <a:pt x="19" y="184"/>
                    </a:lnTo>
                    <a:lnTo>
                      <a:pt x="16" y="135"/>
                    </a:lnTo>
                    <a:lnTo>
                      <a:pt x="13" y="129"/>
                    </a:lnTo>
                    <a:lnTo>
                      <a:pt x="10" y="121"/>
                    </a:lnTo>
                    <a:lnTo>
                      <a:pt x="4" y="108"/>
                    </a:lnTo>
                    <a:lnTo>
                      <a:pt x="0" y="82"/>
                    </a:lnTo>
                    <a:lnTo>
                      <a:pt x="8" y="78"/>
                    </a:lnTo>
                    <a:lnTo>
                      <a:pt x="6" y="69"/>
                    </a:lnTo>
                    <a:lnTo>
                      <a:pt x="6" y="52"/>
                    </a:lnTo>
                    <a:lnTo>
                      <a:pt x="7" y="40"/>
                    </a:lnTo>
                    <a:lnTo>
                      <a:pt x="13" y="26"/>
                    </a:lnTo>
                    <a:lnTo>
                      <a:pt x="20" y="16"/>
                    </a:lnTo>
                    <a:lnTo>
                      <a:pt x="33" y="6"/>
                    </a:lnTo>
                    <a:lnTo>
                      <a:pt x="47" y="2"/>
                    </a:lnTo>
                    <a:lnTo>
                      <a:pt x="62" y="0"/>
                    </a:lnTo>
                    <a:lnTo>
                      <a:pt x="77" y="0"/>
                    </a:lnTo>
                    <a:lnTo>
                      <a:pt x="92" y="1"/>
                    </a:lnTo>
                    <a:lnTo>
                      <a:pt x="104" y="3"/>
                    </a:lnTo>
                    <a:lnTo>
                      <a:pt x="117" y="9"/>
                    </a:lnTo>
                    <a:lnTo>
                      <a:pt x="124" y="17"/>
                    </a:lnTo>
                    <a:lnTo>
                      <a:pt x="127" y="24"/>
                    </a:lnTo>
                    <a:lnTo>
                      <a:pt x="131" y="37"/>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12" name="Freeform 51"/>
              <p:cNvSpPr/>
              <p:nvPr/>
            </p:nvSpPr>
            <p:spPr bwMode="gray">
              <a:xfrm>
                <a:off x="3150" y="1443"/>
                <a:ext cx="73" cy="56"/>
              </a:xfrm>
              <a:custGeom>
                <a:gdLst>
                  <a:gd name="T0" fmla="*/ 6 w 73"/>
                  <a:gd name="T1" fmla="*/ 6 h 56"/>
                  <a:gd name="T2" fmla="*/ 14 w 73"/>
                  <a:gd name="T3" fmla="*/ 5 h 56"/>
                  <a:gd name="T4" fmla="*/ 31 w 73"/>
                  <a:gd name="T5" fmla="*/ 36 h 56"/>
                  <a:gd name="T6" fmla="*/ 73 w 73"/>
                  <a:gd name="T7" fmla="*/ 56 h 56"/>
                  <a:gd name="T8" fmla="*/ 30 w 73"/>
                  <a:gd name="T9" fmla="*/ 42 h 56"/>
                  <a:gd name="T10" fmla="*/ 13 w 73"/>
                  <a:gd name="T11" fmla="*/ 25 h 56"/>
                  <a:gd name="T12" fmla="*/ 4 w 73"/>
                  <a:gd name="T13" fmla="*/ 32 h 56"/>
                  <a:gd name="T14" fmla="*/ 0 w 73"/>
                  <a:gd name="T15" fmla="*/ 0 h 56"/>
                  <a:gd name="T16" fmla="*/ 6 w 73"/>
                  <a:gd name="T17" fmla="*/ 6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56"/>
                  <a:gd name="T29" fmla="*/ 73 w 73"/>
                  <a:gd name="T30" fmla="*/ 56 h 5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56">
                    <a:moveTo>
                      <a:pt x="6" y="6"/>
                    </a:moveTo>
                    <a:lnTo>
                      <a:pt x="14" y="5"/>
                    </a:lnTo>
                    <a:lnTo>
                      <a:pt x="31" y="36"/>
                    </a:lnTo>
                    <a:lnTo>
                      <a:pt x="73" y="56"/>
                    </a:lnTo>
                    <a:lnTo>
                      <a:pt x="30" y="42"/>
                    </a:lnTo>
                    <a:lnTo>
                      <a:pt x="13" y="25"/>
                    </a:lnTo>
                    <a:lnTo>
                      <a:pt x="4" y="32"/>
                    </a:lnTo>
                    <a:lnTo>
                      <a:pt x="0" y="0"/>
                    </a:lnTo>
                    <a:lnTo>
                      <a:pt x="6" y="6"/>
                    </a:lnTo>
                    <a:close/>
                  </a:path>
                </a:pathLst>
              </a:custGeom>
              <a:blipFill dpi="0" rotWithShape="0">
                <a:blip r:embed="rId8"/>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13" name="Freeform 52"/>
              <p:cNvSpPr/>
              <p:nvPr/>
            </p:nvSpPr>
            <p:spPr bwMode="gray">
              <a:xfrm>
                <a:off x="3131" y="1314"/>
                <a:ext cx="151" cy="142"/>
              </a:xfrm>
              <a:custGeom>
                <a:gdLst>
                  <a:gd name="T0" fmla="*/ 22 w 151"/>
                  <a:gd name="T1" fmla="*/ 142 h 142"/>
                  <a:gd name="T2" fmla="*/ 10 w 151"/>
                  <a:gd name="T3" fmla="*/ 126 h 142"/>
                  <a:gd name="T4" fmla="*/ 4 w 151"/>
                  <a:gd name="T5" fmla="*/ 105 h 142"/>
                  <a:gd name="T6" fmla="*/ 0 w 151"/>
                  <a:gd name="T7" fmla="*/ 75 h 142"/>
                  <a:gd name="T8" fmla="*/ 0 w 151"/>
                  <a:gd name="T9" fmla="*/ 47 h 142"/>
                  <a:gd name="T10" fmla="*/ 5 w 151"/>
                  <a:gd name="T11" fmla="*/ 25 h 142"/>
                  <a:gd name="T12" fmla="*/ 20 w 151"/>
                  <a:gd name="T13" fmla="*/ 10 h 142"/>
                  <a:gd name="T14" fmla="*/ 36 w 151"/>
                  <a:gd name="T15" fmla="*/ 3 h 142"/>
                  <a:gd name="T16" fmla="*/ 66 w 151"/>
                  <a:gd name="T17" fmla="*/ 0 h 142"/>
                  <a:gd name="T18" fmla="*/ 105 w 151"/>
                  <a:gd name="T19" fmla="*/ 2 h 142"/>
                  <a:gd name="T20" fmla="*/ 129 w 151"/>
                  <a:gd name="T21" fmla="*/ 10 h 142"/>
                  <a:gd name="T22" fmla="*/ 144 w 151"/>
                  <a:gd name="T23" fmla="*/ 13 h 142"/>
                  <a:gd name="T24" fmla="*/ 151 w 151"/>
                  <a:gd name="T25" fmla="*/ 13 h 142"/>
                  <a:gd name="T26" fmla="*/ 142 w 151"/>
                  <a:gd name="T27" fmla="*/ 22 h 142"/>
                  <a:gd name="T28" fmla="*/ 136 w 151"/>
                  <a:gd name="T29" fmla="*/ 37 h 142"/>
                  <a:gd name="T30" fmla="*/ 136 w 151"/>
                  <a:gd name="T31" fmla="*/ 43 h 142"/>
                  <a:gd name="T32" fmla="*/ 123 w 151"/>
                  <a:gd name="T33" fmla="*/ 34 h 142"/>
                  <a:gd name="T34" fmla="*/ 105 w 151"/>
                  <a:gd name="T35" fmla="*/ 33 h 142"/>
                  <a:gd name="T36" fmla="*/ 83 w 151"/>
                  <a:gd name="T37" fmla="*/ 31 h 142"/>
                  <a:gd name="T38" fmla="*/ 68 w 151"/>
                  <a:gd name="T39" fmla="*/ 31 h 142"/>
                  <a:gd name="T40" fmla="*/ 51 w 151"/>
                  <a:gd name="T41" fmla="*/ 31 h 142"/>
                  <a:gd name="T42" fmla="*/ 59 w 151"/>
                  <a:gd name="T43" fmla="*/ 35 h 142"/>
                  <a:gd name="T44" fmla="*/ 59 w 151"/>
                  <a:gd name="T45" fmla="*/ 44 h 142"/>
                  <a:gd name="T46" fmla="*/ 54 w 151"/>
                  <a:gd name="T47" fmla="*/ 54 h 142"/>
                  <a:gd name="T48" fmla="*/ 45 w 151"/>
                  <a:gd name="T49" fmla="*/ 68 h 142"/>
                  <a:gd name="T50" fmla="*/ 40 w 151"/>
                  <a:gd name="T51" fmla="*/ 85 h 142"/>
                  <a:gd name="T52" fmla="*/ 40 w 151"/>
                  <a:gd name="T53" fmla="*/ 105 h 142"/>
                  <a:gd name="T54" fmla="*/ 27 w 151"/>
                  <a:gd name="T55" fmla="*/ 93 h 142"/>
                  <a:gd name="T56" fmla="*/ 26 w 151"/>
                  <a:gd name="T57" fmla="*/ 84 h 142"/>
                  <a:gd name="T58" fmla="*/ 18 w 151"/>
                  <a:gd name="T59" fmla="*/ 81 h 142"/>
                  <a:gd name="T60" fmla="*/ 9 w 151"/>
                  <a:gd name="T61" fmla="*/ 82 h 142"/>
                  <a:gd name="T62" fmla="*/ 7 w 151"/>
                  <a:gd name="T63" fmla="*/ 87 h 142"/>
                  <a:gd name="T64" fmla="*/ 10 w 151"/>
                  <a:gd name="T65" fmla="*/ 114 h 142"/>
                  <a:gd name="T66" fmla="*/ 17 w 151"/>
                  <a:gd name="T67" fmla="*/ 126 h 142"/>
                  <a:gd name="T68" fmla="*/ 22 w 151"/>
                  <a:gd name="T69" fmla="*/ 142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1"/>
                  <a:gd name="T106" fmla="*/ 0 h 142"/>
                  <a:gd name="T107" fmla="*/ 151 w 151"/>
                  <a:gd name="T108" fmla="*/ 142 h 142"/>
                </a:gd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1" h="142">
                    <a:moveTo>
                      <a:pt x="22" y="142"/>
                    </a:moveTo>
                    <a:lnTo>
                      <a:pt x="10" y="126"/>
                    </a:lnTo>
                    <a:lnTo>
                      <a:pt x="4" y="105"/>
                    </a:lnTo>
                    <a:lnTo>
                      <a:pt x="0" y="75"/>
                    </a:lnTo>
                    <a:lnTo>
                      <a:pt x="0" y="47"/>
                    </a:lnTo>
                    <a:lnTo>
                      <a:pt x="5" y="25"/>
                    </a:lnTo>
                    <a:lnTo>
                      <a:pt x="20" y="10"/>
                    </a:lnTo>
                    <a:lnTo>
                      <a:pt x="36" y="3"/>
                    </a:lnTo>
                    <a:lnTo>
                      <a:pt x="66" y="0"/>
                    </a:lnTo>
                    <a:lnTo>
                      <a:pt x="105" y="2"/>
                    </a:lnTo>
                    <a:lnTo>
                      <a:pt x="129" y="10"/>
                    </a:lnTo>
                    <a:lnTo>
                      <a:pt x="144" y="13"/>
                    </a:lnTo>
                    <a:lnTo>
                      <a:pt x="151" y="13"/>
                    </a:lnTo>
                    <a:lnTo>
                      <a:pt x="142" y="22"/>
                    </a:lnTo>
                    <a:lnTo>
                      <a:pt x="136" y="37"/>
                    </a:lnTo>
                    <a:lnTo>
                      <a:pt x="136" y="43"/>
                    </a:lnTo>
                    <a:lnTo>
                      <a:pt x="123" y="34"/>
                    </a:lnTo>
                    <a:lnTo>
                      <a:pt x="105" y="33"/>
                    </a:lnTo>
                    <a:lnTo>
                      <a:pt x="83" y="31"/>
                    </a:lnTo>
                    <a:lnTo>
                      <a:pt x="68" y="31"/>
                    </a:lnTo>
                    <a:lnTo>
                      <a:pt x="51" y="31"/>
                    </a:lnTo>
                    <a:lnTo>
                      <a:pt x="59" y="35"/>
                    </a:lnTo>
                    <a:lnTo>
                      <a:pt x="59" y="44"/>
                    </a:lnTo>
                    <a:lnTo>
                      <a:pt x="54" y="54"/>
                    </a:lnTo>
                    <a:lnTo>
                      <a:pt x="45" y="68"/>
                    </a:lnTo>
                    <a:lnTo>
                      <a:pt x="40" y="85"/>
                    </a:lnTo>
                    <a:lnTo>
                      <a:pt x="40" y="105"/>
                    </a:lnTo>
                    <a:lnTo>
                      <a:pt x="27" y="93"/>
                    </a:lnTo>
                    <a:lnTo>
                      <a:pt x="26" y="84"/>
                    </a:lnTo>
                    <a:lnTo>
                      <a:pt x="18" y="81"/>
                    </a:lnTo>
                    <a:lnTo>
                      <a:pt x="9" y="82"/>
                    </a:lnTo>
                    <a:lnTo>
                      <a:pt x="7" y="87"/>
                    </a:lnTo>
                    <a:lnTo>
                      <a:pt x="10" y="114"/>
                    </a:lnTo>
                    <a:lnTo>
                      <a:pt x="17" y="126"/>
                    </a:lnTo>
                    <a:lnTo>
                      <a:pt x="22" y="142"/>
                    </a:lnTo>
                    <a:close/>
                  </a:path>
                </a:pathLst>
              </a:custGeom>
              <a:blipFill dpi="0" rotWithShape="0">
                <a:blip r:embed="rId9"/>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310" name="Freeform 53"/>
            <p:cNvSpPr/>
            <p:nvPr/>
          </p:nvSpPr>
          <p:spPr bwMode="gray">
            <a:xfrm>
              <a:off x="3256" y="1821"/>
              <a:ext cx="129" cy="72"/>
            </a:xfrm>
            <a:custGeom>
              <a:gdLst>
                <a:gd name="T0" fmla="*/ 129 w 129"/>
                <a:gd name="T1" fmla="*/ 64 h 72"/>
                <a:gd name="T2" fmla="*/ 99 w 129"/>
                <a:gd name="T3" fmla="*/ 72 h 72"/>
                <a:gd name="T4" fmla="*/ 56 w 129"/>
                <a:gd name="T5" fmla="*/ 66 h 72"/>
                <a:gd name="T6" fmla="*/ 21 w 129"/>
                <a:gd name="T7" fmla="*/ 55 h 72"/>
                <a:gd name="T8" fmla="*/ 0 w 129"/>
                <a:gd name="T9" fmla="*/ 13 h 72"/>
                <a:gd name="T10" fmla="*/ 59 w 129"/>
                <a:gd name="T11" fmla="*/ 18 h 72"/>
                <a:gd name="T12" fmla="*/ 54 w 129"/>
                <a:gd name="T13" fmla="*/ 0 h 72"/>
                <a:gd name="T14" fmla="*/ 81 w 129"/>
                <a:gd name="T15" fmla="*/ 4 h 72"/>
                <a:gd name="T16" fmla="*/ 108 w 129"/>
                <a:gd name="T17" fmla="*/ 18 h 72"/>
                <a:gd name="T18" fmla="*/ 119 w 129"/>
                <a:gd name="T19" fmla="*/ 24 h 72"/>
                <a:gd name="T20" fmla="*/ 129 w 129"/>
                <a:gd name="T21" fmla="*/ 64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72"/>
                <a:gd name="T35" fmla="*/ 129 w 129"/>
                <a:gd name="T36" fmla="*/ 72 h 72"/>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72">
                  <a:moveTo>
                    <a:pt x="129" y="64"/>
                  </a:moveTo>
                  <a:lnTo>
                    <a:pt x="99" y="72"/>
                  </a:lnTo>
                  <a:lnTo>
                    <a:pt x="56" y="66"/>
                  </a:lnTo>
                  <a:lnTo>
                    <a:pt x="21" y="55"/>
                  </a:lnTo>
                  <a:lnTo>
                    <a:pt x="0" y="13"/>
                  </a:lnTo>
                  <a:lnTo>
                    <a:pt x="59" y="18"/>
                  </a:lnTo>
                  <a:lnTo>
                    <a:pt x="54" y="0"/>
                  </a:lnTo>
                  <a:lnTo>
                    <a:pt x="81" y="4"/>
                  </a:lnTo>
                  <a:lnTo>
                    <a:pt x="108" y="18"/>
                  </a:lnTo>
                  <a:lnTo>
                    <a:pt x="119" y="24"/>
                  </a:lnTo>
                  <a:lnTo>
                    <a:pt x="129" y="64"/>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66" name="Group 54"/>
          <p:cNvGrpSpPr/>
          <p:nvPr/>
        </p:nvGrpSpPr>
        <p:grpSpPr>
          <a:xfrm>
            <a:off x="7885160" y="3701177"/>
            <a:ext cx="362002" cy="975540"/>
            <a:chOff x="2998" y="1314"/>
            <a:chExt cx="475" cy="1420"/>
          </a:xfrm>
        </p:grpSpPr>
        <p:grpSp>
          <p:nvGrpSpPr>
            <p:cNvPr id="53290" name="Group 55"/>
            <p:cNvGrpSpPr/>
            <p:nvPr/>
          </p:nvGrpSpPr>
          <p:grpSpPr>
            <a:xfrm>
              <a:off x="2998" y="1496"/>
              <a:ext cx="475" cy="1238"/>
              <a:chOff x="2998" y="1496"/>
              <a:chExt cx="475" cy="1238"/>
            </a:xfrm>
          </p:grpSpPr>
          <p:grpSp>
            <p:nvGrpSpPr>
              <p:cNvPr id="53296" name="Group 56"/>
              <p:cNvGrpSpPr/>
              <p:nvPr/>
            </p:nvGrpSpPr>
            <p:grpSpPr>
              <a:xfrm>
                <a:off x="3014" y="2606"/>
                <a:ext cx="420" cy="128"/>
                <a:chOff x="3014" y="2606"/>
                <a:chExt cx="420" cy="128"/>
              </a:xfrm>
            </p:grpSpPr>
            <p:sp>
              <p:nvSpPr>
                <p:cNvPr id="53306" name="Freeform 57"/>
                <p:cNvSpPr/>
                <p:nvPr/>
              </p:nvSpPr>
              <p:spPr bwMode="gray">
                <a:xfrm>
                  <a:off x="3014" y="2633"/>
                  <a:ext cx="132" cy="101"/>
                </a:xfrm>
                <a:custGeom>
                  <a:gdLst>
                    <a:gd name="T0" fmla="*/ 50 w 132"/>
                    <a:gd name="T1" fmla="*/ 21 h 101"/>
                    <a:gd name="T2" fmla="*/ 21 w 132"/>
                    <a:gd name="T3" fmla="*/ 49 h 101"/>
                    <a:gd name="T4" fmla="*/ 0 w 132"/>
                    <a:gd name="T5" fmla="*/ 75 h 101"/>
                    <a:gd name="T6" fmla="*/ 2 w 132"/>
                    <a:gd name="T7" fmla="*/ 93 h 101"/>
                    <a:gd name="T8" fmla="*/ 17 w 132"/>
                    <a:gd name="T9" fmla="*/ 101 h 101"/>
                    <a:gd name="T10" fmla="*/ 59 w 132"/>
                    <a:gd name="T11" fmla="*/ 98 h 101"/>
                    <a:gd name="T12" fmla="*/ 83 w 132"/>
                    <a:gd name="T13" fmla="*/ 86 h 101"/>
                    <a:gd name="T14" fmla="*/ 95 w 132"/>
                    <a:gd name="T15" fmla="*/ 66 h 101"/>
                    <a:gd name="T16" fmla="*/ 131 w 132"/>
                    <a:gd name="T17" fmla="*/ 51 h 101"/>
                    <a:gd name="T18" fmla="*/ 132 w 132"/>
                    <a:gd name="T19" fmla="*/ 24 h 101"/>
                    <a:gd name="T20" fmla="*/ 126 w 132"/>
                    <a:gd name="T21" fmla="*/ 0 h 101"/>
                    <a:gd name="T22" fmla="*/ 90 w 132"/>
                    <a:gd name="T23" fmla="*/ 18 h 101"/>
                    <a:gd name="T24" fmla="*/ 50 w 132"/>
                    <a:gd name="T25" fmla="*/ 21 h 1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
                    <a:gd name="T40" fmla="*/ 0 h 101"/>
                    <a:gd name="T41" fmla="*/ 132 w 132"/>
                    <a:gd name="T42" fmla="*/ 101 h 101"/>
                  </a:gd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 h="100">
                      <a:moveTo>
                        <a:pt x="50" y="21"/>
                      </a:moveTo>
                      <a:lnTo>
                        <a:pt x="21" y="49"/>
                      </a:lnTo>
                      <a:lnTo>
                        <a:pt x="0" y="75"/>
                      </a:lnTo>
                      <a:lnTo>
                        <a:pt x="2" y="93"/>
                      </a:lnTo>
                      <a:lnTo>
                        <a:pt x="17" y="101"/>
                      </a:lnTo>
                      <a:lnTo>
                        <a:pt x="59" y="98"/>
                      </a:lnTo>
                      <a:lnTo>
                        <a:pt x="83" y="86"/>
                      </a:lnTo>
                      <a:lnTo>
                        <a:pt x="95" y="66"/>
                      </a:lnTo>
                      <a:lnTo>
                        <a:pt x="131" y="51"/>
                      </a:lnTo>
                      <a:lnTo>
                        <a:pt x="132" y="24"/>
                      </a:lnTo>
                      <a:lnTo>
                        <a:pt x="126" y="0"/>
                      </a:lnTo>
                      <a:lnTo>
                        <a:pt x="90" y="18"/>
                      </a:lnTo>
                      <a:lnTo>
                        <a:pt x="5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07" name="Freeform 58"/>
                <p:cNvSpPr/>
                <p:nvPr/>
              </p:nvSpPr>
              <p:spPr bwMode="gray">
                <a:xfrm>
                  <a:off x="3286" y="2606"/>
                  <a:ext cx="148" cy="104"/>
                </a:xfrm>
                <a:custGeom>
                  <a:gdLst>
                    <a:gd name="T0" fmla="*/ 2 w 148"/>
                    <a:gd name="T1" fmla="*/ 7 h 104"/>
                    <a:gd name="T2" fmla="*/ 0 w 148"/>
                    <a:gd name="T3" fmla="*/ 48 h 104"/>
                    <a:gd name="T4" fmla="*/ 20 w 148"/>
                    <a:gd name="T5" fmla="*/ 64 h 104"/>
                    <a:gd name="T6" fmla="*/ 41 w 148"/>
                    <a:gd name="T7" fmla="*/ 70 h 104"/>
                    <a:gd name="T8" fmla="*/ 54 w 148"/>
                    <a:gd name="T9" fmla="*/ 79 h 104"/>
                    <a:gd name="T10" fmla="*/ 78 w 148"/>
                    <a:gd name="T11" fmla="*/ 93 h 104"/>
                    <a:gd name="T12" fmla="*/ 121 w 148"/>
                    <a:gd name="T13" fmla="*/ 104 h 104"/>
                    <a:gd name="T14" fmla="*/ 136 w 148"/>
                    <a:gd name="T15" fmla="*/ 101 h 104"/>
                    <a:gd name="T16" fmla="*/ 148 w 148"/>
                    <a:gd name="T17" fmla="*/ 95 h 104"/>
                    <a:gd name="T18" fmla="*/ 148 w 148"/>
                    <a:gd name="T19" fmla="*/ 84 h 104"/>
                    <a:gd name="T20" fmla="*/ 133 w 148"/>
                    <a:gd name="T21" fmla="*/ 60 h 104"/>
                    <a:gd name="T22" fmla="*/ 98 w 148"/>
                    <a:gd name="T23" fmla="*/ 36 h 104"/>
                    <a:gd name="T24" fmla="*/ 72 w 148"/>
                    <a:gd name="T25" fmla="*/ 15 h 104"/>
                    <a:gd name="T26" fmla="*/ 63 w 148"/>
                    <a:gd name="T27" fmla="*/ 0 h 104"/>
                    <a:gd name="T28" fmla="*/ 2 w 148"/>
                    <a:gd name="T29" fmla="*/ 7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
                    <a:gd name="T46" fmla="*/ 0 h 104"/>
                    <a:gd name="T47" fmla="*/ 148 w 148"/>
                    <a:gd name="T48" fmla="*/ 104 h 104"/>
                  </a:gd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 h="104">
                      <a:moveTo>
                        <a:pt x="2" y="7"/>
                      </a:moveTo>
                      <a:lnTo>
                        <a:pt x="0" y="48"/>
                      </a:lnTo>
                      <a:lnTo>
                        <a:pt x="20" y="64"/>
                      </a:lnTo>
                      <a:lnTo>
                        <a:pt x="41" y="70"/>
                      </a:lnTo>
                      <a:lnTo>
                        <a:pt x="54" y="79"/>
                      </a:lnTo>
                      <a:lnTo>
                        <a:pt x="78" y="93"/>
                      </a:lnTo>
                      <a:lnTo>
                        <a:pt x="121" y="104"/>
                      </a:lnTo>
                      <a:lnTo>
                        <a:pt x="136" y="101"/>
                      </a:lnTo>
                      <a:lnTo>
                        <a:pt x="148" y="95"/>
                      </a:lnTo>
                      <a:lnTo>
                        <a:pt x="148" y="84"/>
                      </a:lnTo>
                      <a:lnTo>
                        <a:pt x="133" y="60"/>
                      </a:lnTo>
                      <a:lnTo>
                        <a:pt x="98" y="36"/>
                      </a:lnTo>
                      <a:lnTo>
                        <a:pt x="72" y="15"/>
                      </a:lnTo>
                      <a:lnTo>
                        <a:pt x="63" y="0"/>
                      </a:ln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97" name="Group 59"/>
              <p:cNvGrpSpPr/>
              <p:nvPr/>
            </p:nvGrpSpPr>
            <p:grpSpPr>
              <a:xfrm>
                <a:off x="2998" y="1496"/>
                <a:ext cx="475" cy="1169"/>
                <a:chOff x="2998" y="1496"/>
                <a:chExt cx="475" cy="1169"/>
              </a:xfrm>
            </p:grpSpPr>
            <p:grpSp>
              <p:nvGrpSpPr>
                <p:cNvPr id="53298" name="Group 60"/>
                <p:cNvGrpSpPr/>
                <p:nvPr/>
              </p:nvGrpSpPr>
              <p:grpSpPr>
                <a:xfrm>
                  <a:off x="3059" y="1496"/>
                  <a:ext cx="299" cy="376"/>
                  <a:chOff x="3059" y="1496"/>
                  <a:chExt cx="299" cy="376"/>
                </a:xfrm>
              </p:grpSpPr>
              <p:sp>
                <p:nvSpPr>
                  <p:cNvPr id="53303" name="Freeform 61"/>
                  <p:cNvSpPr/>
                  <p:nvPr/>
                </p:nvSpPr>
                <p:spPr bwMode="gray">
                  <a:xfrm>
                    <a:off x="3059" y="1517"/>
                    <a:ext cx="299" cy="355"/>
                  </a:xfrm>
                  <a:custGeom>
                    <a:gdLst>
                      <a:gd name="T0" fmla="*/ 0 w 299"/>
                      <a:gd name="T1" fmla="*/ 68 h 355"/>
                      <a:gd name="T2" fmla="*/ 90 w 299"/>
                      <a:gd name="T3" fmla="*/ 0 h 355"/>
                      <a:gd name="T4" fmla="*/ 189 w 299"/>
                      <a:gd name="T5" fmla="*/ 156 h 355"/>
                      <a:gd name="T6" fmla="*/ 206 w 299"/>
                      <a:gd name="T7" fmla="*/ 8 h 355"/>
                      <a:gd name="T8" fmla="*/ 266 w 299"/>
                      <a:gd name="T9" fmla="*/ 27 h 355"/>
                      <a:gd name="T10" fmla="*/ 299 w 299"/>
                      <a:gd name="T11" fmla="*/ 81 h 355"/>
                      <a:gd name="T12" fmla="*/ 293 w 299"/>
                      <a:gd name="T13" fmla="*/ 355 h 355"/>
                      <a:gd name="T14" fmla="*/ 33 w 299"/>
                      <a:gd name="T15" fmla="*/ 355 h 355"/>
                      <a:gd name="T16" fmla="*/ 0 w 299"/>
                      <a:gd name="T17" fmla="*/ 68 h 3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9"/>
                      <a:gd name="T28" fmla="*/ 0 h 355"/>
                      <a:gd name="T29" fmla="*/ 299 w 299"/>
                      <a:gd name="T30" fmla="*/ 355 h 355"/>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9" h="355">
                        <a:moveTo>
                          <a:pt x="0" y="68"/>
                        </a:moveTo>
                        <a:lnTo>
                          <a:pt x="90" y="0"/>
                        </a:lnTo>
                        <a:lnTo>
                          <a:pt x="189" y="156"/>
                        </a:lnTo>
                        <a:lnTo>
                          <a:pt x="206" y="8"/>
                        </a:lnTo>
                        <a:lnTo>
                          <a:pt x="266" y="27"/>
                        </a:lnTo>
                        <a:lnTo>
                          <a:pt x="299" y="81"/>
                        </a:lnTo>
                        <a:lnTo>
                          <a:pt x="293" y="355"/>
                        </a:lnTo>
                        <a:lnTo>
                          <a:pt x="33" y="355"/>
                        </a:lnTo>
                        <a:lnTo>
                          <a:pt x="0" y="68"/>
                        </a:lnTo>
                        <a:close/>
                      </a:path>
                    </a:pathLst>
                  </a:custGeom>
                  <a:blipFill dpi="0" rotWithShape="0">
                    <a:blip r:embed="rId3"/>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04" name="Freeform 62"/>
                  <p:cNvSpPr/>
                  <p:nvPr/>
                </p:nvSpPr>
                <p:spPr bwMode="gray">
                  <a:xfrm>
                    <a:off x="3145" y="1496"/>
                    <a:ext cx="120" cy="208"/>
                  </a:xfrm>
                  <a:custGeom>
                    <a:gdLst>
                      <a:gd name="T0" fmla="*/ 0 w 120"/>
                      <a:gd name="T1" fmla="*/ 21 h 208"/>
                      <a:gd name="T2" fmla="*/ 10 w 120"/>
                      <a:gd name="T3" fmla="*/ 0 h 208"/>
                      <a:gd name="T4" fmla="*/ 84 w 120"/>
                      <a:gd name="T5" fmla="*/ 36 h 208"/>
                      <a:gd name="T6" fmla="*/ 102 w 120"/>
                      <a:gd name="T7" fmla="*/ 12 h 208"/>
                      <a:gd name="T8" fmla="*/ 115 w 120"/>
                      <a:gd name="T9" fmla="*/ 21 h 208"/>
                      <a:gd name="T10" fmla="*/ 120 w 120"/>
                      <a:gd name="T11" fmla="*/ 144 h 208"/>
                      <a:gd name="T12" fmla="*/ 118 w 120"/>
                      <a:gd name="T13" fmla="*/ 208 h 208"/>
                      <a:gd name="T14" fmla="*/ 0 w 120"/>
                      <a:gd name="T15" fmla="*/ 21 h 208"/>
                      <a:gd name="T16" fmla="*/ 0 60000 65536"/>
                      <a:gd name="T17" fmla="*/ 0 60000 65536"/>
                      <a:gd name="T18" fmla="*/ 0 60000 65536"/>
                      <a:gd name="T19" fmla="*/ 0 60000 65536"/>
                      <a:gd name="T20" fmla="*/ 0 60000 65536"/>
                      <a:gd name="T21" fmla="*/ 0 60000 65536"/>
                      <a:gd name="T22" fmla="*/ 0 60000 65536"/>
                      <a:gd name="T23" fmla="*/ 0 60000 65536"/>
                      <a:gd name="T24" fmla="*/ 0 w 120"/>
                      <a:gd name="T25" fmla="*/ 0 h 208"/>
                      <a:gd name="T26" fmla="*/ 120 w 120"/>
                      <a:gd name="T27" fmla="*/ 208 h 208"/>
                    </a:gd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0" h="208">
                        <a:moveTo>
                          <a:pt x="0" y="21"/>
                        </a:moveTo>
                        <a:lnTo>
                          <a:pt x="10" y="0"/>
                        </a:lnTo>
                        <a:lnTo>
                          <a:pt x="84" y="36"/>
                        </a:lnTo>
                        <a:lnTo>
                          <a:pt x="102" y="12"/>
                        </a:lnTo>
                        <a:lnTo>
                          <a:pt x="115" y="21"/>
                        </a:lnTo>
                        <a:lnTo>
                          <a:pt x="120" y="144"/>
                        </a:lnTo>
                        <a:lnTo>
                          <a:pt x="118" y="208"/>
                        </a:lnTo>
                        <a:lnTo>
                          <a:pt x="0" y="2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05" name="Freeform 63"/>
                  <p:cNvSpPr/>
                  <p:nvPr/>
                </p:nvSpPr>
                <p:spPr bwMode="gray">
                  <a:xfrm>
                    <a:off x="3184" y="1538"/>
                    <a:ext cx="76" cy="41"/>
                  </a:xfrm>
                  <a:custGeom>
                    <a:gdLst>
                      <a:gd name="T0" fmla="*/ 0 w 76"/>
                      <a:gd name="T1" fmla="*/ 41 h 41"/>
                      <a:gd name="T2" fmla="*/ 43 w 76"/>
                      <a:gd name="T3" fmla="*/ 0 h 41"/>
                      <a:gd name="T4" fmla="*/ 76 w 76"/>
                      <a:gd name="T5" fmla="*/ 33 h 41"/>
                      <a:gd name="T6" fmla="*/ 0 60000 65536"/>
                      <a:gd name="T7" fmla="*/ 0 60000 65536"/>
                      <a:gd name="T8" fmla="*/ 0 60000 65536"/>
                      <a:gd name="T9" fmla="*/ 0 w 76"/>
                      <a:gd name="T10" fmla="*/ 0 h 41"/>
                      <a:gd name="T11" fmla="*/ 76 w 76"/>
                      <a:gd name="T12" fmla="*/ 41 h 41"/>
                    </a:gdLst>
                    <a:cxnLst>
                      <a:cxn ang="T6">
                        <a:pos x="T0" y="T1"/>
                      </a:cxn>
                      <a:cxn ang="T7">
                        <a:pos x="T2" y="T3"/>
                      </a:cxn>
                      <a:cxn ang="T8">
                        <a:pos x="T4" y="T5"/>
                      </a:cxn>
                    </a:cxnLst>
                    <a:rect l="T9" t="T10" r="T11" b="T12"/>
                    <a:pathLst>
                      <a:path w="76" h="41">
                        <a:moveTo>
                          <a:pt x="0" y="41"/>
                        </a:moveTo>
                        <a:lnTo>
                          <a:pt x="43" y="0"/>
                        </a:lnTo>
                        <a:lnTo>
                          <a:pt x="76" y="33"/>
                        </a:lnTo>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99" name="Group 64"/>
                <p:cNvGrpSpPr/>
                <p:nvPr/>
              </p:nvGrpSpPr>
              <p:grpSpPr>
                <a:xfrm>
                  <a:off x="2998" y="1514"/>
                  <a:ext cx="475" cy="1151"/>
                  <a:chOff x="2998" y="1514"/>
                  <a:chExt cx="475" cy="1151"/>
                </a:xfrm>
              </p:grpSpPr>
              <p:sp>
                <p:nvSpPr>
                  <p:cNvPr id="53300" name="Freeform 65"/>
                  <p:cNvSpPr/>
                  <p:nvPr/>
                </p:nvSpPr>
                <p:spPr bwMode="gray">
                  <a:xfrm>
                    <a:off x="2998" y="1514"/>
                    <a:ext cx="475" cy="1151"/>
                  </a:xfrm>
                  <a:custGeom>
                    <a:gdLst>
                      <a:gd name="T0" fmla="*/ 150 w 475"/>
                      <a:gd name="T1" fmla="*/ 0 h 1151"/>
                      <a:gd name="T2" fmla="*/ 36 w 475"/>
                      <a:gd name="T3" fmla="*/ 84 h 1151"/>
                      <a:gd name="T4" fmla="*/ 0 w 475"/>
                      <a:gd name="T5" fmla="*/ 357 h 1151"/>
                      <a:gd name="T6" fmla="*/ 89 w 475"/>
                      <a:gd name="T7" fmla="*/ 536 h 1151"/>
                      <a:gd name="T8" fmla="*/ 90 w 475"/>
                      <a:gd name="T9" fmla="*/ 570 h 1151"/>
                      <a:gd name="T10" fmla="*/ 96 w 475"/>
                      <a:gd name="T11" fmla="*/ 612 h 1151"/>
                      <a:gd name="T12" fmla="*/ 107 w 475"/>
                      <a:gd name="T13" fmla="*/ 639 h 1151"/>
                      <a:gd name="T14" fmla="*/ 93 w 475"/>
                      <a:gd name="T15" fmla="*/ 834 h 1151"/>
                      <a:gd name="T16" fmla="*/ 62 w 475"/>
                      <a:gd name="T17" fmla="*/ 1147 h 1151"/>
                      <a:gd name="T18" fmla="*/ 94 w 475"/>
                      <a:gd name="T19" fmla="*/ 1151 h 1151"/>
                      <a:gd name="T20" fmla="*/ 144 w 475"/>
                      <a:gd name="T21" fmla="*/ 1134 h 1151"/>
                      <a:gd name="T22" fmla="*/ 180 w 475"/>
                      <a:gd name="T23" fmla="*/ 923 h 1151"/>
                      <a:gd name="T24" fmla="*/ 198 w 475"/>
                      <a:gd name="T25" fmla="*/ 845 h 1151"/>
                      <a:gd name="T26" fmla="*/ 251 w 475"/>
                      <a:gd name="T27" fmla="*/ 642 h 1151"/>
                      <a:gd name="T28" fmla="*/ 258 w 475"/>
                      <a:gd name="T29" fmla="*/ 856 h 1151"/>
                      <a:gd name="T30" fmla="*/ 286 w 475"/>
                      <a:gd name="T31" fmla="*/ 1116 h 1151"/>
                      <a:gd name="T32" fmla="*/ 361 w 475"/>
                      <a:gd name="T33" fmla="*/ 1119 h 1151"/>
                      <a:gd name="T34" fmla="*/ 369 w 475"/>
                      <a:gd name="T35" fmla="*/ 839 h 1151"/>
                      <a:gd name="T36" fmla="*/ 362 w 475"/>
                      <a:gd name="T37" fmla="*/ 561 h 1151"/>
                      <a:gd name="T38" fmla="*/ 365 w 475"/>
                      <a:gd name="T39" fmla="*/ 420 h 1151"/>
                      <a:gd name="T40" fmla="*/ 380 w 475"/>
                      <a:gd name="T41" fmla="*/ 376 h 1151"/>
                      <a:gd name="T42" fmla="*/ 388 w 475"/>
                      <a:gd name="T43" fmla="*/ 380 h 1151"/>
                      <a:gd name="T44" fmla="*/ 468 w 475"/>
                      <a:gd name="T45" fmla="*/ 333 h 1151"/>
                      <a:gd name="T46" fmla="*/ 475 w 475"/>
                      <a:gd name="T47" fmla="*/ 244 h 1151"/>
                      <a:gd name="T48" fmla="*/ 347 w 475"/>
                      <a:gd name="T49" fmla="*/ 30 h 1151"/>
                      <a:gd name="T50" fmla="*/ 258 w 475"/>
                      <a:gd name="T51" fmla="*/ 0 h 1151"/>
                      <a:gd name="T52" fmla="*/ 277 w 475"/>
                      <a:gd name="T53" fmla="*/ 144 h 1151"/>
                      <a:gd name="T54" fmla="*/ 255 w 475"/>
                      <a:gd name="T55" fmla="*/ 285 h 1151"/>
                      <a:gd name="T56" fmla="*/ 220 w 475"/>
                      <a:gd name="T57" fmla="*/ 153 h 1151"/>
                      <a:gd name="T58" fmla="*/ 150 w 475"/>
                      <a:gd name="T59" fmla="*/ 0 h 11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5"/>
                      <a:gd name="T91" fmla="*/ 0 h 1151"/>
                      <a:gd name="T92" fmla="*/ 475 w 475"/>
                      <a:gd name="T93" fmla="*/ 1151 h 1151"/>
                    </a:gd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5" h="1151">
                        <a:moveTo>
                          <a:pt x="150" y="0"/>
                        </a:moveTo>
                        <a:lnTo>
                          <a:pt x="36" y="84"/>
                        </a:lnTo>
                        <a:lnTo>
                          <a:pt x="0" y="357"/>
                        </a:lnTo>
                        <a:lnTo>
                          <a:pt x="89" y="536"/>
                        </a:lnTo>
                        <a:lnTo>
                          <a:pt x="90" y="570"/>
                        </a:lnTo>
                        <a:lnTo>
                          <a:pt x="96" y="612"/>
                        </a:lnTo>
                        <a:lnTo>
                          <a:pt x="107" y="639"/>
                        </a:lnTo>
                        <a:lnTo>
                          <a:pt x="93" y="834"/>
                        </a:lnTo>
                        <a:lnTo>
                          <a:pt x="62" y="1147"/>
                        </a:lnTo>
                        <a:lnTo>
                          <a:pt x="94" y="1151"/>
                        </a:lnTo>
                        <a:lnTo>
                          <a:pt x="144" y="1134"/>
                        </a:lnTo>
                        <a:lnTo>
                          <a:pt x="180" y="923"/>
                        </a:lnTo>
                        <a:lnTo>
                          <a:pt x="198" y="845"/>
                        </a:lnTo>
                        <a:lnTo>
                          <a:pt x="251" y="642"/>
                        </a:lnTo>
                        <a:lnTo>
                          <a:pt x="258" y="856"/>
                        </a:lnTo>
                        <a:lnTo>
                          <a:pt x="286" y="1116"/>
                        </a:lnTo>
                        <a:lnTo>
                          <a:pt x="361" y="1119"/>
                        </a:lnTo>
                        <a:lnTo>
                          <a:pt x="369" y="839"/>
                        </a:lnTo>
                        <a:lnTo>
                          <a:pt x="362" y="561"/>
                        </a:lnTo>
                        <a:lnTo>
                          <a:pt x="365" y="420"/>
                        </a:lnTo>
                        <a:lnTo>
                          <a:pt x="380" y="376"/>
                        </a:lnTo>
                        <a:lnTo>
                          <a:pt x="388" y="380"/>
                        </a:lnTo>
                        <a:lnTo>
                          <a:pt x="468" y="333"/>
                        </a:lnTo>
                        <a:lnTo>
                          <a:pt x="475" y="244"/>
                        </a:lnTo>
                        <a:lnTo>
                          <a:pt x="347" y="30"/>
                        </a:lnTo>
                        <a:lnTo>
                          <a:pt x="258" y="0"/>
                        </a:lnTo>
                        <a:lnTo>
                          <a:pt x="277" y="144"/>
                        </a:lnTo>
                        <a:lnTo>
                          <a:pt x="255" y="285"/>
                        </a:lnTo>
                        <a:lnTo>
                          <a:pt x="220" y="153"/>
                        </a:lnTo>
                        <a:lnTo>
                          <a:pt x="150" y="0"/>
                        </a:lnTo>
                        <a:close/>
                      </a:path>
                    </a:pathLst>
                  </a:custGeom>
                  <a:blipFill dpi="0" rotWithShape="0">
                    <a:blip r:embed="rId5"/>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01" name="Freeform 66"/>
                  <p:cNvSpPr/>
                  <p:nvPr/>
                </p:nvSpPr>
                <p:spPr bwMode="gray">
                  <a:xfrm>
                    <a:off x="3024" y="1639"/>
                    <a:ext cx="120" cy="299"/>
                  </a:xfrm>
                  <a:custGeom>
                    <a:gdLst>
                      <a:gd name="T0" fmla="*/ 60 w 120"/>
                      <a:gd name="T1" fmla="*/ 0 h 299"/>
                      <a:gd name="T2" fmla="*/ 72 w 120"/>
                      <a:gd name="T3" fmla="*/ 72 h 299"/>
                      <a:gd name="T4" fmla="*/ 66 w 120"/>
                      <a:gd name="T5" fmla="*/ 180 h 299"/>
                      <a:gd name="T6" fmla="*/ 0 w 120"/>
                      <a:gd name="T7" fmla="*/ 198 h 299"/>
                      <a:gd name="T8" fmla="*/ 66 w 120"/>
                      <a:gd name="T9" fmla="*/ 204 h 299"/>
                      <a:gd name="T10" fmla="*/ 84 w 120"/>
                      <a:gd name="T11" fmla="*/ 269 h 299"/>
                      <a:gd name="T12" fmla="*/ 120 w 120"/>
                      <a:gd name="T13" fmla="*/ 299 h 299"/>
                      <a:gd name="T14" fmla="*/ 108 w 120"/>
                      <a:gd name="T15" fmla="*/ 246 h 299"/>
                      <a:gd name="T16" fmla="*/ 96 w 120"/>
                      <a:gd name="T17" fmla="*/ 216 h 299"/>
                      <a:gd name="T18" fmla="*/ 90 w 120"/>
                      <a:gd name="T19" fmla="*/ 144 h 299"/>
                      <a:gd name="T20" fmla="*/ 60 w 120"/>
                      <a:gd name="T21" fmla="*/ 0 h 2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299"/>
                      <a:gd name="T35" fmla="*/ 120 w 120"/>
                      <a:gd name="T36" fmla="*/ 299 h 299"/>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299">
                        <a:moveTo>
                          <a:pt x="60" y="0"/>
                        </a:moveTo>
                        <a:lnTo>
                          <a:pt x="72" y="72"/>
                        </a:lnTo>
                        <a:lnTo>
                          <a:pt x="66" y="180"/>
                        </a:lnTo>
                        <a:lnTo>
                          <a:pt x="0" y="198"/>
                        </a:lnTo>
                        <a:lnTo>
                          <a:pt x="66" y="204"/>
                        </a:lnTo>
                        <a:lnTo>
                          <a:pt x="84" y="269"/>
                        </a:lnTo>
                        <a:lnTo>
                          <a:pt x="120" y="299"/>
                        </a:lnTo>
                        <a:lnTo>
                          <a:pt x="108" y="246"/>
                        </a:lnTo>
                        <a:lnTo>
                          <a:pt x="96" y="216"/>
                        </a:lnTo>
                        <a:lnTo>
                          <a:pt x="90" y="144"/>
                        </a:lnTo>
                        <a:lnTo>
                          <a:pt x="60" y="0"/>
                        </a:lnTo>
                        <a:close/>
                      </a:path>
                    </a:pathLst>
                  </a:custGeom>
                  <a:blipFill dpi="0" rotWithShape="0">
                    <a:blip r:embed="rId6"/>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302" name="Freeform 67"/>
                  <p:cNvSpPr/>
                  <p:nvPr/>
                </p:nvSpPr>
                <p:spPr bwMode="gray">
                  <a:xfrm>
                    <a:off x="3133" y="1656"/>
                    <a:ext cx="42" cy="41"/>
                  </a:xfrm>
                  <a:custGeom>
                    <a:gdLst>
                      <a:gd name="T0" fmla="*/ 0 w 42"/>
                      <a:gd name="T1" fmla="*/ 41 h 41"/>
                      <a:gd name="T2" fmla="*/ 9 w 42"/>
                      <a:gd name="T3" fmla="*/ 0 h 41"/>
                      <a:gd name="T4" fmla="*/ 42 w 42"/>
                      <a:gd name="T5" fmla="*/ 35 h 41"/>
                      <a:gd name="T6" fmla="*/ 0 w 42"/>
                      <a:gd name="T7" fmla="*/ 41 h 41"/>
                      <a:gd name="T8" fmla="*/ 0 60000 65536"/>
                      <a:gd name="T9" fmla="*/ 0 60000 65536"/>
                      <a:gd name="T10" fmla="*/ 0 60000 65536"/>
                      <a:gd name="T11" fmla="*/ 0 60000 65536"/>
                      <a:gd name="T12" fmla="*/ 0 w 42"/>
                      <a:gd name="T13" fmla="*/ 0 h 41"/>
                      <a:gd name="T14" fmla="*/ 42 w 42"/>
                      <a:gd name="T15" fmla="*/ 41 h 41"/>
                    </a:gdLst>
                    <a:cxnLst>
                      <a:cxn ang="T8">
                        <a:pos x="T0" y="T1"/>
                      </a:cxn>
                      <a:cxn ang="T9">
                        <a:pos x="T2" y="T3"/>
                      </a:cxn>
                      <a:cxn ang="T10">
                        <a:pos x="T4" y="T5"/>
                      </a:cxn>
                      <a:cxn ang="T11">
                        <a:pos x="T6" y="T7"/>
                      </a:cxn>
                    </a:cxnLst>
                    <a:rect l="T12" t="T13" r="T14" b="T15"/>
                    <a:pathLst>
                      <a:path w="42" h="41">
                        <a:moveTo>
                          <a:pt x="0" y="41"/>
                        </a:moveTo>
                        <a:lnTo>
                          <a:pt x="9" y="0"/>
                        </a:lnTo>
                        <a:lnTo>
                          <a:pt x="42" y="35"/>
                        </a:lnTo>
                        <a:lnTo>
                          <a:pt x="0" y="4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grpSp>
          <p:nvGrpSpPr>
            <p:cNvPr id="53291" name="Group 68"/>
            <p:cNvGrpSpPr/>
            <p:nvPr/>
          </p:nvGrpSpPr>
          <p:grpSpPr>
            <a:xfrm>
              <a:off x="3131" y="1314"/>
              <a:ext cx="151" cy="224"/>
              <a:chOff x="3131" y="1314"/>
              <a:chExt cx="151" cy="224"/>
            </a:xfrm>
          </p:grpSpPr>
          <p:sp>
            <p:nvSpPr>
              <p:cNvPr id="53293" name="Freeform 69"/>
              <p:cNvSpPr/>
              <p:nvPr/>
            </p:nvSpPr>
            <p:spPr bwMode="gray">
              <a:xfrm>
                <a:off x="3136" y="1317"/>
                <a:ext cx="133" cy="221"/>
              </a:xfrm>
              <a:custGeom>
                <a:gdLst>
                  <a:gd name="T0" fmla="*/ 131 w 133"/>
                  <a:gd name="T1" fmla="*/ 37 h 221"/>
                  <a:gd name="T2" fmla="*/ 133 w 133"/>
                  <a:gd name="T3" fmla="*/ 72 h 221"/>
                  <a:gd name="T4" fmla="*/ 128 w 133"/>
                  <a:gd name="T5" fmla="*/ 85 h 221"/>
                  <a:gd name="T6" fmla="*/ 133 w 133"/>
                  <a:gd name="T7" fmla="*/ 97 h 221"/>
                  <a:gd name="T8" fmla="*/ 132 w 133"/>
                  <a:gd name="T9" fmla="*/ 110 h 221"/>
                  <a:gd name="T10" fmla="*/ 130 w 133"/>
                  <a:gd name="T11" fmla="*/ 128 h 221"/>
                  <a:gd name="T12" fmla="*/ 128 w 133"/>
                  <a:gd name="T13" fmla="*/ 146 h 221"/>
                  <a:gd name="T14" fmla="*/ 129 w 133"/>
                  <a:gd name="T15" fmla="*/ 165 h 221"/>
                  <a:gd name="T16" fmla="*/ 121 w 133"/>
                  <a:gd name="T17" fmla="*/ 177 h 221"/>
                  <a:gd name="T18" fmla="*/ 109 w 133"/>
                  <a:gd name="T19" fmla="*/ 185 h 221"/>
                  <a:gd name="T20" fmla="*/ 113 w 133"/>
                  <a:gd name="T21" fmla="*/ 196 h 221"/>
                  <a:gd name="T22" fmla="*/ 91 w 133"/>
                  <a:gd name="T23" fmla="*/ 221 h 221"/>
                  <a:gd name="T24" fmla="*/ 19 w 133"/>
                  <a:gd name="T25" fmla="*/ 184 h 221"/>
                  <a:gd name="T26" fmla="*/ 16 w 133"/>
                  <a:gd name="T27" fmla="*/ 135 h 221"/>
                  <a:gd name="T28" fmla="*/ 13 w 133"/>
                  <a:gd name="T29" fmla="*/ 129 h 221"/>
                  <a:gd name="T30" fmla="*/ 10 w 133"/>
                  <a:gd name="T31" fmla="*/ 121 h 221"/>
                  <a:gd name="T32" fmla="*/ 4 w 133"/>
                  <a:gd name="T33" fmla="*/ 108 h 221"/>
                  <a:gd name="T34" fmla="*/ 0 w 133"/>
                  <a:gd name="T35" fmla="*/ 82 h 221"/>
                  <a:gd name="T36" fmla="*/ 8 w 133"/>
                  <a:gd name="T37" fmla="*/ 78 h 221"/>
                  <a:gd name="T38" fmla="*/ 6 w 133"/>
                  <a:gd name="T39" fmla="*/ 69 h 221"/>
                  <a:gd name="T40" fmla="*/ 6 w 133"/>
                  <a:gd name="T41" fmla="*/ 52 h 221"/>
                  <a:gd name="T42" fmla="*/ 7 w 133"/>
                  <a:gd name="T43" fmla="*/ 40 h 221"/>
                  <a:gd name="T44" fmla="*/ 13 w 133"/>
                  <a:gd name="T45" fmla="*/ 26 h 221"/>
                  <a:gd name="T46" fmla="*/ 20 w 133"/>
                  <a:gd name="T47" fmla="*/ 16 h 221"/>
                  <a:gd name="T48" fmla="*/ 33 w 133"/>
                  <a:gd name="T49" fmla="*/ 6 h 221"/>
                  <a:gd name="T50" fmla="*/ 47 w 133"/>
                  <a:gd name="T51" fmla="*/ 2 h 221"/>
                  <a:gd name="T52" fmla="*/ 62 w 133"/>
                  <a:gd name="T53" fmla="*/ 0 h 221"/>
                  <a:gd name="T54" fmla="*/ 77 w 133"/>
                  <a:gd name="T55" fmla="*/ 0 h 221"/>
                  <a:gd name="T56" fmla="*/ 92 w 133"/>
                  <a:gd name="T57" fmla="*/ 1 h 221"/>
                  <a:gd name="T58" fmla="*/ 104 w 133"/>
                  <a:gd name="T59" fmla="*/ 3 h 221"/>
                  <a:gd name="T60" fmla="*/ 117 w 133"/>
                  <a:gd name="T61" fmla="*/ 9 h 221"/>
                  <a:gd name="T62" fmla="*/ 124 w 133"/>
                  <a:gd name="T63" fmla="*/ 17 h 221"/>
                  <a:gd name="T64" fmla="*/ 127 w 133"/>
                  <a:gd name="T65" fmla="*/ 24 h 221"/>
                  <a:gd name="T66" fmla="*/ 131 w 133"/>
                  <a:gd name="T67" fmla="*/ 37 h 2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3"/>
                  <a:gd name="T103" fmla="*/ 0 h 221"/>
                  <a:gd name="T104" fmla="*/ 133 w 133"/>
                  <a:gd name="T105" fmla="*/ 221 h 221"/>
                </a:gd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3" h="221">
                    <a:moveTo>
                      <a:pt x="131" y="37"/>
                    </a:moveTo>
                    <a:lnTo>
                      <a:pt x="133" y="72"/>
                    </a:lnTo>
                    <a:lnTo>
                      <a:pt x="128" y="85"/>
                    </a:lnTo>
                    <a:lnTo>
                      <a:pt x="133" y="97"/>
                    </a:lnTo>
                    <a:lnTo>
                      <a:pt x="132" y="110"/>
                    </a:lnTo>
                    <a:lnTo>
                      <a:pt x="130" y="128"/>
                    </a:lnTo>
                    <a:lnTo>
                      <a:pt x="128" y="146"/>
                    </a:lnTo>
                    <a:lnTo>
                      <a:pt x="129" y="165"/>
                    </a:lnTo>
                    <a:lnTo>
                      <a:pt x="121" y="177"/>
                    </a:lnTo>
                    <a:lnTo>
                      <a:pt x="109" y="185"/>
                    </a:lnTo>
                    <a:lnTo>
                      <a:pt x="113" y="196"/>
                    </a:lnTo>
                    <a:lnTo>
                      <a:pt x="91" y="221"/>
                    </a:lnTo>
                    <a:lnTo>
                      <a:pt x="19" y="184"/>
                    </a:lnTo>
                    <a:lnTo>
                      <a:pt x="16" y="135"/>
                    </a:lnTo>
                    <a:lnTo>
                      <a:pt x="13" y="129"/>
                    </a:lnTo>
                    <a:lnTo>
                      <a:pt x="10" y="121"/>
                    </a:lnTo>
                    <a:lnTo>
                      <a:pt x="4" y="108"/>
                    </a:lnTo>
                    <a:lnTo>
                      <a:pt x="0" y="82"/>
                    </a:lnTo>
                    <a:lnTo>
                      <a:pt x="8" y="78"/>
                    </a:lnTo>
                    <a:lnTo>
                      <a:pt x="6" y="69"/>
                    </a:lnTo>
                    <a:lnTo>
                      <a:pt x="6" y="52"/>
                    </a:lnTo>
                    <a:lnTo>
                      <a:pt x="7" y="40"/>
                    </a:lnTo>
                    <a:lnTo>
                      <a:pt x="13" y="26"/>
                    </a:lnTo>
                    <a:lnTo>
                      <a:pt x="20" y="16"/>
                    </a:lnTo>
                    <a:lnTo>
                      <a:pt x="33" y="6"/>
                    </a:lnTo>
                    <a:lnTo>
                      <a:pt x="47" y="2"/>
                    </a:lnTo>
                    <a:lnTo>
                      <a:pt x="62" y="0"/>
                    </a:lnTo>
                    <a:lnTo>
                      <a:pt x="77" y="0"/>
                    </a:lnTo>
                    <a:lnTo>
                      <a:pt x="92" y="1"/>
                    </a:lnTo>
                    <a:lnTo>
                      <a:pt x="104" y="3"/>
                    </a:lnTo>
                    <a:lnTo>
                      <a:pt x="117" y="9"/>
                    </a:lnTo>
                    <a:lnTo>
                      <a:pt x="124" y="17"/>
                    </a:lnTo>
                    <a:lnTo>
                      <a:pt x="127" y="24"/>
                    </a:lnTo>
                    <a:lnTo>
                      <a:pt x="131" y="37"/>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94" name="Freeform 70"/>
              <p:cNvSpPr/>
              <p:nvPr/>
            </p:nvSpPr>
            <p:spPr bwMode="gray">
              <a:xfrm>
                <a:off x="3150" y="1443"/>
                <a:ext cx="73" cy="56"/>
              </a:xfrm>
              <a:custGeom>
                <a:gdLst>
                  <a:gd name="T0" fmla="*/ 6 w 73"/>
                  <a:gd name="T1" fmla="*/ 6 h 56"/>
                  <a:gd name="T2" fmla="*/ 14 w 73"/>
                  <a:gd name="T3" fmla="*/ 5 h 56"/>
                  <a:gd name="T4" fmla="*/ 31 w 73"/>
                  <a:gd name="T5" fmla="*/ 36 h 56"/>
                  <a:gd name="T6" fmla="*/ 73 w 73"/>
                  <a:gd name="T7" fmla="*/ 56 h 56"/>
                  <a:gd name="T8" fmla="*/ 30 w 73"/>
                  <a:gd name="T9" fmla="*/ 42 h 56"/>
                  <a:gd name="T10" fmla="*/ 13 w 73"/>
                  <a:gd name="T11" fmla="*/ 25 h 56"/>
                  <a:gd name="T12" fmla="*/ 4 w 73"/>
                  <a:gd name="T13" fmla="*/ 32 h 56"/>
                  <a:gd name="T14" fmla="*/ 0 w 73"/>
                  <a:gd name="T15" fmla="*/ 0 h 56"/>
                  <a:gd name="T16" fmla="*/ 6 w 73"/>
                  <a:gd name="T17" fmla="*/ 6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56"/>
                  <a:gd name="T29" fmla="*/ 73 w 73"/>
                  <a:gd name="T30" fmla="*/ 56 h 5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56">
                    <a:moveTo>
                      <a:pt x="6" y="6"/>
                    </a:moveTo>
                    <a:lnTo>
                      <a:pt x="14" y="5"/>
                    </a:lnTo>
                    <a:lnTo>
                      <a:pt x="31" y="36"/>
                    </a:lnTo>
                    <a:lnTo>
                      <a:pt x="73" y="56"/>
                    </a:lnTo>
                    <a:lnTo>
                      <a:pt x="30" y="42"/>
                    </a:lnTo>
                    <a:lnTo>
                      <a:pt x="13" y="25"/>
                    </a:lnTo>
                    <a:lnTo>
                      <a:pt x="4" y="32"/>
                    </a:lnTo>
                    <a:lnTo>
                      <a:pt x="0" y="0"/>
                    </a:lnTo>
                    <a:lnTo>
                      <a:pt x="6" y="6"/>
                    </a:lnTo>
                    <a:close/>
                  </a:path>
                </a:pathLst>
              </a:custGeom>
              <a:blipFill dpi="0" rotWithShape="0">
                <a:blip r:embed="rId8"/>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95" name="Freeform 71"/>
              <p:cNvSpPr/>
              <p:nvPr/>
            </p:nvSpPr>
            <p:spPr bwMode="gray">
              <a:xfrm>
                <a:off x="3131" y="1314"/>
                <a:ext cx="151" cy="142"/>
              </a:xfrm>
              <a:custGeom>
                <a:gdLst>
                  <a:gd name="T0" fmla="*/ 22 w 151"/>
                  <a:gd name="T1" fmla="*/ 142 h 142"/>
                  <a:gd name="T2" fmla="*/ 10 w 151"/>
                  <a:gd name="T3" fmla="*/ 126 h 142"/>
                  <a:gd name="T4" fmla="*/ 4 w 151"/>
                  <a:gd name="T5" fmla="*/ 105 h 142"/>
                  <a:gd name="T6" fmla="*/ 0 w 151"/>
                  <a:gd name="T7" fmla="*/ 75 h 142"/>
                  <a:gd name="T8" fmla="*/ 0 w 151"/>
                  <a:gd name="T9" fmla="*/ 47 h 142"/>
                  <a:gd name="T10" fmla="*/ 5 w 151"/>
                  <a:gd name="T11" fmla="*/ 25 h 142"/>
                  <a:gd name="T12" fmla="*/ 20 w 151"/>
                  <a:gd name="T13" fmla="*/ 10 h 142"/>
                  <a:gd name="T14" fmla="*/ 36 w 151"/>
                  <a:gd name="T15" fmla="*/ 3 h 142"/>
                  <a:gd name="T16" fmla="*/ 66 w 151"/>
                  <a:gd name="T17" fmla="*/ 0 h 142"/>
                  <a:gd name="T18" fmla="*/ 105 w 151"/>
                  <a:gd name="T19" fmla="*/ 2 h 142"/>
                  <a:gd name="T20" fmla="*/ 129 w 151"/>
                  <a:gd name="T21" fmla="*/ 10 h 142"/>
                  <a:gd name="T22" fmla="*/ 144 w 151"/>
                  <a:gd name="T23" fmla="*/ 13 h 142"/>
                  <a:gd name="T24" fmla="*/ 151 w 151"/>
                  <a:gd name="T25" fmla="*/ 13 h 142"/>
                  <a:gd name="T26" fmla="*/ 142 w 151"/>
                  <a:gd name="T27" fmla="*/ 22 h 142"/>
                  <a:gd name="T28" fmla="*/ 136 w 151"/>
                  <a:gd name="T29" fmla="*/ 37 h 142"/>
                  <a:gd name="T30" fmla="*/ 136 w 151"/>
                  <a:gd name="T31" fmla="*/ 43 h 142"/>
                  <a:gd name="T32" fmla="*/ 123 w 151"/>
                  <a:gd name="T33" fmla="*/ 34 h 142"/>
                  <a:gd name="T34" fmla="*/ 105 w 151"/>
                  <a:gd name="T35" fmla="*/ 33 h 142"/>
                  <a:gd name="T36" fmla="*/ 83 w 151"/>
                  <a:gd name="T37" fmla="*/ 31 h 142"/>
                  <a:gd name="T38" fmla="*/ 68 w 151"/>
                  <a:gd name="T39" fmla="*/ 31 h 142"/>
                  <a:gd name="T40" fmla="*/ 51 w 151"/>
                  <a:gd name="T41" fmla="*/ 31 h 142"/>
                  <a:gd name="T42" fmla="*/ 59 w 151"/>
                  <a:gd name="T43" fmla="*/ 35 h 142"/>
                  <a:gd name="T44" fmla="*/ 59 w 151"/>
                  <a:gd name="T45" fmla="*/ 44 h 142"/>
                  <a:gd name="T46" fmla="*/ 54 w 151"/>
                  <a:gd name="T47" fmla="*/ 54 h 142"/>
                  <a:gd name="T48" fmla="*/ 45 w 151"/>
                  <a:gd name="T49" fmla="*/ 68 h 142"/>
                  <a:gd name="T50" fmla="*/ 40 w 151"/>
                  <a:gd name="T51" fmla="*/ 85 h 142"/>
                  <a:gd name="T52" fmla="*/ 40 w 151"/>
                  <a:gd name="T53" fmla="*/ 105 h 142"/>
                  <a:gd name="T54" fmla="*/ 27 w 151"/>
                  <a:gd name="T55" fmla="*/ 93 h 142"/>
                  <a:gd name="T56" fmla="*/ 26 w 151"/>
                  <a:gd name="T57" fmla="*/ 84 h 142"/>
                  <a:gd name="T58" fmla="*/ 18 w 151"/>
                  <a:gd name="T59" fmla="*/ 81 h 142"/>
                  <a:gd name="T60" fmla="*/ 9 w 151"/>
                  <a:gd name="T61" fmla="*/ 82 h 142"/>
                  <a:gd name="T62" fmla="*/ 7 w 151"/>
                  <a:gd name="T63" fmla="*/ 87 h 142"/>
                  <a:gd name="T64" fmla="*/ 10 w 151"/>
                  <a:gd name="T65" fmla="*/ 114 h 142"/>
                  <a:gd name="T66" fmla="*/ 17 w 151"/>
                  <a:gd name="T67" fmla="*/ 126 h 142"/>
                  <a:gd name="T68" fmla="*/ 22 w 151"/>
                  <a:gd name="T69" fmla="*/ 142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1"/>
                  <a:gd name="T106" fmla="*/ 0 h 142"/>
                  <a:gd name="T107" fmla="*/ 151 w 151"/>
                  <a:gd name="T108" fmla="*/ 142 h 142"/>
                </a:gd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1" h="142">
                    <a:moveTo>
                      <a:pt x="22" y="142"/>
                    </a:moveTo>
                    <a:lnTo>
                      <a:pt x="10" y="126"/>
                    </a:lnTo>
                    <a:lnTo>
                      <a:pt x="4" y="105"/>
                    </a:lnTo>
                    <a:lnTo>
                      <a:pt x="0" y="75"/>
                    </a:lnTo>
                    <a:lnTo>
                      <a:pt x="0" y="47"/>
                    </a:lnTo>
                    <a:lnTo>
                      <a:pt x="5" y="25"/>
                    </a:lnTo>
                    <a:lnTo>
                      <a:pt x="20" y="10"/>
                    </a:lnTo>
                    <a:lnTo>
                      <a:pt x="36" y="3"/>
                    </a:lnTo>
                    <a:lnTo>
                      <a:pt x="66" y="0"/>
                    </a:lnTo>
                    <a:lnTo>
                      <a:pt x="105" y="2"/>
                    </a:lnTo>
                    <a:lnTo>
                      <a:pt x="129" y="10"/>
                    </a:lnTo>
                    <a:lnTo>
                      <a:pt x="144" y="13"/>
                    </a:lnTo>
                    <a:lnTo>
                      <a:pt x="151" y="13"/>
                    </a:lnTo>
                    <a:lnTo>
                      <a:pt x="142" y="22"/>
                    </a:lnTo>
                    <a:lnTo>
                      <a:pt x="136" y="37"/>
                    </a:lnTo>
                    <a:lnTo>
                      <a:pt x="136" y="43"/>
                    </a:lnTo>
                    <a:lnTo>
                      <a:pt x="123" y="34"/>
                    </a:lnTo>
                    <a:lnTo>
                      <a:pt x="105" y="33"/>
                    </a:lnTo>
                    <a:lnTo>
                      <a:pt x="83" y="31"/>
                    </a:lnTo>
                    <a:lnTo>
                      <a:pt x="68" y="31"/>
                    </a:lnTo>
                    <a:lnTo>
                      <a:pt x="51" y="31"/>
                    </a:lnTo>
                    <a:lnTo>
                      <a:pt x="59" y="35"/>
                    </a:lnTo>
                    <a:lnTo>
                      <a:pt x="59" y="44"/>
                    </a:lnTo>
                    <a:lnTo>
                      <a:pt x="54" y="54"/>
                    </a:lnTo>
                    <a:lnTo>
                      <a:pt x="45" y="68"/>
                    </a:lnTo>
                    <a:lnTo>
                      <a:pt x="40" y="85"/>
                    </a:lnTo>
                    <a:lnTo>
                      <a:pt x="40" y="105"/>
                    </a:lnTo>
                    <a:lnTo>
                      <a:pt x="27" y="93"/>
                    </a:lnTo>
                    <a:lnTo>
                      <a:pt x="26" y="84"/>
                    </a:lnTo>
                    <a:lnTo>
                      <a:pt x="18" y="81"/>
                    </a:lnTo>
                    <a:lnTo>
                      <a:pt x="9" y="82"/>
                    </a:lnTo>
                    <a:lnTo>
                      <a:pt x="7" y="87"/>
                    </a:lnTo>
                    <a:lnTo>
                      <a:pt x="10" y="114"/>
                    </a:lnTo>
                    <a:lnTo>
                      <a:pt x="17" y="126"/>
                    </a:lnTo>
                    <a:lnTo>
                      <a:pt x="22" y="142"/>
                    </a:lnTo>
                    <a:close/>
                  </a:path>
                </a:pathLst>
              </a:custGeom>
              <a:blipFill dpi="0" rotWithShape="0">
                <a:blip r:embed="rId9"/>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292" name="Freeform 72"/>
            <p:cNvSpPr/>
            <p:nvPr/>
          </p:nvSpPr>
          <p:spPr bwMode="gray">
            <a:xfrm>
              <a:off x="3256" y="1821"/>
              <a:ext cx="129" cy="72"/>
            </a:xfrm>
            <a:custGeom>
              <a:gdLst>
                <a:gd name="T0" fmla="*/ 129 w 129"/>
                <a:gd name="T1" fmla="*/ 64 h 72"/>
                <a:gd name="T2" fmla="*/ 99 w 129"/>
                <a:gd name="T3" fmla="*/ 72 h 72"/>
                <a:gd name="T4" fmla="*/ 56 w 129"/>
                <a:gd name="T5" fmla="*/ 66 h 72"/>
                <a:gd name="T6" fmla="*/ 21 w 129"/>
                <a:gd name="T7" fmla="*/ 55 h 72"/>
                <a:gd name="T8" fmla="*/ 0 w 129"/>
                <a:gd name="T9" fmla="*/ 13 h 72"/>
                <a:gd name="T10" fmla="*/ 59 w 129"/>
                <a:gd name="T11" fmla="*/ 18 h 72"/>
                <a:gd name="T12" fmla="*/ 54 w 129"/>
                <a:gd name="T13" fmla="*/ 0 h 72"/>
                <a:gd name="T14" fmla="*/ 81 w 129"/>
                <a:gd name="T15" fmla="*/ 4 h 72"/>
                <a:gd name="T16" fmla="*/ 108 w 129"/>
                <a:gd name="T17" fmla="*/ 18 h 72"/>
                <a:gd name="T18" fmla="*/ 119 w 129"/>
                <a:gd name="T19" fmla="*/ 24 h 72"/>
                <a:gd name="T20" fmla="*/ 129 w 129"/>
                <a:gd name="T21" fmla="*/ 64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72"/>
                <a:gd name="T35" fmla="*/ 129 w 129"/>
                <a:gd name="T36" fmla="*/ 72 h 72"/>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72">
                  <a:moveTo>
                    <a:pt x="129" y="64"/>
                  </a:moveTo>
                  <a:lnTo>
                    <a:pt x="99" y="72"/>
                  </a:lnTo>
                  <a:lnTo>
                    <a:pt x="56" y="66"/>
                  </a:lnTo>
                  <a:lnTo>
                    <a:pt x="21" y="55"/>
                  </a:lnTo>
                  <a:lnTo>
                    <a:pt x="0" y="13"/>
                  </a:lnTo>
                  <a:lnTo>
                    <a:pt x="59" y="18"/>
                  </a:lnTo>
                  <a:lnTo>
                    <a:pt x="54" y="0"/>
                  </a:lnTo>
                  <a:lnTo>
                    <a:pt x="81" y="4"/>
                  </a:lnTo>
                  <a:lnTo>
                    <a:pt x="108" y="18"/>
                  </a:lnTo>
                  <a:lnTo>
                    <a:pt x="119" y="24"/>
                  </a:lnTo>
                  <a:lnTo>
                    <a:pt x="129" y="64"/>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67" name="Group 73"/>
          <p:cNvGrpSpPr/>
          <p:nvPr/>
        </p:nvGrpSpPr>
        <p:grpSpPr>
          <a:xfrm>
            <a:off x="8380367" y="4759888"/>
            <a:ext cx="362002" cy="976949"/>
            <a:chOff x="2998" y="1314"/>
            <a:chExt cx="475" cy="1420"/>
          </a:xfrm>
        </p:grpSpPr>
        <p:grpSp>
          <p:nvGrpSpPr>
            <p:cNvPr id="53272" name="Group 74"/>
            <p:cNvGrpSpPr/>
            <p:nvPr/>
          </p:nvGrpSpPr>
          <p:grpSpPr>
            <a:xfrm>
              <a:off x="2998" y="1496"/>
              <a:ext cx="475" cy="1238"/>
              <a:chOff x="2998" y="1496"/>
              <a:chExt cx="475" cy="1238"/>
            </a:xfrm>
          </p:grpSpPr>
          <p:grpSp>
            <p:nvGrpSpPr>
              <p:cNvPr id="53278" name="Group 75"/>
              <p:cNvGrpSpPr/>
              <p:nvPr/>
            </p:nvGrpSpPr>
            <p:grpSpPr>
              <a:xfrm>
                <a:off x="3014" y="2606"/>
                <a:ext cx="420" cy="128"/>
                <a:chOff x="3014" y="2606"/>
                <a:chExt cx="420" cy="128"/>
              </a:xfrm>
            </p:grpSpPr>
            <p:sp>
              <p:nvSpPr>
                <p:cNvPr id="53288" name="Freeform 76"/>
                <p:cNvSpPr/>
                <p:nvPr/>
              </p:nvSpPr>
              <p:spPr bwMode="gray">
                <a:xfrm>
                  <a:off x="3014" y="2633"/>
                  <a:ext cx="132" cy="101"/>
                </a:xfrm>
                <a:custGeom>
                  <a:gdLst>
                    <a:gd name="T0" fmla="*/ 50 w 132"/>
                    <a:gd name="T1" fmla="*/ 21 h 101"/>
                    <a:gd name="T2" fmla="*/ 21 w 132"/>
                    <a:gd name="T3" fmla="*/ 49 h 101"/>
                    <a:gd name="T4" fmla="*/ 0 w 132"/>
                    <a:gd name="T5" fmla="*/ 75 h 101"/>
                    <a:gd name="T6" fmla="*/ 2 w 132"/>
                    <a:gd name="T7" fmla="*/ 93 h 101"/>
                    <a:gd name="T8" fmla="*/ 17 w 132"/>
                    <a:gd name="T9" fmla="*/ 101 h 101"/>
                    <a:gd name="T10" fmla="*/ 59 w 132"/>
                    <a:gd name="T11" fmla="*/ 98 h 101"/>
                    <a:gd name="T12" fmla="*/ 83 w 132"/>
                    <a:gd name="T13" fmla="*/ 86 h 101"/>
                    <a:gd name="T14" fmla="*/ 95 w 132"/>
                    <a:gd name="T15" fmla="*/ 66 h 101"/>
                    <a:gd name="T16" fmla="*/ 131 w 132"/>
                    <a:gd name="T17" fmla="*/ 51 h 101"/>
                    <a:gd name="T18" fmla="*/ 132 w 132"/>
                    <a:gd name="T19" fmla="*/ 24 h 101"/>
                    <a:gd name="T20" fmla="*/ 126 w 132"/>
                    <a:gd name="T21" fmla="*/ 0 h 101"/>
                    <a:gd name="T22" fmla="*/ 90 w 132"/>
                    <a:gd name="T23" fmla="*/ 18 h 101"/>
                    <a:gd name="T24" fmla="*/ 50 w 132"/>
                    <a:gd name="T25" fmla="*/ 21 h 1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
                    <a:gd name="T40" fmla="*/ 0 h 101"/>
                    <a:gd name="T41" fmla="*/ 132 w 132"/>
                    <a:gd name="T42" fmla="*/ 101 h 101"/>
                  </a:gd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 h="100">
                      <a:moveTo>
                        <a:pt x="50" y="21"/>
                      </a:moveTo>
                      <a:lnTo>
                        <a:pt x="21" y="49"/>
                      </a:lnTo>
                      <a:lnTo>
                        <a:pt x="0" y="75"/>
                      </a:lnTo>
                      <a:lnTo>
                        <a:pt x="2" y="93"/>
                      </a:lnTo>
                      <a:lnTo>
                        <a:pt x="17" y="101"/>
                      </a:lnTo>
                      <a:lnTo>
                        <a:pt x="59" y="98"/>
                      </a:lnTo>
                      <a:lnTo>
                        <a:pt x="83" y="86"/>
                      </a:lnTo>
                      <a:lnTo>
                        <a:pt x="95" y="66"/>
                      </a:lnTo>
                      <a:lnTo>
                        <a:pt x="131" y="51"/>
                      </a:lnTo>
                      <a:lnTo>
                        <a:pt x="132" y="24"/>
                      </a:lnTo>
                      <a:lnTo>
                        <a:pt x="126" y="0"/>
                      </a:lnTo>
                      <a:lnTo>
                        <a:pt x="90" y="18"/>
                      </a:lnTo>
                      <a:lnTo>
                        <a:pt x="5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89" name="Freeform 77"/>
                <p:cNvSpPr/>
                <p:nvPr/>
              </p:nvSpPr>
              <p:spPr bwMode="gray">
                <a:xfrm>
                  <a:off x="3286" y="2606"/>
                  <a:ext cx="148" cy="104"/>
                </a:xfrm>
                <a:custGeom>
                  <a:gdLst>
                    <a:gd name="T0" fmla="*/ 2 w 148"/>
                    <a:gd name="T1" fmla="*/ 7 h 104"/>
                    <a:gd name="T2" fmla="*/ 0 w 148"/>
                    <a:gd name="T3" fmla="*/ 48 h 104"/>
                    <a:gd name="T4" fmla="*/ 20 w 148"/>
                    <a:gd name="T5" fmla="*/ 64 h 104"/>
                    <a:gd name="T6" fmla="*/ 41 w 148"/>
                    <a:gd name="T7" fmla="*/ 70 h 104"/>
                    <a:gd name="T8" fmla="*/ 54 w 148"/>
                    <a:gd name="T9" fmla="*/ 79 h 104"/>
                    <a:gd name="T10" fmla="*/ 78 w 148"/>
                    <a:gd name="T11" fmla="*/ 93 h 104"/>
                    <a:gd name="T12" fmla="*/ 121 w 148"/>
                    <a:gd name="T13" fmla="*/ 104 h 104"/>
                    <a:gd name="T14" fmla="*/ 136 w 148"/>
                    <a:gd name="T15" fmla="*/ 101 h 104"/>
                    <a:gd name="T16" fmla="*/ 148 w 148"/>
                    <a:gd name="T17" fmla="*/ 95 h 104"/>
                    <a:gd name="T18" fmla="*/ 148 w 148"/>
                    <a:gd name="T19" fmla="*/ 84 h 104"/>
                    <a:gd name="T20" fmla="*/ 133 w 148"/>
                    <a:gd name="T21" fmla="*/ 60 h 104"/>
                    <a:gd name="T22" fmla="*/ 98 w 148"/>
                    <a:gd name="T23" fmla="*/ 36 h 104"/>
                    <a:gd name="T24" fmla="*/ 72 w 148"/>
                    <a:gd name="T25" fmla="*/ 15 h 104"/>
                    <a:gd name="T26" fmla="*/ 63 w 148"/>
                    <a:gd name="T27" fmla="*/ 0 h 104"/>
                    <a:gd name="T28" fmla="*/ 2 w 148"/>
                    <a:gd name="T29" fmla="*/ 7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
                    <a:gd name="T46" fmla="*/ 0 h 104"/>
                    <a:gd name="T47" fmla="*/ 148 w 148"/>
                    <a:gd name="T48" fmla="*/ 104 h 104"/>
                  </a:gd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 h="104">
                      <a:moveTo>
                        <a:pt x="2" y="7"/>
                      </a:moveTo>
                      <a:lnTo>
                        <a:pt x="0" y="48"/>
                      </a:lnTo>
                      <a:lnTo>
                        <a:pt x="20" y="64"/>
                      </a:lnTo>
                      <a:lnTo>
                        <a:pt x="41" y="70"/>
                      </a:lnTo>
                      <a:lnTo>
                        <a:pt x="54" y="79"/>
                      </a:lnTo>
                      <a:lnTo>
                        <a:pt x="78" y="93"/>
                      </a:lnTo>
                      <a:lnTo>
                        <a:pt x="121" y="104"/>
                      </a:lnTo>
                      <a:lnTo>
                        <a:pt x="136" y="101"/>
                      </a:lnTo>
                      <a:lnTo>
                        <a:pt x="148" y="95"/>
                      </a:lnTo>
                      <a:lnTo>
                        <a:pt x="148" y="84"/>
                      </a:lnTo>
                      <a:lnTo>
                        <a:pt x="133" y="60"/>
                      </a:lnTo>
                      <a:lnTo>
                        <a:pt x="98" y="36"/>
                      </a:lnTo>
                      <a:lnTo>
                        <a:pt x="72" y="15"/>
                      </a:lnTo>
                      <a:lnTo>
                        <a:pt x="63" y="0"/>
                      </a:ln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79" name="Group 78"/>
              <p:cNvGrpSpPr/>
              <p:nvPr/>
            </p:nvGrpSpPr>
            <p:grpSpPr>
              <a:xfrm>
                <a:off x="2998" y="1496"/>
                <a:ext cx="475" cy="1169"/>
                <a:chOff x="2998" y="1496"/>
                <a:chExt cx="475" cy="1169"/>
              </a:xfrm>
            </p:grpSpPr>
            <p:grpSp>
              <p:nvGrpSpPr>
                <p:cNvPr id="53280" name="Group 79"/>
                <p:cNvGrpSpPr/>
                <p:nvPr/>
              </p:nvGrpSpPr>
              <p:grpSpPr>
                <a:xfrm>
                  <a:off x="3059" y="1496"/>
                  <a:ext cx="299" cy="376"/>
                  <a:chOff x="3059" y="1496"/>
                  <a:chExt cx="299" cy="376"/>
                </a:xfrm>
              </p:grpSpPr>
              <p:sp>
                <p:nvSpPr>
                  <p:cNvPr id="53285" name="Freeform 80"/>
                  <p:cNvSpPr/>
                  <p:nvPr/>
                </p:nvSpPr>
                <p:spPr bwMode="gray">
                  <a:xfrm>
                    <a:off x="3059" y="1517"/>
                    <a:ext cx="299" cy="355"/>
                  </a:xfrm>
                  <a:custGeom>
                    <a:gdLst>
                      <a:gd name="T0" fmla="*/ 0 w 299"/>
                      <a:gd name="T1" fmla="*/ 68 h 355"/>
                      <a:gd name="T2" fmla="*/ 90 w 299"/>
                      <a:gd name="T3" fmla="*/ 0 h 355"/>
                      <a:gd name="T4" fmla="*/ 189 w 299"/>
                      <a:gd name="T5" fmla="*/ 156 h 355"/>
                      <a:gd name="T6" fmla="*/ 206 w 299"/>
                      <a:gd name="T7" fmla="*/ 8 h 355"/>
                      <a:gd name="T8" fmla="*/ 266 w 299"/>
                      <a:gd name="T9" fmla="*/ 27 h 355"/>
                      <a:gd name="T10" fmla="*/ 299 w 299"/>
                      <a:gd name="T11" fmla="*/ 81 h 355"/>
                      <a:gd name="T12" fmla="*/ 293 w 299"/>
                      <a:gd name="T13" fmla="*/ 355 h 355"/>
                      <a:gd name="T14" fmla="*/ 33 w 299"/>
                      <a:gd name="T15" fmla="*/ 355 h 355"/>
                      <a:gd name="T16" fmla="*/ 0 w 299"/>
                      <a:gd name="T17" fmla="*/ 68 h 3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9"/>
                      <a:gd name="T28" fmla="*/ 0 h 355"/>
                      <a:gd name="T29" fmla="*/ 299 w 299"/>
                      <a:gd name="T30" fmla="*/ 355 h 355"/>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9" h="355">
                        <a:moveTo>
                          <a:pt x="0" y="68"/>
                        </a:moveTo>
                        <a:lnTo>
                          <a:pt x="90" y="0"/>
                        </a:lnTo>
                        <a:lnTo>
                          <a:pt x="189" y="156"/>
                        </a:lnTo>
                        <a:lnTo>
                          <a:pt x="206" y="8"/>
                        </a:lnTo>
                        <a:lnTo>
                          <a:pt x="266" y="27"/>
                        </a:lnTo>
                        <a:lnTo>
                          <a:pt x="299" y="81"/>
                        </a:lnTo>
                        <a:lnTo>
                          <a:pt x="293" y="355"/>
                        </a:lnTo>
                        <a:lnTo>
                          <a:pt x="33" y="355"/>
                        </a:lnTo>
                        <a:lnTo>
                          <a:pt x="0" y="68"/>
                        </a:lnTo>
                        <a:close/>
                      </a:path>
                    </a:pathLst>
                  </a:custGeom>
                  <a:blipFill dpi="0" rotWithShape="0">
                    <a:blip r:embed="rId3"/>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86" name="Freeform 81"/>
                  <p:cNvSpPr/>
                  <p:nvPr/>
                </p:nvSpPr>
                <p:spPr bwMode="gray">
                  <a:xfrm>
                    <a:off x="3145" y="1496"/>
                    <a:ext cx="120" cy="208"/>
                  </a:xfrm>
                  <a:custGeom>
                    <a:gdLst>
                      <a:gd name="T0" fmla="*/ 0 w 120"/>
                      <a:gd name="T1" fmla="*/ 21 h 208"/>
                      <a:gd name="T2" fmla="*/ 10 w 120"/>
                      <a:gd name="T3" fmla="*/ 0 h 208"/>
                      <a:gd name="T4" fmla="*/ 84 w 120"/>
                      <a:gd name="T5" fmla="*/ 36 h 208"/>
                      <a:gd name="T6" fmla="*/ 102 w 120"/>
                      <a:gd name="T7" fmla="*/ 12 h 208"/>
                      <a:gd name="T8" fmla="*/ 115 w 120"/>
                      <a:gd name="T9" fmla="*/ 21 h 208"/>
                      <a:gd name="T10" fmla="*/ 120 w 120"/>
                      <a:gd name="T11" fmla="*/ 144 h 208"/>
                      <a:gd name="T12" fmla="*/ 118 w 120"/>
                      <a:gd name="T13" fmla="*/ 208 h 208"/>
                      <a:gd name="T14" fmla="*/ 0 w 120"/>
                      <a:gd name="T15" fmla="*/ 21 h 208"/>
                      <a:gd name="T16" fmla="*/ 0 60000 65536"/>
                      <a:gd name="T17" fmla="*/ 0 60000 65536"/>
                      <a:gd name="T18" fmla="*/ 0 60000 65536"/>
                      <a:gd name="T19" fmla="*/ 0 60000 65536"/>
                      <a:gd name="T20" fmla="*/ 0 60000 65536"/>
                      <a:gd name="T21" fmla="*/ 0 60000 65536"/>
                      <a:gd name="T22" fmla="*/ 0 60000 65536"/>
                      <a:gd name="T23" fmla="*/ 0 60000 65536"/>
                      <a:gd name="T24" fmla="*/ 0 w 120"/>
                      <a:gd name="T25" fmla="*/ 0 h 208"/>
                      <a:gd name="T26" fmla="*/ 120 w 120"/>
                      <a:gd name="T27" fmla="*/ 208 h 208"/>
                    </a:gd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0" h="208">
                        <a:moveTo>
                          <a:pt x="0" y="21"/>
                        </a:moveTo>
                        <a:lnTo>
                          <a:pt x="10" y="0"/>
                        </a:lnTo>
                        <a:lnTo>
                          <a:pt x="84" y="36"/>
                        </a:lnTo>
                        <a:lnTo>
                          <a:pt x="102" y="12"/>
                        </a:lnTo>
                        <a:lnTo>
                          <a:pt x="115" y="21"/>
                        </a:lnTo>
                        <a:lnTo>
                          <a:pt x="120" y="144"/>
                        </a:lnTo>
                        <a:lnTo>
                          <a:pt x="118" y="208"/>
                        </a:lnTo>
                        <a:lnTo>
                          <a:pt x="0" y="2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87" name="Freeform 82"/>
                  <p:cNvSpPr/>
                  <p:nvPr/>
                </p:nvSpPr>
                <p:spPr bwMode="gray">
                  <a:xfrm>
                    <a:off x="3184" y="1538"/>
                    <a:ext cx="76" cy="41"/>
                  </a:xfrm>
                  <a:custGeom>
                    <a:gdLst>
                      <a:gd name="T0" fmla="*/ 0 w 76"/>
                      <a:gd name="T1" fmla="*/ 41 h 41"/>
                      <a:gd name="T2" fmla="*/ 43 w 76"/>
                      <a:gd name="T3" fmla="*/ 0 h 41"/>
                      <a:gd name="T4" fmla="*/ 76 w 76"/>
                      <a:gd name="T5" fmla="*/ 33 h 41"/>
                      <a:gd name="T6" fmla="*/ 0 60000 65536"/>
                      <a:gd name="T7" fmla="*/ 0 60000 65536"/>
                      <a:gd name="T8" fmla="*/ 0 60000 65536"/>
                      <a:gd name="T9" fmla="*/ 0 w 76"/>
                      <a:gd name="T10" fmla="*/ 0 h 41"/>
                      <a:gd name="T11" fmla="*/ 76 w 76"/>
                      <a:gd name="T12" fmla="*/ 41 h 41"/>
                    </a:gdLst>
                    <a:cxnLst>
                      <a:cxn ang="T6">
                        <a:pos x="T0" y="T1"/>
                      </a:cxn>
                      <a:cxn ang="T7">
                        <a:pos x="T2" y="T3"/>
                      </a:cxn>
                      <a:cxn ang="T8">
                        <a:pos x="T4" y="T5"/>
                      </a:cxn>
                    </a:cxnLst>
                    <a:rect l="T9" t="T10" r="T11" b="T12"/>
                    <a:pathLst>
                      <a:path w="76" h="41">
                        <a:moveTo>
                          <a:pt x="0" y="41"/>
                        </a:moveTo>
                        <a:lnTo>
                          <a:pt x="43" y="0"/>
                        </a:lnTo>
                        <a:lnTo>
                          <a:pt x="76" y="33"/>
                        </a:lnTo>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3281" name="Group 83"/>
                <p:cNvGrpSpPr/>
                <p:nvPr/>
              </p:nvGrpSpPr>
              <p:grpSpPr>
                <a:xfrm>
                  <a:off x="2998" y="1514"/>
                  <a:ext cx="475" cy="1151"/>
                  <a:chOff x="2998" y="1514"/>
                  <a:chExt cx="475" cy="1151"/>
                </a:xfrm>
              </p:grpSpPr>
              <p:sp>
                <p:nvSpPr>
                  <p:cNvPr id="53282" name="Freeform 84"/>
                  <p:cNvSpPr/>
                  <p:nvPr/>
                </p:nvSpPr>
                <p:spPr bwMode="gray">
                  <a:xfrm>
                    <a:off x="2998" y="1514"/>
                    <a:ext cx="475" cy="1151"/>
                  </a:xfrm>
                  <a:custGeom>
                    <a:gdLst>
                      <a:gd name="T0" fmla="*/ 150 w 475"/>
                      <a:gd name="T1" fmla="*/ 0 h 1151"/>
                      <a:gd name="T2" fmla="*/ 36 w 475"/>
                      <a:gd name="T3" fmla="*/ 84 h 1151"/>
                      <a:gd name="T4" fmla="*/ 0 w 475"/>
                      <a:gd name="T5" fmla="*/ 357 h 1151"/>
                      <a:gd name="T6" fmla="*/ 89 w 475"/>
                      <a:gd name="T7" fmla="*/ 536 h 1151"/>
                      <a:gd name="T8" fmla="*/ 90 w 475"/>
                      <a:gd name="T9" fmla="*/ 570 h 1151"/>
                      <a:gd name="T10" fmla="*/ 96 w 475"/>
                      <a:gd name="T11" fmla="*/ 612 h 1151"/>
                      <a:gd name="T12" fmla="*/ 107 w 475"/>
                      <a:gd name="T13" fmla="*/ 639 h 1151"/>
                      <a:gd name="T14" fmla="*/ 93 w 475"/>
                      <a:gd name="T15" fmla="*/ 834 h 1151"/>
                      <a:gd name="T16" fmla="*/ 62 w 475"/>
                      <a:gd name="T17" fmla="*/ 1147 h 1151"/>
                      <a:gd name="T18" fmla="*/ 94 w 475"/>
                      <a:gd name="T19" fmla="*/ 1151 h 1151"/>
                      <a:gd name="T20" fmla="*/ 144 w 475"/>
                      <a:gd name="T21" fmla="*/ 1134 h 1151"/>
                      <a:gd name="T22" fmla="*/ 180 w 475"/>
                      <a:gd name="T23" fmla="*/ 923 h 1151"/>
                      <a:gd name="T24" fmla="*/ 198 w 475"/>
                      <a:gd name="T25" fmla="*/ 845 h 1151"/>
                      <a:gd name="T26" fmla="*/ 251 w 475"/>
                      <a:gd name="T27" fmla="*/ 642 h 1151"/>
                      <a:gd name="T28" fmla="*/ 258 w 475"/>
                      <a:gd name="T29" fmla="*/ 856 h 1151"/>
                      <a:gd name="T30" fmla="*/ 286 w 475"/>
                      <a:gd name="T31" fmla="*/ 1116 h 1151"/>
                      <a:gd name="T32" fmla="*/ 361 w 475"/>
                      <a:gd name="T33" fmla="*/ 1119 h 1151"/>
                      <a:gd name="T34" fmla="*/ 369 w 475"/>
                      <a:gd name="T35" fmla="*/ 839 h 1151"/>
                      <a:gd name="T36" fmla="*/ 362 w 475"/>
                      <a:gd name="T37" fmla="*/ 561 h 1151"/>
                      <a:gd name="T38" fmla="*/ 365 w 475"/>
                      <a:gd name="T39" fmla="*/ 420 h 1151"/>
                      <a:gd name="T40" fmla="*/ 380 w 475"/>
                      <a:gd name="T41" fmla="*/ 376 h 1151"/>
                      <a:gd name="T42" fmla="*/ 388 w 475"/>
                      <a:gd name="T43" fmla="*/ 380 h 1151"/>
                      <a:gd name="T44" fmla="*/ 468 w 475"/>
                      <a:gd name="T45" fmla="*/ 333 h 1151"/>
                      <a:gd name="T46" fmla="*/ 475 w 475"/>
                      <a:gd name="T47" fmla="*/ 244 h 1151"/>
                      <a:gd name="T48" fmla="*/ 347 w 475"/>
                      <a:gd name="T49" fmla="*/ 30 h 1151"/>
                      <a:gd name="T50" fmla="*/ 258 w 475"/>
                      <a:gd name="T51" fmla="*/ 0 h 1151"/>
                      <a:gd name="T52" fmla="*/ 277 w 475"/>
                      <a:gd name="T53" fmla="*/ 144 h 1151"/>
                      <a:gd name="T54" fmla="*/ 255 w 475"/>
                      <a:gd name="T55" fmla="*/ 285 h 1151"/>
                      <a:gd name="T56" fmla="*/ 220 w 475"/>
                      <a:gd name="T57" fmla="*/ 153 h 1151"/>
                      <a:gd name="T58" fmla="*/ 150 w 475"/>
                      <a:gd name="T59" fmla="*/ 0 h 11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5"/>
                      <a:gd name="T91" fmla="*/ 0 h 1151"/>
                      <a:gd name="T92" fmla="*/ 475 w 475"/>
                      <a:gd name="T93" fmla="*/ 1151 h 1151"/>
                    </a:gd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5" h="1151">
                        <a:moveTo>
                          <a:pt x="150" y="0"/>
                        </a:moveTo>
                        <a:lnTo>
                          <a:pt x="36" y="84"/>
                        </a:lnTo>
                        <a:lnTo>
                          <a:pt x="0" y="357"/>
                        </a:lnTo>
                        <a:lnTo>
                          <a:pt x="89" y="536"/>
                        </a:lnTo>
                        <a:lnTo>
                          <a:pt x="90" y="570"/>
                        </a:lnTo>
                        <a:lnTo>
                          <a:pt x="96" y="612"/>
                        </a:lnTo>
                        <a:lnTo>
                          <a:pt x="107" y="639"/>
                        </a:lnTo>
                        <a:lnTo>
                          <a:pt x="93" y="834"/>
                        </a:lnTo>
                        <a:lnTo>
                          <a:pt x="62" y="1147"/>
                        </a:lnTo>
                        <a:lnTo>
                          <a:pt x="94" y="1151"/>
                        </a:lnTo>
                        <a:lnTo>
                          <a:pt x="144" y="1134"/>
                        </a:lnTo>
                        <a:lnTo>
                          <a:pt x="180" y="923"/>
                        </a:lnTo>
                        <a:lnTo>
                          <a:pt x="198" y="845"/>
                        </a:lnTo>
                        <a:lnTo>
                          <a:pt x="251" y="642"/>
                        </a:lnTo>
                        <a:lnTo>
                          <a:pt x="258" y="856"/>
                        </a:lnTo>
                        <a:lnTo>
                          <a:pt x="286" y="1116"/>
                        </a:lnTo>
                        <a:lnTo>
                          <a:pt x="361" y="1119"/>
                        </a:lnTo>
                        <a:lnTo>
                          <a:pt x="369" y="839"/>
                        </a:lnTo>
                        <a:lnTo>
                          <a:pt x="362" y="561"/>
                        </a:lnTo>
                        <a:lnTo>
                          <a:pt x="365" y="420"/>
                        </a:lnTo>
                        <a:lnTo>
                          <a:pt x="380" y="376"/>
                        </a:lnTo>
                        <a:lnTo>
                          <a:pt x="388" y="380"/>
                        </a:lnTo>
                        <a:lnTo>
                          <a:pt x="468" y="333"/>
                        </a:lnTo>
                        <a:lnTo>
                          <a:pt x="475" y="244"/>
                        </a:lnTo>
                        <a:lnTo>
                          <a:pt x="347" y="30"/>
                        </a:lnTo>
                        <a:lnTo>
                          <a:pt x="258" y="0"/>
                        </a:lnTo>
                        <a:lnTo>
                          <a:pt x="277" y="144"/>
                        </a:lnTo>
                        <a:lnTo>
                          <a:pt x="255" y="285"/>
                        </a:lnTo>
                        <a:lnTo>
                          <a:pt x="220" y="153"/>
                        </a:lnTo>
                        <a:lnTo>
                          <a:pt x="150" y="0"/>
                        </a:lnTo>
                        <a:close/>
                      </a:path>
                    </a:pathLst>
                  </a:custGeom>
                  <a:blipFill dpi="0" rotWithShape="0">
                    <a:blip r:embed="rId5"/>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83" name="Freeform 85"/>
                  <p:cNvSpPr/>
                  <p:nvPr/>
                </p:nvSpPr>
                <p:spPr bwMode="gray">
                  <a:xfrm>
                    <a:off x="3024" y="1639"/>
                    <a:ext cx="120" cy="299"/>
                  </a:xfrm>
                  <a:custGeom>
                    <a:gdLst>
                      <a:gd name="T0" fmla="*/ 60 w 120"/>
                      <a:gd name="T1" fmla="*/ 0 h 299"/>
                      <a:gd name="T2" fmla="*/ 72 w 120"/>
                      <a:gd name="T3" fmla="*/ 72 h 299"/>
                      <a:gd name="T4" fmla="*/ 66 w 120"/>
                      <a:gd name="T5" fmla="*/ 180 h 299"/>
                      <a:gd name="T6" fmla="*/ 0 w 120"/>
                      <a:gd name="T7" fmla="*/ 198 h 299"/>
                      <a:gd name="T8" fmla="*/ 66 w 120"/>
                      <a:gd name="T9" fmla="*/ 204 h 299"/>
                      <a:gd name="T10" fmla="*/ 84 w 120"/>
                      <a:gd name="T11" fmla="*/ 269 h 299"/>
                      <a:gd name="T12" fmla="*/ 120 w 120"/>
                      <a:gd name="T13" fmla="*/ 299 h 299"/>
                      <a:gd name="T14" fmla="*/ 108 w 120"/>
                      <a:gd name="T15" fmla="*/ 246 h 299"/>
                      <a:gd name="T16" fmla="*/ 96 w 120"/>
                      <a:gd name="T17" fmla="*/ 216 h 299"/>
                      <a:gd name="T18" fmla="*/ 90 w 120"/>
                      <a:gd name="T19" fmla="*/ 144 h 299"/>
                      <a:gd name="T20" fmla="*/ 60 w 120"/>
                      <a:gd name="T21" fmla="*/ 0 h 2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299"/>
                      <a:gd name="T35" fmla="*/ 120 w 120"/>
                      <a:gd name="T36" fmla="*/ 299 h 299"/>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299">
                        <a:moveTo>
                          <a:pt x="60" y="0"/>
                        </a:moveTo>
                        <a:lnTo>
                          <a:pt x="72" y="72"/>
                        </a:lnTo>
                        <a:lnTo>
                          <a:pt x="66" y="180"/>
                        </a:lnTo>
                        <a:lnTo>
                          <a:pt x="0" y="198"/>
                        </a:lnTo>
                        <a:lnTo>
                          <a:pt x="66" y="204"/>
                        </a:lnTo>
                        <a:lnTo>
                          <a:pt x="84" y="269"/>
                        </a:lnTo>
                        <a:lnTo>
                          <a:pt x="120" y="299"/>
                        </a:lnTo>
                        <a:lnTo>
                          <a:pt x="108" y="246"/>
                        </a:lnTo>
                        <a:lnTo>
                          <a:pt x="96" y="216"/>
                        </a:lnTo>
                        <a:lnTo>
                          <a:pt x="90" y="144"/>
                        </a:lnTo>
                        <a:lnTo>
                          <a:pt x="60" y="0"/>
                        </a:lnTo>
                        <a:close/>
                      </a:path>
                    </a:pathLst>
                  </a:custGeom>
                  <a:blipFill dpi="0" rotWithShape="0">
                    <a:blip r:embed="rId6"/>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84" name="Freeform 86"/>
                  <p:cNvSpPr/>
                  <p:nvPr/>
                </p:nvSpPr>
                <p:spPr bwMode="gray">
                  <a:xfrm>
                    <a:off x="3133" y="1656"/>
                    <a:ext cx="42" cy="41"/>
                  </a:xfrm>
                  <a:custGeom>
                    <a:gdLst>
                      <a:gd name="T0" fmla="*/ 0 w 42"/>
                      <a:gd name="T1" fmla="*/ 41 h 41"/>
                      <a:gd name="T2" fmla="*/ 9 w 42"/>
                      <a:gd name="T3" fmla="*/ 0 h 41"/>
                      <a:gd name="T4" fmla="*/ 42 w 42"/>
                      <a:gd name="T5" fmla="*/ 35 h 41"/>
                      <a:gd name="T6" fmla="*/ 0 w 42"/>
                      <a:gd name="T7" fmla="*/ 41 h 41"/>
                      <a:gd name="T8" fmla="*/ 0 60000 65536"/>
                      <a:gd name="T9" fmla="*/ 0 60000 65536"/>
                      <a:gd name="T10" fmla="*/ 0 60000 65536"/>
                      <a:gd name="T11" fmla="*/ 0 60000 65536"/>
                      <a:gd name="T12" fmla="*/ 0 w 42"/>
                      <a:gd name="T13" fmla="*/ 0 h 41"/>
                      <a:gd name="T14" fmla="*/ 42 w 42"/>
                      <a:gd name="T15" fmla="*/ 41 h 41"/>
                    </a:gdLst>
                    <a:cxnLst>
                      <a:cxn ang="T8">
                        <a:pos x="T0" y="T1"/>
                      </a:cxn>
                      <a:cxn ang="T9">
                        <a:pos x="T2" y="T3"/>
                      </a:cxn>
                      <a:cxn ang="T10">
                        <a:pos x="T4" y="T5"/>
                      </a:cxn>
                      <a:cxn ang="T11">
                        <a:pos x="T6" y="T7"/>
                      </a:cxn>
                    </a:cxnLst>
                    <a:rect l="T12" t="T13" r="T14" b="T15"/>
                    <a:pathLst>
                      <a:path w="42" h="41">
                        <a:moveTo>
                          <a:pt x="0" y="41"/>
                        </a:moveTo>
                        <a:lnTo>
                          <a:pt x="9" y="0"/>
                        </a:lnTo>
                        <a:lnTo>
                          <a:pt x="42" y="35"/>
                        </a:lnTo>
                        <a:lnTo>
                          <a:pt x="0" y="41"/>
                        </a:lnTo>
                        <a:close/>
                      </a:path>
                    </a:pathLst>
                  </a:custGeom>
                  <a:blipFill dpi="0" rotWithShape="0">
                    <a:blip r:embed="rId4"/>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grpSp>
          <p:nvGrpSpPr>
            <p:cNvPr id="53273" name="Group 87"/>
            <p:cNvGrpSpPr/>
            <p:nvPr/>
          </p:nvGrpSpPr>
          <p:grpSpPr>
            <a:xfrm>
              <a:off x="3131" y="1314"/>
              <a:ext cx="151" cy="224"/>
              <a:chOff x="3131" y="1314"/>
              <a:chExt cx="151" cy="224"/>
            </a:xfrm>
          </p:grpSpPr>
          <p:sp>
            <p:nvSpPr>
              <p:cNvPr id="53275" name="Freeform 88"/>
              <p:cNvSpPr/>
              <p:nvPr/>
            </p:nvSpPr>
            <p:spPr bwMode="gray">
              <a:xfrm>
                <a:off x="3136" y="1317"/>
                <a:ext cx="133" cy="221"/>
              </a:xfrm>
              <a:custGeom>
                <a:gdLst>
                  <a:gd name="T0" fmla="*/ 131 w 133"/>
                  <a:gd name="T1" fmla="*/ 37 h 221"/>
                  <a:gd name="T2" fmla="*/ 133 w 133"/>
                  <a:gd name="T3" fmla="*/ 72 h 221"/>
                  <a:gd name="T4" fmla="*/ 128 w 133"/>
                  <a:gd name="T5" fmla="*/ 85 h 221"/>
                  <a:gd name="T6" fmla="*/ 133 w 133"/>
                  <a:gd name="T7" fmla="*/ 97 h 221"/>
                  <a:gd name="T8" fmla="*/ 132 w 133"/>
                  <a:gd name="T9" fmla="*/ 110 h 221"/>
                  <a:gd name="T10" fmla="*/ 130 w 133"/>
                  <a:gd name="T11" fmla="*/ 128 h 221"/>
                  <a:gd name="T12" fmla="*/ 128 w 133"/>
                  <a:gd name="T13" fmla="*/ 146 h 221"/>
                  <a:gd name="T14" fmla="*/ 129 w 133"/>
                  <a:gd name="T15" fmla="*/ 165 h 221"/>
                  <a:gd name="T16" fmla="*/ 121 w 133"/>
                  <a:gd name="T17" fmla="*/ 177 h 221"/>
                  <a:gd name="T18" fmla="*/ 109 w 133"/>
                  <a:gd name="T19" fmla="*/ 185 h 221"/>
                  <a:gd name="T20" fmla="*/ 113 w 133"/>
                  <a:gd name="T21" fmla="*/ 196 h 221"/>
                  <a:gd name="T22" fmla="*/ 91 w 133"/>
                  <a:gd name="T23" fmla="*/ 221 h 221"/>
                  <a:gd name="T24" fmla="*/ 19 w 133"/>
                  <a:gd name="T25" fmla="*/ 184 h 221"/>
                  <a:gd name="T26" fmla="*/ 16 w 133"/>
                  <a:gd name="T27" fmla="*/ 135 h 221"/>
                  <a:gd name="T28" fmla="*/ 13 w 133"/>
                  <a:gd name="T29" fmla="*/ 129 h 221"/>
                  <a:gd name="T30" fmla="*/ 10 w 133"/>
                  <a:gd name="T31" fmla="*/ 121 h 221"/>
                  <a:gd name="T32" fmla="*/ 4 w 133"/>
                  <a:gd name="T33" fmla="*/ 108 h 221"/>
                  <a:gd name="T34" fmla="*/ 0 w 133"/>
                  <a:gd name="T35" fmla="*/ 82 h 221"/>
                  <a:gd name="T36" fmla="*/ 8 w 133"/>
                  <a:gd name="T37" fmla="*/ 78 h 221"/>
                  <a:gd name="T38" fmla="*/ 6 w 133"/>
                  <a:gd name="T39" fmla="*/ 69 h 221"/>
                  <a:gd name="T40" fmla="*/ 6 w 133"/>
                  <a:gd name="T41" fmla="*/ 52 h 221"/>
                  <a:gd name="T42" fmla="*/ 7 w 133"/>
                  <a:gd name="T43" fmla="*/ 40 h 221"/>
                  <a:gd name="T44" fmla="*/ 13 w 133"/>
                  <a:gd name="T45" fmla="*/ 26 h 221"/>
                  <a:gd name="T46" fmla="*/ 20 w 133"/>
                  <a:gd name="T47" fmla="*/ 16 h 221"/>
                  <a:gd name="T48" fmla="*/ 33 w 133"/>
                  <a:gd name="T49" fmla="*/ 6 h 221"/>
                  <a:gd name="T50" fmla="*/ 47 w 133"/>
                  <a:gd name="T51" fmla="*/ 2 h 221"/>
                  <a:gd name="T52" fmla="*/ 62 w 133"/>
                  <a:gd name="T53" fmla="*/ 0 h 221"/>
                  <a:gd name="T54" fmla="*/ 77 w 133"/>
                  <a:gd name="T55" fmla="*/ 0 h 221"/>
                  <a:gd name="T56" fmla="*/ 92 w 133"/>
                  <a:gd name="T57" fmla="*/ 1 h 221"/>
                  <a:gd name="T58" fmla="*/ 104 w 133"/>
                  <a:gd name="T59" fmla="*/ 3 h 221"/>
                  <a:gd name="T60" fmla="*/ 117 w 133"/>
                  <a:gd name="T61" fmla="*/ 9 h 221"/>
                  <a:gd name="T62" fmla="*/ 124 w 133"/>
                  <a:gd name="T63" fmla="*/ 17 h 221"/>
                  <a:gd name="T64" fmla="*/ 127 w 133"/>
                  <a:gd name="T65" fmla="*/ 24 h 221"/>
                  <a:gd name="T66" fmla="*/ 131 w 133"/>
                  <a:gd name="T67" fmla="*/ 37 h 2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3"/>
                  <a:gd name="T103" fmla="*/ 0 h 221"/>
                  <a:gd name="T104" fmla="*/ 133 w 133"/>
                  <a:gd name="T105" fmla="*/ 221 h 221"/>
                </a:gd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3" h="221">
                    <a:moveTo>
                      <a:pt x="131" y="37"/>
                    </a:moveTo>
                    <a:lnTo>
                      <a:pt x="133" y="72"/>
                    </a:lnTo>
                    <a:lnTo>
                      <a:pt x="128" y="85"/>
                    </a:lnTo>
                    <a:lnTo>
                      <a:pt x="133" y="97"/>
                    </a:lnTo>
                    <a:lnTo>
                      <a:pt x="132" y="110"/>
                    </a:lnTo>
                    <a:lnTo>
                      <a:pt x="130" y="128"/>
                    </a:lnTo>
                    <a:lnTo>
                      <a:pt x="128" y="146"/>
                    </a:lnTo>
                    <a:lnTo>
                      <a:pt x="129" y="165"/>
                    </a:lnTo>
                    <a:lnTo>
                      <a:pt x="121" y="177"/>
                    </a:lnTo>
                    <a:lnTo>
                      <a:pt x="109" y="185"/>
                    </a:lnTo>
                    <a:lnTo>
                      <a:pt x="113" y="196"/>
                    </a:lnTo>
                    <a:lnTo>
                      <a:pt x="91" y="221"/>
                    </a:lnTo>
                    <a:lnTo>
                      <a:pt x="19" y="184"/>
                    </a:lnTo>
                    <a:lnTo>
                      <a:pt x="16" y="135"/>
                    </a:lnTo>
                    <a:lnTo>
                      <a:pt x="13" y="129"/>
                    </a:lnTo>
                    <a:lnTo>
                      <a:pt x="10" y="121"/>
                    </a:lnTo>
                    <a:lnTo>
                      <a:pt x="4" y="108"/>
                    </a:lnTo>
                    <a:lnTo>
                      <a:pt x="0" y="82"/>
                    </a:lnTo>
                    <a:lnTo>
                      <a:pt x="8" y="78"/>
                    </a:lnTo>
                    <a:lnTo>
                      <a:pt x="6" y="69"/>
                    </a:lnTo>
                    <a:lnTo>
                      <a:pt x="6" y="52"/>
                    </a:lnTo>
                    <a:lnTo>
                      <a:pt x="7" y="40"/>
                    </a:lnTo>
                    <a:lnTo>
                      <a:pt x="13" y="26"/>
                    </a:lnTo>
                    <a:lnTo>
                      <a:pt x="20" y="16"/>
                    </a:lnTo>
                    <a:lnTo>
                      <a:pt x="33" y="6"/>
                    </a:lnTo>
                    <a:lnTo>
                      <a:pt x="47" y="2"/>
                    </a:lnTo>
                    <a:lnTo>
                      <a:pt x="62" y="0"/>
                    </a:lnTo>
                    <a:lnTo>
                      <a:pt x="77" y="0"/>
                    </a:lnTo>
                    <a:lnTo>
                      <a:pt x="92" y="1"/>
                    </a:lnTo>
                    <a:lnTo>
                      <a:pt x="104" y="3"/>
                    </a:lnTo>
                    <a:lnTo>
                      <a:pt x="117" y="9"/>
                    </a:lnTo>
                    <a:lnTo>
                      <a:pt x="124" y="17"/>
                    </a:lnTo>
                    <a:lnTo>
                      <a:pt x="127" y="24"/>
                    </a:lnTo>
                    <a:lnTo>
                      <a:pt x="131" y="37"/>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76" name="Freeform 89"/>
              <p:cNvSpPr/>
              <p:nvPr/>
            </p:nvSpPr>
            <p:spPr bwMode="gray">
              <a:xfrm>
                <a:off x="3150" y="1443"/>
                <a:ext cx="73" cy="56"/>
              </a:xfrm>
              <a:custGeom>
                <a:gdLst>
                  <a:gd name="T0" fmla="*/ 6 w 73"/>
                  <a:gd name="T1" fmla="*/ 6 h 56"/>
                  <a:gd name="T2" fmla="*/ 14 w 73"/>
                  <a:gd name="T3" fmla="*/ 5 h 56"/>
                  <a:gd name="T4" fmla="*/ 31 w 73"/>
                  <a:gd name="T5" fmla="*/ 36 h 56"/>
                  <a:gd name="T6" fmla="*/ 73 w 73"/>
                  <a:gd name="T7" fmla="*/ 56 h 56"/>
                  <a:gd name="T8" fmla="*/ 30 w 73"/>
                  <a:gd name="T9" fmla="*/ 42 h 56"/>
                  <a:gd name="T10" fmla="*/ 13 w 73"/>
                  <a:gd name="T11" fmla="*/ 25 h 56"/>
                  <a:gd name="T12" fmla="*/ 4 w 73"/>
                  <a:gd name="T13" fmla="*/ 32 h 56"/>
                  <a:gd name="T14" fmla="*/ 0 w 73"/>
                  <a:gd name="T15" fmla="*/ 0 h 56"/>
                  <a:gd name="T16" fmla="*/ 6 w 73"/>
                  <a:gd name="T17" fmla="*/ 6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56"/>
                  <a:gd name="T29" fmla="*/ 73 w 73"/>
                  <a:gd name="T30" fmla="*/ 56 h 5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56">
                    <a:moveTo>
                      <a:pt x="6" y="6"/>
                    </a:moveTo>
                    <a:lnTo>
                      <a:pt x="14" y="5"/>
                    </a:lnTo>
                    <a:lnTo>
                      <a:pt x="31" y="36"/>
                    </a:lnTo>
                    <a:lnTo>
                      <a:pt x="73" y="56"/>
                    </a:lnTo>
                    <a:lnTo>
                      <a:pt x="30" y="42"/>
                    </a:lnTo>
                    <a:lnTo>
                      <a:pt x="13" y="25"/>
                    </a:lnTo>
                    <a:lnTo>
                      <a:pt x="4" y="32"/>
                    </a:lnTo>
                    <a:lnTo>
                      <a:pt x="0" y="0"/>
                    </a:lnTo>
                    <a:lnTo>
                      <a:pt x="6" y="6"/>
                    </a:lnTo>
                    <a:close/>
                  </a:path>
                </a:pathLst>
              </a:custGeom>
              <a:blipFill dpi="0" rotWithShape="0">
                <a:blip r:embed="rId8"/>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277" name="Freeform 90"/>
              <p:cNvSpPr/>
              <p:nvPr/>
            </p:nvSpPr>
            <p:spPr bwMode="gray">
              <a:xfrm>
                <a:off x="3131" y="1314"/>
                <a:ext cx="151" cy="142"/>
              </a:xfrm>
              <a:custGeom>
                <a:gdLst>
                  <a:gd name="T0" fmla="*/ 22 w 151"/>
                  <a:gd name="T1" fmla="*/ 142 h 142"/>
                  <a:gd name="T2" fmla="*/ 10 w 151"/>
                  <a:gd name="T3" fmla="*/ 126 h 142"/>
                  <a:gd name="T4" fmla="*/ 4 w 151"/>
                  <a:gd name="T5" fmla="*/ 105 h 142"/>
                  <a:gd name="T6" fmla="*/ 0 w 151"/>
                  <a:gd name="T7" fmla="*/ 75 h 142"/>
                  <a:gd name="T8" fmla="*/ 0 w 151"/>
                  <a:gd name="T9" fmla="*/ 47 h 142"/>
                  <a:gd name="T10" fmla="*/ 5 w 151"/>
                  <a:gd name="T11" fmla="*/ 25 h 142"/>
                  <a:gd name="T12" fmla="*/ 20 w 151"/>
                  <a:gd name="T13" fmla="*/ 10 h 142"/>
                  <a:gd name="T14" fmla="*/ 36 w 151"/>
                  <a:gd name="T15" fmla="*/ 3 h 142"/>
                  <a:gd name="T16" fmla="*/ 66 w 151"/>
                  <a:gd name="T17" fmla="*/ 0 h 142"/>
                  <a:gd name="T18" fmla="*/ 105 w 151"/>
                  <a:gd name="T19" fmla="*/ 2 h 142"/>
                  <a:gd name="T20" fmla="*/ 129 w 151"/>
                  <a:gd name="T21" fmla="*/ 10 h 142"/>
                  <a:gd name="T22" fmla="*/ 144 w 151"/>
                  <a:gd name="T23" fmla="*/ 13 h 142"/>
                  <a:gd name="T24" fmla="*/ 151 w 151"/>
                  <a:gd name="T25" fmla="*/ 13 h 142"/>
                  <a:gd name="T26" fmla="*/ 142 w 151"/>
                  <a:gd name="T27" fmla="*/ 22 h 142"/>
                  <a:gd name="T28" fmla="*/ 136 w 151"/>
                  <a:gd name="T29" fmla="*/ 37 h 142"/>
                  <a:gd name="T30" fmla="*/ 136 w 151"/>
                  <a:gd name="T31" fmla="*/ 43 h 142"/>
                  <a:gd name="T32" fmla="*/ 123 w 151"/>
                  <a:gd name="T33" fmla="*/ 34 h 142"/>
                  <a:gd name="T34" fmla="*/ 105 w 151"/>
                  <a:gd name="T35" fmla="*/ 33 h 142"/>
                  <a:gd name="T36" fmla="*/ 83 w 151"/>
                  <a:gd name="T37" fmla="*/ 31 h 142"/>
                  <a:gd name="T38" fmla="*/ 68 w 151"/>
                  <a:gd name="T39" fmla="*/ 31 h 142"/>
                  <a:gd name="T40" fmla="*/ 51 w 151"/>
                  <a:gd name="T41" fmla="*/ 31 h 142"/>
                  <a:gd name="T42" fmla="*/ 59 w 151"/>
                  <a:gd name="T43" fmla="*/ 35 h 142"/>
                  <a:gd name="T44" fmla="*/ 59 w 151"/>
                  <a:gd name="T45" fmla="*/ 44 h 142"/>
                  <a:gd name="T46" fmla="*/ 54 w 151"/>
                  <a:gd name="T47" fmla="*/ 54 h 142"/>
                  <a:gd name="T48" fmla="*/ 45 w 151"/>
                  <a:gd name="T49" fmla="*/ 68 h 142"/>
                  <a:gd name="T50" fmla="*/ 40 w 151"/>
                  <a:gd name="T51" fmla="*/ 85 h 142"/>
                  <a:gd name="T52" fmla="*/ 40 w 151"/>
                  <a:gd name="T53" fmla="*/ 105 h 142"/>
                  <a:gd name="T54" fmla="*/ 27 w 151"/>
                  <a:gd name="T55" fmla="*/ 93 h 142"/>
                  <a:gd name="T56" fmla="*/ 26 w 151"/>
                  <a:gd name="T57" fmla="*/ 84 h 142"/>
                  <a:gd name="T58" fmla="*/ 18 w 151"/>
                  <a:gd name="T59" fmla="*/ 81 h 142"/>
                  <a:gd name="T60" fmla="*/ 9 w 151"/>
                  <a:gd name="T61" fmla="*/ 82 h 142"/>
                  <a:gd name="T62" fmla="*/ 7 w 151"/>
                  <a:gd name="T63" fmla="*/ 87 h 142"/>
                  <a:gd name="T64" fmla="*/ 10 w 151"/>
                  <a:gd name="T65" fmla="*/ 114 h 142"/>
                  <a:gd name="T66" fmla="*/ 17 w 151"/>
                  <a:gd name="T67" fmla="*/ 126 h 142"/>
                  <a:gd name="T68" fmla="*/ 22 w 151"/>
                  <a:gd name="T69" fmla="*/ 142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1"/>
                  <a:gd name="T106" fmla="*/ 0 h 142"/>
                  <a:gd name="T107" fmla="*/ 151 w 151"/>
                  <a:gd name="T108" fmla="*/ 142 h 142"/>
                </a:gd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1" h="142">
                    <a:moveTo>
                      <a:pt x="22" y="142"/>
                    </a:moveTo>
                    <a:lnTo>
                      <a:pt x="10" y="126"/>
                    </a:lnTo>
                    <a:lnTo>
                      <a:pt x="4" y="105"/>
                    </a:lnTo>
                    <a:lnTo>
                      <a:pt x="0" y="75"/>
                    </a:lnTo>
                    <a:lnTo>
                      <a:pt x="0" y="47"/>
                    </a:lnTo>
                    <a:lnTo>
                      <a:pt x="5" y="25"/>
                    </a:lnTo>
                    <a:lnTo>
                      <a:pt x="20" y="10"/>
                    </a:lnTo>
                    <a:lnTo>
                      <a:pt x="36" y="3"/>
                    </a:lnTo>
                    <a:lnTo>
                      <a:pt x="66" y="0"/>
                    </a:lnTo>
                    <a:lnTo>
                      <a:pt x="105" y="2"/>
                    </a:lnTo>
                    <a:lnTo>
                      <a:pt x="129" y="10"/>
                    </a:lnTo>
                    <a:lnTo>
                      <a:pt x="144" y="13"/>
                    </a:lnTo>
                    <a:lnTo>
                      <a:pt x="151" y="13"/>
                    </a:lnTo>
                    <a:lnTo>
                      <a:pt x="142" y="22"/>
                    </a:lnTo>
                    <a:lnTo>
                      <a:pt x="136" y="37"/>
                    </a:lnTo>
                    <a:lnTo>
                      <a:pt x="136" y="43"/>
                    </a:lnTo>
                    <a:lnTo>
                      <a:pt x="123" y="34"/>
                    </a:lnTo>
                    <a:lnTo>
                      <a:pt x="105" y="33"/>
                    </a:lnTo>
                    <a:lnTo>
                      <a:pt x="83" y="31"/>
                    </a:lnTo>
                    <a:lnTo>
                      <a:pt x="68" y="31"/>
                    </a:lnTo>
                    <a:lnTo>
                      <a:pt x="51" y="31"/>
                    </a:lnTo>
                    <a:lnTo>
                      <a:pt x="59" y="35"/>
                    </a:lnTo>
                    <a:lnTo>
                      <a:pt x="59" y="44"/>
                    </a:lnTo>
                    <a:lnTo>
                      <a:pt x="54" y="54"/>
                    </a:lnTo>
                    <a:lnTo>
                      <a:pt x="45" y="68"/>
                    </a:lnTo>
                    <a:lnTo>
                      <a:pt x="40" y="85"/>
                    </a:lnTo>
                    <a:lnTo>
                      <a:pt x="40" y="105"/>
                    </a:lnTo>
                    <a:lnTo>
                      <a:pt x="27" y="93"/>
                    </a:lnTo>
                    <a:lnTo>
                      <a:pt x="26" y="84"/>
                    </a:lnTo>
                    <a:lnTo>
                      <a:pt x="18" y="81"/>
                    </a:lnTo>
                    <a:lnTo>
                      <a:pt x="9" y="82"/>
                    </a:lnTo>
                    <a:lnTo>
                      <a:pt x="7" y="87"/>
                    </a:lnTo>
                    <a:lnTo>
                      <a:pt x="10" y="114"/>
                    </a:lnTo>
                    <a:lnTo>
                      <a:pt x="17" y="126"/>
                    </a:lnTo>
                    <a:lnTo>
                      <a:pt x="22" y="142"/>
                    </a:lnTo>
                    <a:close/>
                  </a:path>
                </a:pathLst>
              </a:custGeom>
              <a:blipFill dpi="0" rotWithShape="0">
                <a:blip r:embed="rId9"/>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274" name="Freeform 91"/>
            <p:cNvSpPr/>
            <p:nvPr/>
          </p:nvSpPr>
          <p:spPr bwMode="gray">
            <a:xfrm>
              <a:off x="3256" y="1821"/>
              <a:ext cx="129" cy="72"/>
            </a:xfrm>
            <a:custGeom>
              <a:gdLst>
                <a:gd name="T0" fmla="*/ 129 w 129"/>
                <a:gd name="T1" fmla="*/ 64 h 72"/>
                <a:gd name="T2" fmla="*/ 99 w 129"/>
                <a:gd name="T3" fmla="*/ 72 h 72"/>
                <a:gd name="T4" fmla="*/ 56 w 129"/>
                <a:gd name="T5" fmla="*/ 66 h 72"/>
                <a:gd name="T6" fmla="*/ 21 w 129"/>
                <a:gd name="T7" fmla="*/ 55 h 72"/>
                <a:gd name="T8" fmla="*/ 0 w 129"/>
                <a:gd name="T9" fmla="*/ 13 h 72"/>
                <a:gd name="T10" fmla="*/ 59 w 129"/>
                <a:gd name="T11" fmla="*/ 18 h 72"/>
                <a:gd name="T12" fmla="*/ 54 w 129"/>
                <a:gd name="T13" fmla="*/ 0 h 72"/>
                <a:gd name="T14" fmla="*/ 81 w 129"/>
                <a:gd name="T15" fmla="*/ 4 h 72"/>
                <a:gd name="T16" fmla="*/ 108 w 129"/>
                <a:gd name="T17" fmla="*/ 18 h 72"/>
                <a:gd name="T18" fmla="*/ 119 w 129"/>
                <a:gd name="T19" fmla="*/ 24 h 72"/>
                <a:gd name="T20" fmla="*/ 129 w 129"/>
                <a:gd name="T21" fmla="*/ 64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
                <a:gd name="T34" fmla="*/ 0 h 72"/>
                <a:gd name="T35" fmla="*/ 129 w 129"/>
                <a:gd name="T36" fmla="*/ 72 h 72"/>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 h="72">
                  <a:moveTo>
                    <a:pt x="129" y="64"/>
                  </a:moveTo>
                  <a:lnTo>
                    <a:pt x="99" y="72"/>
                  </a:lnTo>
                  <a:lnTo>
                    <a:pt x="56" y="66"/>
                  </a:lnTo>
                  <a:lnTo>
                    <a:pt x="21" y="55"/>
                  </a:lnTo>
                  <a:lnTo>
                    <a:pt x="0" y="13"/>
                  </a:lnTo>
                  <a:lnTo>
                    <a:pt x="59" y="18"/>
                  </a:lnTo>
                  <a:lnTo>
                    <a:pt x="54" y="0"/>
                  </a:lnTo>
                  <a:lnTo>
                    <a:pt x="81" y="4"/>
                  </a:lnTo>
                  <a:lnTo>
                    <a:pt x="108" y="18"/>
                  </a:lnTo>
                  <a:lnTo>
                    <a:pt x="119" y="24"/>
                  </a:lnTo>
                  <a:lnTo>
                    <a:pt x="129" y="64"/>
                  </a:lnTo>
                  <a:close/>
                </a:path>
              </a:pathLst>
            </a:custGeom>
            <a:blipFill dpi="0" rotWithShape="0">
              <a:blip r:embed="rId7"/>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268" name="Rectangle 92"/>
          <p:cNvSpPr>
            <a:spLocks noChangeArrowheads="1"/>
          </p:cNvSpPr>
          <p:nvPr/>
        </p:nvSpPr>
        <p:spPr bwMode="gray">
          <a:xfrm>
            <a:off x="2906691" y="1526526"/>
            <a:ext cx="3825825" cy="552618"/>
          </a:xfrm>
          <a:prstGeom prst="rect">
            <a:avLst/>
          </a:prstGeom>
          <a:solidFill>
            <a:schemeClr val="accent2"/>
          </a:solidFill>
          <a:ln w="12700">
            <a:solidFill>
              <a:schemeClr val="bg1"/>
            </a:solidFill>
            <a:miter lim="800000"/>
          </a:ln>
        </p:spPr>
        <p:txBody>
          <a:bodyPr wrap="none" lIns="93296" tIns="46648" rIns="93296" bIns="46648" anchor="ctr"/>
          <a:lstStyle>
            <a:defPPr>
              <a:defRPr lang="zh-CN"/>
            </a:defPPr>
            <a:lvl1pPr marL="0" algn="l" defTabSz="93345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3345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3345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3345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3345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spcBef>
                <a:spcPts val="300"/>
              </a:spcBef>
              <a:buClrTx/>
              <a:buFont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公司整体期望</a:t>
            </a:r>
          </a:p>
          <a:p>
            <a:pPr algn="ctr" eaLnBrk="1" hangingPunct="1">
              <a:lnSpc>
                <a:spcPct val="100000"/>
              </a:lnSpc>
              <a:spcBef>
                <a:spcPts val="300"/>
              </a:spcBef>
              <a:buClrTx/>
              <a:buFontTx/>
              <a:buNone/>
            </a:pPr>
            <a:r>
              <a:rPr lang="zh-CN" altLang="en-US" sz="1400" b="1">
                <a:solidFill>
                  <a:schemeClr val="bg1"/>
                </a:solidFill>
                <a:latin typeface="Audi Type" pitchFamily="34" charset="0"/>
                <a:ea typeface="华康黑体W5(P)" panose="020b0500000000000000" pitchFamily="34" charset="-122"/>
                <a:cs typeface="Arial Unicode MS" panose="020b0604020202020204" pitchFamily="34" charset="-122"/>
              </a:rPr>
              <a:t>关键业绩指标</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=本年利润达到</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1,200</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万元</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53269" name="Rectangle 93"/>
          <p:cNvSpPr>
            <a:spLocks noChangeArrowheads="1"/>
          </p:cNvSpPr>
          <p:nvPr/>
        </p:nvSpPr>
        <p:spPr bwMode="gray">
          <a:xfrm>
            <a:off x="3647330" y="2604402"/>
            <a:ext cx="3295672" cy="552618"/>
          </a:xfrm>
          <a:prstGeom prst="rect">
            <a:avLst/>
          </a:prstGeom>
          <a:solidFill>
            <a:schemeClr val="accent2"/>
          </a:solidFill>
          <a:ln w="12700">
            <a:solidFill>
              <a:schemeClr val="bg1"/>
            </a:solidFill>
            <a:miter lim="800000"/>
          </a:ln>
        </p:spPr>
        <p:txBody>
          <a:bodyPr wrap="none" lIns="93296" tIns="46648" rIns="93296" bIns="46648" anchor="ctr"/>
          <a:lstStyle>
            <a:defPPr>
              <a:defRPr lang="zh-CN"/>
            </a:defPPr>
            <a:lvl1pPr marL="0" algn="l" defTabSz="93345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93345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93345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93345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93345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93345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algn="ctr" eaLnBrk="1" hangingPunct="1">
              <a:lnSpc>
                <a:spcPct val="100000"/>
              </a:lnSpc>
              <a:spcBef>
                <a:spcPts val="300"/>
              </a:spcBef>
              <a:buClrTx/>
              <a:buFontTx/>
              <a:buNone/>
            </a:pP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关键指标1</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售后产值</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4000</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万产值</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a:p>
            <a:pPr algn="ctr" eaLnBrk="1" hangingPunct="1">
              <a:lnSpc>
                <a:spcPct val="100000"/>
              </a:lnSpc>
              <a:spcBef>
                <a:spcPts val="300"/>
              </a:spcBef>
              <a:buClrTx/>
              <a:buFontTx/>
              <a:buNone/>
            </a:pP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关键指标2</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售后利润</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a:t>
            </a:r>
            <a:r>
              <a:rPr lang="en-US" altLang="zh-CN" sz="1400" b="1" smtClean="0">
                <a:solidFill>
                  <a:schemeClr val="bg1"/>
                </a:solidFill>
                <a:latin typeface="Audi Type" pitchFamily="34" charset="0"/>
                <a:ea typeface="华康黑体W5(P)" panose="020b0500000000000000" pitchFamily="34" charset="-122"/>
                <a:cs typeface="Arial Unicode MS" panose="020b0604020202020204" pitchFamily="34" charset="-122"/>
              </a:rPr>
              <a:t>2100</a:t>
            </a:r>
            <a:r>
              <a:rPr lang="zh-CN" altLang="en-US" sz="1400" b="1" smtClean="0">
                <a:solidFill>
                  <a:schemeClr val="bg1"/>
                </a:solidFill>
                <a:latin typeface="Audi Type" pitchFamily="34" charset="0"/>
                <a:ea typeface="华康黑体W5(P)" panose="020b0500000000000000" pitchFamily="34" charset="-122"/>
                <a:cs typeface="Arial Unicode MS" panose="020b0604020202020204" pitchFamily="34" charset="-122"/>
              </a:rPr>
              <a:t>万毛利</a:t>
            </a:r>
            <a:endParaRPr lang="en-US" altLang="zh-CN" sz="1400" b="1">
              <a:solidFill>
                <a:schemeClr val="bg1"/>
              </a:solidFill>
              <a:latin typeface="Audi Type" pitchFamily="34" charset="0"/>
              <a:ea typeface="华康黑体W5(P)" panose="020b0500000000000000" pitchFamily="34" charset="-122"/>
              <a:cs typeface="Arial Unicode MS" panose="020b0604020202020204" pitchFamily="34" charset="-122"/>
            </a:endParaRPr>
          </a:p>
        </p:txBody>
      </p:sp>
      <p:sp>
        <p:nvSpPr>
          <p:cNvPr id="53270" name="Rectangle 94"/>
          <p:cNvSpPr>
            <a:spLocks noChangeArrowheads="1"/>
          </p:cNvSpPr>
          <p:nvPr/>
        </p:nvSpPr>
        <p:spPr bwMode="gray">
          <a:xfrm>
            <a:off x="2246421" y="2701674"/>
            <a:ext cx="134972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zh-CN"/>
            </a:defPPr>
            <a:lvl1pPr marL="0" algn="l" defTabSz="787400" rtl="0" eaLnBrk="1" latinLnBrk="0" hangingPunct="1">
              <a:lnSpc>
                <a:spcPct val="90000"/>
              </a:lnSpc>
              <a:spcBef>
                <a:spcPct val="50000"/>
              </a:spcBef>
              <a:buClr>
                <a:schemeClr val="bg2"/>
              </a:buClr>
              <a:buChar char="•"/>
              <a:defRPr kumimoji="1" sz="1800" kern="1200">
                <a:solidFill>
                  <a:srgbClr val="091D5D"/>
                </a:solidFill>
                <a:latin typeface="Arial" pitchFamily="34" charset="0"/>
                <a:ea typeface="ＭＳ Ｐゴシック" panose="020b0600070205080204" pitchFamily="34" charset="-128"/>
                <a:cs typeface="+mn-cs"/>
              </a:defRPr>
            </a:lvl1pPr>
            <a:lvl2pPr marL="742950" indent="-285750" algn="l" defTabSz="787400" rtl="0" eaLnBrk="1" latinLnBrk="0" hangingPunct="1">
              <a:lnSpc>
                <a:spcPct val="90000"/>
              </a:lnSpc>
              <a:spcBef>
                <a:spcPct val="50000"/>
              </a:spcBef>
              <a:buClr>
                <a:schemeClr val="bg2"/>
              </a:buClr>
              <a:buFont typeface="Verdana" panose="020b0604030504040204" pitchFamily="34" charset="0"/>
              <a:buChar char="–"/>
              <a:defRPr kumimoji="1" sz="1600" kern="1200">
                <a:solidFill>
                  <a:srgbClr val="091D5D"/>
                </a:solidFill>
                <a:latin typeface="Arial" pitchFamily="34" charset="0"/>
                <a:ea typeface="ＭＳ Ｐゴシック" panose="020b0600070205080204" pitchFamily="34" charset="-128"/>
                <a:cs typeface="+mn-cs"/>
              </a:defRPr>
            </a:lvl2pPr>
            <a:lvl3pPr marL="1143000" indent="-228600" algn="l" defTabSz="787400" rtl="0" eaLnBrk="1" latinLnBrk="0" hangingPunct="1">
              <a:lnSpc>
                <a:spcPct val="90000"/>
              </a:lnSpc>
              <a:spcBef>
                <a:spcPct val="50000"/>
              </a:spcBef>
              <a:buClr>
                <a:srgbClr val="000066"/>
              </a:buClr>
              <a:buChar char="•"/>
              <a:defRPr kumimoji="1" sz="1600" kern="1200">
                <a:solidFill>
                  <a:srgbClr val="091D5D"/>
                </a:solidFill>
                <a:latin typeface="Arial" pitchFamily="34" charset="0"/>
                <a:ea typeface="ＭＳ Ｐゴシック" panose="020b0600070205080204" pitchFamily="34" charset="-128"/>
                <a:cs typeface="+mn-cs"/>
              </a:defRPr>
            </a:lvl3pPr>
            <a:lvl4pPr marL="1600200" indent="-228600" algn="l" defTabSz="787400" rtl="0" eaLnBrk="1" latinLnBrk="0" hangingPunct="1">
              <a:lnSpc>
                <a:spcPct val="90000"/>
              </a:lnSpc>
              <a:spcBef>
                <a:spcPct val="50000"/>
              </a:spcBef>
              <a:buClr>
                <a:schemeClr val="bg2"/>
              </a:buClr>
              <a:buChar char="•"/>
              <a:defRPr kumimoji="1" sz="1400" kern="1200">
                <a:solidFill>
                  <a:srgbClr val="091D5D"/>
                </a:solidFill>
                <a:latin typeface="Arial" pitchFamily="34" charset="0"/>
                <a:ea typeface="ＭＳ Ｐゴシック" panose="020b0600070205080204" pitchFamily="34" charset="-128"/>
                <a:cs typeface="+mn-cs"/>
              </a:defRPr>
            </a:lvl4pPr>
            <a:lvl5pPr marL="2057400" indent="-228600" algn="l" defTabSz="787400" rtl="0" eaLnBrk="1" latinLnBrk="0" hangingPunct="1">
              <a:lnSpc>
                <a:spcPct val="90000"/>
              </a:lnSpc>
              <a:spcBef>
                <a:spcPct val="50000"/>
              </a:spcBef>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5pPr>
            <a:lvl6pPr marL="25146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6pPr>
            <a:lvl7pPr marL="29718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7pPr>
            <a:lvl8pPr marL="34290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8pPr>
            <a:lvl9pPr marL="3886200" indent="-228600" algn="l" defTabSz="787400" rtl="0" eaLnBrk="0" fontAlgn="base" latinLnBrk="0" hangingPunct="0">
              <a:lnSpc>
                <a:spcPct val="90000"/>
              </a:lnSpc>
              <a:spcBef>
                <a:spcPct val="50000"/>
              </a:spcBef>
              <a:spcAft>
                <a:spcPct val="0"/>
              </a:spcAft>
              <a:buClr>
                <a:schemeClr val="bg2"/>
              </a:buClr>
              <a:buChar char="•"/>
              <a:defRPr kumimoji="1" sz="1200" kern="1200">
                <a:solidFill>
                  <a:srgbClr val="091D5D"/>
                </a:solidFill>
                <a:latin typeface="Arial" pitchFamily="34" charset="0"/>
                <a:ea typeface="ＭＳ Ｐゴシック" panose="020b0600070205080204" pitchFamily="34" charset="-128"/>
                <a:cs typeface="+mn-cs"/>
              </a:defRPr>
            </a:lvl9pPr>
          </a:lstStyle>
          <a:p>
            <a:pPr eaLnBrk="1" hangingPunct="1">
              <a:buFontTx/>
              <a:buNone/>
            </a:pPr>
            <a:r>
              <a:rPr lang="zh-CN" altLang="en-US" sz="1400" b="1">
                <a:solidFill>
                  <a:schemeClr val="tx1"/>
                </a:solidFill>
                <a:latin typeface="Audi Type" pitchFamily="34" charset="0"/>
                <a:ea typeface="华康黑体W5(P)" panose="020b0500000000000000" pitchFamily="34" charset="-122"/>
                <a:cs typeface="Arial Unicode MS" panose="020b0604020202020204" pitchFamily="34" charset="-122"/>
              </a:rPr>
              <a:t>. . . . . . . . . . . . .</a:t>
            </a:r>
          </a:p>
        </p:txBody>
      </p:sp>
      <p:cxnSp>
        <p:nvCxnSpPr>
          <p:cNvPr id="53271" name="AutoShape 95"/>
          <p:cNvCxnSpPr>
            <a:cxnSpLocks noChangeShapeType="1"/>
            <a:stCxn id="53270" idx="0"/>
            <a:endCxn id="53269" idx="0"/>
          </p:cNvCxnSpPr>
          <p:nvPr/>
        </p:nvCxnSpPr>
        <p:spPr bwMode="gray">
          <a:xfrm rot="5400000" flipH="1" flipV="1">
            <a:off x="4059589" y="1466098"/>
            <a:ext cx="97272" cy="2373881"/>
          </a:xfrm>
          <a:prstGeom prst="bentConnector3">
            <a:avLst>
              <a:gd name="adj1" fmla="val 335011"/>
            </a:avLst>
          </a:prstGeom>
          <a:noFill/>
          <a:ln w="127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bwMode="gray"/>
        <p:txBody>
          <a:bodyPr/>
          <a:lstStyle/>
          <a:p>
            <a:r>
              <a:rPr lang="zh-CN" altLang="en-US" smtClean="0"/>
              <a:t>各主要业绩指标设定后的关键在于将目标层层分解</a:t>
            </a:r>
            <a:endParaRPr lang="en-US"/>
          </a:p>
        </p:txBody>
      </p:sp>
      <p:sp>
        <p:nvSpPr>
          <p:cNvPr id="102" name="Line 10"/>
          <p:cNvSpPr>
            <a:spLocks noChangeShapeType="1"/>
          </p:cNvSpPr>
          <p:nvPr/>
        </p:nvSpPr>
        <p:spPr bwMode="gray">
          <a:xfrm flipH="1">
            <a:off x="5322594" y="3157020"/>
            <a:ext cx="0" cy="43195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
        <p:nvSpPr>
          <p:cNvPr id="103" name="Line 10"/>
          <p:cNvSpPr>
            <a:spLocks noChangeShapeType="1"/>
          </p:cNvSpPr>
          <p:nvPr/>
        </p:nvSpPr>
        <p:spPr bwMode="gray">
          <a:xfrm flipH="1">
            <a:off x="5077583" y="4376443"/>
            <a:ext cx="0" cy="35189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udi Type" pitchFamily="34" charset="0"/>
              <a:ea typeface="华康黑体W5(P)" panose="020b0500000000000000" pitchFamily="34" charset="-122"/>
            </a:endParaRPr>
          </a:p>
        </p:txBody>
      </p:sp>
    </p:spTree>
    <p:extLst>
      <p:ext uri="{BB962C8B-B14F-4D97-AF65-F5344CB8AC3E}">
        <p14:creationId xmlns:p14="http://schemas.microsoft.com/office/powerpoint/2010/main" val="2893508647"/>
      </p:ext>
    </p:extLst>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https://d.book118.com/335311232300011043</a:t>
            </a:r>
          </a:p>
        </p:txBody>
      </p:sp>
    </p:spTree>
  </p:cSld>
  <p:clrMapOvr>
    <a:masterClrMapping/>
  </p:clrMapOvr>
  <p:transition/>
  <p:timing/>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hinkcellActiveDocDoNotDelete"/>
</p:tagLst>
</file>

<file path=ppt/tags/tag5.xml><?xml version="1.0" encoding="utf-8"?>
<p:tagLst xmlns:p="http://schemas.openxmlformats.org/presentationml/2006/main">
  <p:tag name="THINKCELLSHAPEDONOTDELETE" val="thinkcellActiveDocDoNotDelete"/>
</p:tagLst>
</file>

<file path=ppt/tags/tag6.xml><?xml version="1.0" encoding="utf-8"?>
<p:tagLst xmlns:p="http://schemas.openxmlformats.org/presentationml/2006/main">
  <p:tag name="THINKCELLSHAPEDONOTDELETE" val="thinkcellActiveDocDoNotDelete"/>
</p:tagLst>
</file>

<file path=ppt/tags/tag7.xml><?xml version="1.0" encoding="utf-8"?>
<p:tagLst xmlns:p="http://schemas.openxmlformats.org/presentationml/2006/main">
  <p:tag name="THINKCELLSHAPEDONOTDELETE" val="thinkcellActiveDocDoNotDelete"/>
</p:tagLst>
</file>

<file path=ppt/tags/tag8.xml><?xml version="1.0" encoding="utf-8"?>
<p:tagLst xmlns:p="http://schemas.openxmlformats.org/presentationml/2006/main">
  <p:tag name="THINKCELLSHAPEDONOTDELETE" val="thinkcellActiveDocDoNotDelete"/>
</p:tagLst>
</file>

<file path=ppt/tags/tag9.xml><?xml version="1.0" encoding="utf-8"?>
<p:tagLst xmlns:p="http://schemas.openxmlformats.org/presentationml/2006/main">
  <p:tag name="THINKCELLSHAPEDONOTDELETE" val="thinkcellActiveDocDoNotDelete"/>
</p:tagLst>
</file>

<file path=ppt/tags/tag10.xml><?xml version="1.0" encoding="utf-8"?>
<p:tagLst xmlns:p="http://schemas.openxmlformats.org/presentationml/2006/main">
  <p:tag name="THINKCELLSHAPEDONOTDELETE" val="thinkcellActiveDocDoNotDelete"/>
</p:tagLst>
</file>

<file path=ppt/tags/tag11.xml><?xml version="1.0" encoding="utf-8"?>
<p:tagLst xmlns:p="http://schemas.openxmlformats.org/presentationml/2006/main">
  <p:tag name="THINKCELLSHAPEDONOTDELETE" val="thinkcellActiveDocDoNotDelete"/>
</p:tagLst>
</file>

<file path=ppt/tags/tag12.xml><?xml version="1.0" encoding="utf-8"?>
<p:tagLst xmlns:p="http://schemas.openxmlformats.org/presentationml/2006/main">
  <p:tag name="THINKCELLSHAPEDONOTDELETE" val="thinkcellActiveDocDoNotDelete"/>
</p:tagLst>
</file>

<file path=ppt/tags/tag13.xml><?xml version="1.0" encoding="utf-8"?>
<p:tagLst xmlns:p="http://schemas.openxmlformats.org/presentationml/2006/main">
  <p:tag name="THINKCELLSHAPEDONOTDELETE" val="thinkcellActiveDocDoNotDelete"/>
</p:tagLst>
</file>

<file path=ppt/tags/tag14.xml><?xml version="1.0" encoding="utf-8"?>
<p:tagLst xmlns:p="http://schemas.openxmlformats.org/presentationml/2006/main">
  <p:tag name="THINKCELLSHAPEDONOTDELETE" val="thinkcellActiveDocDoNotDelete"/>
</p:tagLst>
</file>

<file path=ppt/tags/tag15.xml><?xml version="1.0" encoding="utf-8"?>
<p:tagLst xmlns:p="http://schemas.openxmlformats.org/presentationml/2006/main">
  <p:tag name="THINKCELLSHAPEDONOTDELETE" val="thinkcellActiveDocDoNotDelete"/>
</p:tagLst>
</file>

<file path=ppt/tags/tag16.xml><?xml version="1.0" encoding="utf-8"?>
<p:tagLst xmlns:p="http://schemas.openxmlformats.org/presentationml/2006/main">
  <p:tag name="THINKCELLSHAPEDONOTDELETE" val="thinkcellActiveDocDoNotDelete"/>
</p:tagLst>
</file>

<file path=ppt/tags/tag17.xml><?xml version="1.0" encoding="utf-8"?>
<p:tagLst xmlns:p="http://schemas.openxmlformats.org/presentationml/2006/main">
  <p:tag name="THINKCELLSHAPEDONOTDELETE" val="thinkcellActiveDocDoNotDelete"/>
</p:tagLst>
</file>

<file path=ppt/tags/tag18.xml><?xml version="1.0" encoding="utf-8"?>
<p:tagLst xmlns:p="http://schemas.openxmlformats.org/presentationml/2006/main">
  <p:tag name="THINKCELLSHAPEDONOTDELETE" val="thinkcellActiveDocDoNotDelete"/>
</p:tagLst>
</file>

<file path=ppt/tags/tag19.xml><?xml version="1.0" encoding="utf-8"?>
<p:tagLst xmlns:p="http://schemas.openxmlformats.org/presentationml/2006/main">
  <p:tag name="THINKCELLSHAPEDONOTDELETE" val="thinkcellActiveDocDoNotDelete"/>
</p:tagLst>
</file>

<file path=ppt/tags/tag20.xml><?xml version="1.0" encoding="utf-8"?>
<p:tagLst xmlns:p="http://schemas.openxmlformats.org/presentationml/2006/main">
  <p:tag name="THINKCELLSHAPEDONOTDELETE" val="thinkcellActiveDocDoNotDelete"/>
</p:tagLst>
</file>

<file path=ppt/tags/tag21.xml><?xml version="1.0" encoding="utf-8"?>
<p:tagLst xmlns:p="http://schemas.openxmlformats.org/presentationml/2006/main">
  <p:tag name="THINKCELLSHAPEDONOTDELETE" val="thinkcellActiveDocDoNotDelete"/>
</p:tagLst>
</file>

<file path=ppt/tags/tag22.xml><?xml version="1.0" encoding="utf-8"?>
<p:tagLst xmlns:p="http://schemas.openxmlformats.org/presentationml/2006/main">
  <p:tag name="THINKCELLSHAPEDONOTDELETE" val="thinkcellActiveDocDoNotDelete"/>
</p:tagLst>
</file>

<file path=ppt/tags/tag23.xml><?xml version="1.0" encoding="utf-8"?>
<p:tagLst xmlns:p="http://schemas.openxmlformats.org/presentationml/2006/main">
  <p:tag name="THINKCELLSHAPEDONOTDELETE" val="thinkcellActiveDocDoNotDelete"/>
</p:tagLst>
</file>

<file path=ppt/tags/tag24.xml><?xml version="1.0" encoding="utf-8"?>
<p:tagLst xmlns:p="http://schemas.openxmlformats.org/presentationml/2006/main">
  <p:tag name="THINKCELLSHAPEDONOTDELETE" val="thinkcellActiveDocDoNotDelete"/>
</p:tagLst>
</file>

<file path=ppt/tags/tag25.xml><?xml version="1.0" encoding="utf-8"?>
<p:tagLst xmlns:p="http://schemas.openxmlformats.org/presentationml/2006/main">
  <p:tag name="THINKCELLSHAPEDONOTDELETE" val="thinkcellActiveDocDoNotDelete"/>
</p:tagLst>
</file>

<file path=ppt/tags/tag26.xml><?xml version="1.0" encoding="utf-8"?>
<p:tagLst xmlns:p="http://schemas.openxmlformats.org/presentationml/2006/main">
  <p:tag name="THINKCELLSHAPEDONOTDELETE" val="thinkcellActiveDocDoNotDelete"/>
</p:tagLst>
</file>

<file path=ppt/tags/tag27.xml><?xml version="1.0" encoding="utf-8"?>
<p:tagLst xmlns:p="http://schemas.openxmlformats.org/presentationml/2006/main">
  <p:tag name="LLEFT" val=" 9.75"/>
  <p:tag name="LTOP" val=" 100.375"/>
</p:tagLst>
</file>

<file path=ppt/tags/tag28.xml><?xml version="1.0" encoding="utf-8"?>
<p:tagLst xmlns:p="http://schemas.openxmlformats.org/presentationml/2006/main">
  <p:tag name="LLEFT" val=" 9.75"/>
  <p:tag name="LTOP" val=" 100.375"/>
</p:tagLst>
</file>

<file path=ppt/tags/tag29.xml><?xml version="1.0" encoding="utf-8"?>
<p:tagLst xmlns:p="http://schemas.openxmlformats.org/presentationml/2006/main">
  <p:tag name="LLEFT" val=" 9.75"/>
  <p:tag name="LTOP" val=" 100.375"/>
</p:tagLst>
</file>

<file path=ppt/tags/tag30.xml><?xml version="1.0" encoding="utf-8"?>
<p:tagLst xmlns:p="http://schemas.openxmlformats.org/presentationml/2006/main">
  <p:tag name="LLEFT" val=" 9.75"/>
  <p:tag name="LTOP" val=" 100.375"/>
</p:tagLst>
</file>

<file path=ppt/tags/tag31.xml><?xml version="1.0" encoding="utf-8"?>
<p:tagLst xmlns:p="http://schemas.openxmlformats.org/presentationml/2006/main">
  <p:tag name="LLEFT" val=" 9.75"/>
  <p:tag name="LTOP" val=" 100.375"/>
</p:tagLst>
</file>

<file path=ppt/tags/tag32.xml><?xml version="1.0" encoding="utf-8"?>
<p:tagLst xmlns:p="http://schemas.openxmlformats.org/presentationml/2006/main">
  <p:tag name="LLEFT" val=" 9.75"/>
  <p:tag name="LTOP" val=" 100.375"/>
</p:tagLst>
</file>

<file path=ppt/tags/tag33.xml><?xml version="1.0" encoding="utf-8"?>
<p:tagLst xmlns:p="http://schemas.openxmlformats.org/presentationml/2006/main">
  <p:tag name="LLEFT" val=" 9.75"/>
  <p:tag name="LTOP" val=" 100.375"/>
</p:tagLst>
</file>

<file path=ppt/tags/tag34.xml><?xml version="1.0" encoding="utf-8"?>
<p:tagLst xmlns:p="http://schemas.openxmlformats.org/presentationml/2006/main">
  <p:tag name="LLEFT" val=" 9.75"/>
  <p:tag name="LTOP" val=" 100.375"/>
</p:tagLst>
</file>

<file path=ppt/tags/tag35.xml><?xml version="1.0" encoding="utf-8"?>
<p:tagLst xmlns:p="http://schemas.openxmlformats.org/presentationml/2006/main">
  <p:tag name="LLEFT" val=" 9.75"/>
  <p:tag name="LTOP" val=" 100.375"/>
</p:tagLst>
</file>

<file path=ppt/tags/tag36.xml><?xml version="1.0" encoding="utf-8"?>
<p:tagLst xmlns:p="http://schemas.openxmlformats.org/presentationml/2006/main">
  <p:tag name="LLEFT" val=" 9.75"/>
  <p:tag name="LTOP" val=" 100.375"/>
</p:tagLst>
</file>

<file path=ppt/tags/tag37.xml><?xml version="1.0" encoding="utf-8"?>
<p:tagLst xmlns:p="http://schemas.openxmlformats.org/presentationml/2006/main">
  <p:tag name="LLEFT" val=" 9.75"/>
  <p:tag name="LTOP" val=" 100.375"/>
</p:tagLst>
</file>

<file path=ppt/tags/tag38.xml><?xml version="1.0" encoding="utf-8"?>
<p:tagLst xmlns:p="http://schemas.openxmlformats.org/presentationml/2006/main">
  <p:tag name="LLEFT" val=" 9.75"/>
  <p:tag name="LTOP" val=" 100.375"/>
</p:tagLst>
</file>

<file path=ppt/tags/tag39.xml><?xml version="1.0" encoding="utf-8"?>
<p:tagLst xmlns:p="http://schemas.openxmlformats.org/presentationml/2006/main">
  <p:tag name="LLEFT" val=" 9.75"/>
  <p:tag name="LTOP" val=" 100.375"/>
</p:tagLst>
</file>

<file path=ppt/tags/tag40.xml><?xml version="1.0" encoding="utf-8"?>
<p:tagLst xmlns:p="http://schemas.openxmlformats.org/presentationml/2006/main">
  <p:tag name="LLEFT" val=" 9.75"/>
  <p:tag name="LTOP" val=" 100.375"/>
</p:tagLst>
</file>

<file path=ppt/tags/tag41.xml><?xml version="1.0" encoding="utf-8"?>
<p:tagLst xmlns:p="http://schemas.openxmlformats.org/presentationml/2006/main">
  <p:tag name="LLEFT" val=" 9.75"/>
  <p:tag name="LTOP" val=" 100.375"/>
</p:tagLst>
</file>

<file path=ppt/tags/tag4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Audi Master 15">
      <a:dk1>
        <a:srgbClr val="000000"/>
      </a:dk1>
      <a:lt1>
        <a:srgbClr val="FFFFFF"/>
      </a:lt1>
      <a:dk2>
        <a:srgbClr val="000000"/>
      </a:dk2>
      <a:lt2>
        <a:srgbClr val="B0B6B8"/>
      </a:lt2>
      <a:accent1>
        <a:srgbClr val="434C53"/>
      </a:accent1>
      <a:accent2>
        <a:srgbClr val="CC0033"/>
      </a:accent2>
      <a:accent3>
        <a:srgbClr val="FFFFFF"/>
      </a:accent3>
      <a:accent4>
        <a:srgbClr val="000000"/>
      </a:accent4>
      <a:accent5>
        <a:srgbClr val="B0B2B3"/>
      </a:accent5>
      <a:accent6>
        <a:srgbClr val="B9002D"/>
      </a:accent6>
      <a:hlink>
        <a:srgbClr val="6D7579"/>
      </a:hlink>
      <a:folHlink>
        <a:srgbClr val="D5D9D8"/>
      </a:folHlink>
    </a:clrScheme>
    <a:fontScheme name="自定义 1">
      <a:majorFont>
        <a:latin typeface="Arial"/>
        <a:ea typeface="Arial"/>
        <a:cs typeface="Arial"/>
      </a:majorFont>
      <a:minorFont>
        <a:latin typeface="Arial"/>
        <a:ea typeface="Arial"/>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演示文稿1" id="{3750C9D9-7261-43C4-A0FB-8C4C1DB3C82E}" vid="{A8BE648C-725E-44EF-85E3-43D25D2D99C2}"/>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842</Paragraphs>
  <Slides>44</Slides>
  <Notes>10</Notes>
  <TotalTime>1</TotalTime>
  <HiddenSlides>3</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44</vt:i4>
      </vt:variant>
    </vt:vector>
  </HeadingPairs>
  <TitlesOfParts>
    <vt:vector baseType="lpstr" size="59">
      <vt:lpstr>Arial</vt:lpstr>
      <vt:lpstr>Calibri</vt:lpstr>
      <vt:lpstr>华康黑体W5(P)</vt:lpstr>
      <vt:lpstr>Audi Type</vt:lpstr>
      <vt:lpstr>Calibri Light</vt:lpstr>
      <vt:lpstr>Arial Unicode MS</vt:lpstr>
      <vt:lpstr>ＭＳ Ｐゴシック</vt:lpstr>
      <vt:lpstr>Verdana</vt:lpstr>
      <vt:lpstr>Wingdings</vt:lpstr>
      <vt:lpstr>SimSun</vt:lpstr>
      <vt:lpstr>华文楷体</vt:lpstr>
      <vt:lpstr>Gulim</vt:lpstr>
      <vt:lpstr>Helvetica</vt:lpstr>
      <vt:lpstr>Times New Roman</vt:lpstr>
      <vt:lpstr>Office Theme</vt:lpstr>
      <vt:lpstr>PowerPoint Presentation</vt:lpstr>
      <vt:lpstr>目录</vt:lpstr>
      <vt:lpstr>绩效考核与绩效管理的定义</vt:lpstr>
      <vt:lpstr>绩效管理与公司战略目标密不可分</vt:lpstr>
      <vt:lpstr>绩效管理与公司战略目标密不可分</vt:lpstr>
      <vt:lpstr>绩效考核仅仅是绩效管理的环节之一</vt:lpstr>
      <vt:lpstr>绩效管理体系的作用与意义</vt:lpstr>
      <vt:lpstr>绩效管理机制 — 包括绩效计划、绩效辅导、绩效考核、绩效结果应用四个环节，且持续循环</vt:lpstr>
      <vt:lpstr>公司层面业绩考核是战略规划实现的监控体系</vt:lpstr>
      <vt:lpstr>公司在设计绩效管理方案时主要考虑以下三个主要环节：绩效考核指标体系设计、绩效管理体系的搭建、以及考核结果的应用</vt:lpstr>
      <vt:lpstr>在企业进行绩效管理的过程中往往存在四个发展阶段</vt:lpstr>
      <vt:lpstr>绩效管理的四个发展阶段（续）</vt:lpstr>
      <vt:lpstr>绩效管理的四个发展阶段（续）</vt:lpstr>
      <vt:lpstr>绩效管理的四个发展阶段（续）</vt:lpstr>
      <vt:lpstr>目录</vt:lpstr>
      <vt:lpstr>绩效计划的设计原理</vt:lpstr>
      <vt:lpstr>公司战略与绩效管理案例 – 中升集团</vt:lpstr>
      <vt:lpstr>公司战略与绩效管理案例 – 中升KPI战略的成果</vt:lpstr>
      <vt:lpstr>组织层面的绩效考核指标体系包括以下四个方面</vt:lpstr>
      <vt:lpstr>目录</vt:lpstr>
      <vt:lpstr>平衡计分卡原理在企业绩效管理中得到普遍应用</vt:lpstr>
      <vt:lpstr>平衡计分卡内部因果关系分析</vt:lpstr>
      <vt:lpstr>关键业绩考核指标的设计需要与战略规划紧密相联，才能将企业的战略规划落实为具体行动</vt:lpstr>
      <vt:lpstr>公司层面平衡计分卡－战略地图</vt:lpstr>
      <vt:lpstr>绩效管理的根本目的在于帮助企业实现战略落地。战略地图帮助厘清公司战略重点，并将战略目标按照平衡计分卡的四个层面分解</vt:lpstr>
      <vt:lpstr>企业战略地图 - 汽车经销商行业举例</vt:lpstr>
      <vt:lpstr>平衡计分卡促进企业建立完整的战略管理系统</vt:lpstr>
      <vt:lpstr>平衡计分卡促进企业建立完整的战略管理系统</vt:lpstr>
      <vt:lpstr>       有效的关键绩效指标的基本特征</vt:lpstr>
      <vt:lpstr>目录</vt:lpstr>
      <vt:lpstr>员工关键绩效指标 —— 三个来源、两类指标</vt:lpstr>
      <vt:lpstr>个人KPI指标与个人重点行动计划的关系</vt:lpstr>
      <vt:lpstr>基于部门目标和岗位职责，为员工设定阶段重点工作－第1步，理解部门层面的目标，并将部门行动目标分解至个人</vt:lpstr>
      <vt:lpstr>基于部门目标和岗位职责，为员工设定阶段重点工作－第2步，结合所在岗位的职责与部门行动分解的内容，设定阶段重点工作</vt:lpstr>
      <vt:lpstr>设计员工绩效考核指标时可以从数量、质量、时间、成本角度出发，形成KPI</vt:lpstr>
      <vt:lpstr>定性指标量化的方法：对每个定性指标设定评价标准</vt:lpstr>
      <vt:lpstr>设定员工关键绩效指标的6要点</vt:lpstr>
      <vt:lpstr>练习：以下衡量指标是否SMART？</vt:lpstr>
      <vt:lpstr>重点工作计划设定的适用岗位特点和举例</vt:lpstr>
      <vt:lpstr>员工绩效指标需要遵循的要点</vt:lpstr>
      <vt:lpstr>目录</vt:lpstr>
      <vt:lpstr>公司在设置合理的目标时应综合考虑三方面因素</vt:lpstr>
      <vt:lpstr>各主要业绩指标设定后的关键在于将目标层层分解</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2024-09-05T18:11:59.063</cp:lastPrinted>
  <dcterms:created xsi:type="dcterms:W3CDTF">2024-09-05T10:11:59Z</dcterms:created>
  <dcterms:modified xsi:type="dcterms:W3CDTF">2024-09-05T10:12:04Z</dcterms:modified>
</cp:coreProperties>
</file>