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3AD79-ABCB-400B-8641-7874D4C9E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25CD7-554B-4B8D-B884-550912C67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93781-E41C-4249-8A88-A0D705A0E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8BDC57-C105-4462-9E0A-7437A9253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516864-8194-426D-8113-D31526B57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D4EE91-ED5B-4675-980B-55103435D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E224FC-1475-4006-8E8D-5266750BE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E771F-6EBF-4390-B376-1FCF56704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02F1D8-FE6D-40F5-8843-B8BC56454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9A31C-C82B-4E99-A9A9-E8B0BACBE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513500-4802-4FA6-B445-D9C267E24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635395-ADB2-4BA4-9B4A-3CC0D95A7AA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2023/12/31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med">
    <p:fade/>
  </p:transition>
  <p:timing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322101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8" name="矩形 47107"/>
          <p:cNvSpPr/>
          <p:nvPr/>
        </p:nvSpPr>
        <p:spPr>
          <a:xfrm>
            <a:off x="2123440" y="1556068"/>
            <a:ext cx="5184775" cy="14700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8000" b="1">
                <a:solidFill>
                  <a:schemeClr val="tx1"/>
                </a:solidFill>
                <a:latin typeface="汉仪雪峰体简" panose="02010600000101010101" charset="-122"/>
                <a:ea typeface="汉仪雪峰体简" panose="02010600000101010101" charset="-122"/>
              </a:rPr>
              <a:t>青铜葵花</a:t>
            </a:r>
          </a:p>
        </p:txBody>
      </p:sp>
      <p:sp>
        <p:nvSpPr>
          <p:cNvPr id="47109" name="文本框 47108"/>
          <p:cNvSpPr txBox="1"/>
          <p:nvPr/>
        </p:nvSpPr>
        <p:spPr>
          <a:xfrm>
            <a:off x="1619250" y="4437063"/>
            <a:ext cx="18002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latin typeface="Arial" pitchFamily="34" charset="0"/>
                <a:ea typeface="黑体" panose="02010609060101010101" pitchFamily="2" charset="-122"/>
              </a:rPr>
              <a:t>曹文轩</a:t>
            </a:r>
          </a:p>
        </p:txBody>
      </p:sp>
    </p:spTree>
  </p:cSld>
  <p:clrMapOvr>
    <a:masterClrMapping/>
  </p:clrMapOvr>
  <p:transition spd="med">
    <p:fade thruBlk="1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标题 43009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>
                <a:ea typeface="黑体" panose="02010609060101010101" pitchFamily="2" charset="-122"/>
              </a:rPr>
              <a:t>作者介绍</a:t>
            </a:r>
          </a:p>
        </p:txBody>
      </p:sp>
      <p:sp>
        <p:nvSpPr>
          <p:cNvPr id="43011" name="文本占位符 43010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569325" cy="4525963"/>
          </a:xfrm>
        </p:spPr>
        <p:txBody>
          <a:bodyPr/>
          <a:lstStyle/>
          <a:p>
            <a:r>
              <a:rPr lang="zh-CN" altLang="en-US" sz="2800">
                <a:ea typeface="黑体" panose="02010609060101010101" pitchFamily="2" charset="-122"/>
              </a:rPr>
              <a:t>  曹文轩，中国作家富豪榜当红上榜作家，精擅儿童文学，儿童文学委员会委员，中国作家协会鲁迅文学院客座教授，是中国少年写作的积极倡导者、推动者。</a:t>
            </a:r>
          </a:p>
          <a:p>
            <a:r>
              <a:rPr lang="zh-CN" altLang="en-US" sz="2800">
                <a:ea typeface="黑体" panose="02010609060101010101" pitchFamily="2" charset="-122"/>
              </a:rPr>
              <a:t>  主要作品有文学作品集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忧郁的田园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红葫芦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蔷薇谷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追随永恒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三角地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等。长篇小说：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埋在雪下的小屋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山羊不吃天堂草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草房子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天瓢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红瓦黑瓦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根鸟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细米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青铜葵花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、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大王书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等。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标题 4403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 anchor="ctr" anchorCtr="0"/>
          <a:lstStyle/>
          <a:p>
            <a:r>
              <a:rPr lang="zh-CN" altLang="en-US">
                <a:ea typeface="黑体" panose="02010609060101010101" pitchFamily="2" charset="-122"/>
              </a:rPr>
              <a:t>作品介绍</a:t>
            </a:r>
          </a:p>
        </p:txBody>
      </p:sp>
      <p:sp>
        <p:nvSpPr>
          <p:cNvPr id="44035" name="文本占位符 44034"/>
          <p:cNvSpPr>
            <a:spLocks noGrp="1"/>
          </p:cNvSpPr>
          <p:nvPr>
            <p:ph type="body" idx="4294967295"/>
          </p:nvPr>
        </p:nvSpPr>
        <p:spPr>
          <a:xfrm>
            <a:off x="539750" y="1341438"/>
            <a:ext cx="8229600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>
                <a:ea typeface="黑体" panose="02010609060101010101" pitchFamily="2" charset="-122"/>
              </a:rPr>
              <a:t>     在</a:t>
            </a:r>
            <a:r>
              <a:rPr lang="en-US" altLang="zh-CN" sz="2800">
                <a:ea typeface="黑体" panose="02010609060101010101" pitchFamily="2" charset="-122"/>
              </a:rPr>
              <a:t>《</a:t>
            </a:r>
            <a:r>
              <a:rPr lang="zh-CN" altLang="en-US" sz="2800">
                <a:ea typeface="黑体" panose="02010609060101010101" pitchFamily="2" charset="-122"/>
              </a:rPr>
              <a:t>青铜葵花</a:t>
            </a:r>
            <a:r>
              <a:rPr lang="en-US" altLang="zh-CN" sz="2800">
                <a:ea typeface="黑体" panose="02010609060101010101" pitchFamily="2" charset="-122"/>
              </a:rPr>
              <a:t>》</a:t>
            </a:r>
            <a:r>
              <a:rPr lang="zh-CN" altLang="en-US" sz="2800">
                <a:ea typeface="黑体" panose="02010609060101010101" pitchFamily="2" charset="-122"/>
              </a:rPr>
              <a:t>中，曹文轩将苦难、大美、至爱三位一体，书写了一个乡村男孩青铜和城市女孩葵花的故事。</a:t>
            </a:r>
          </a:p>
          <a:p>
            <a:pPr>
              <a:lnSpc>
                <a:spcPct val="90000"/>
              </a:lnSpc>
            </a:pPr>
            <a:r>
              <a:rPr lang="zh-CN" altLang="en-US" sz="2800">
                <a:ea typeface="黑体" panose="02010609060101010101" pitchFamily="2" charset="-122"/>
              </a:rPr>
              <a:t>     作品人物鲜活灵动，叙事简洁流畅，文字纯净唯美，意境高雅清远，情感真挚深沉，字里行间无不充盈着感人肺腑、震撼人心的人间真情，无不闪耀着人道主义的光辉。作品写尽苦难，将苦难写到深刻；作品写尽美好，将美好写到极致；作品写尽大爱，将大爱写得充满生机与情意。这种对苦难、对真情、对美好人性的细腻描写和咏叹宛如一股温暖清澈的春水，将湿润和纯净带给每一个读者的眼睛、心灵，牵引着我们对生命中真善美的永恒追寻。</a:t>
            </a:r>
          </a:p>
          <a:p>
            <a:pPr>
              <a:lnSpc>
                <a:spcPct val="90000"/>
              </a:lnSpc>
              <a:buNone/>
            </a:pPr>
            <a:endParaRPr lang="zh-CN" altLang="en-US" sz="2800"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文本占位符 45057"/>
          <p:cNvSpPr>
            <a:spLocks noGrp="1"/>
          </p:cNvSpPr>
          <p:nvPr>
            <p:ph type="body" idx="4294967295"/>
          </p:nvPr>
        </p:nvSpPr>
        <p:spPr>
          <a:xfrm>
            <a:off x="1692275" y="1773238"/>
            <a:ext cx="5976938" cy="2879725"/>
          </a:xfrm>
          <a:ln w="38100" cap="rnd">
            <a:solidFill>
              <a:schemeClr val="tx1"/>
            </a:solidFill>
            <a:prstDash val="sysDot"/>
            <a:miter/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en-US" altLang="zh-CN">
              <a:solidFill>
                <a:schemeClr val="tx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青铜葵花</a:t>
            </a:r>
            <a:r>
              <a:rPr lang="en-US" altLang="zh-CN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书名的三层意思：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、书中主人公的名字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、青铜所雕刻成的葵花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、一种坚韧、乐观的品质</a:t>
            </a:r>
          </a:p>
        </p:txBody>
      </p:sp>
      <p:sp>
        <p:nvSpPr>
          <p:cNvPr id="45059" name="矩形 45058"/>
          <p:cNvSpPr/>
          <p:nvPr/>
        </p:nvSpPr>
        <p:spPr>
          <a:xfrm rot="905619">
            <a:off x="3419475" y="333375"/>
            <a:ext cx="2303463" cy="12239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书名分析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标题 4608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anchor="ctr" anchorCtr="0"/>
          <a:lstStyle/>
          <a:p>
            <a:r>
              <a:rPr lang="zh-CN" altLang="en-US">
                <a:ea typeface="黑体" panose="02010609060101010101" pitchFamily="2" charset="-122"/>
              </a:rPr>
              <a:t>赏析</a:t>
            </a:r>
          </a:p>
        </p:txBody>
      </p:sp>
      <p:sp>
        <p:nvSpPr>
          <p:cNvPr id="46083" name="文本占位符 46082"/>
          <p:cNvSpPr>
            <a:spLocks noGrp="1"/>
          </p:cNvSpPr>
          <p:nvPr>
            <p:ph type="body" idx="4294967295"/>
          </p:nvPr>
        </p:nvSpPr>
        <p:spPr>
          <a:xfrm>
            <a:off x="539750" y="1628775"/>
            <a:ext cx="8229600" cy="4525963"/>
          </a:xfrm>
        </p:spPr>
        <p:txBody>
          <a:bodyPr/>
          <a:lstStyle/>
          <a:p>
            <a:r>
              <a:rPr lang="zh-CN" altLang="en-US">
                <a:ea typeface="黑体" panose="02010609060101010101" pitchFamily="2" charset="-122"/>
              </a:rPr>
              <a:t>那些“钻石”，随着太阳的西移，也在改变着光的强度与颜色。到夕阳西下时，它们的光，竟是淡淡的橙色。</a:t>
            </a:r>
          </a:p>
          <a:p>
            <a:endParaRPr lang="zh-CN" altLang="en-US">
              <a:solidFill>
                <a:srgbClr val="0099FF"/>
              </a:solidFill>
              <a:ea typeface="黑体" panose="02010609060101010101" pitchFamily="2" charset="-122"/>
            </a:endParaRPr>
          </a:p>
          <a:p>
            <a:r>
              <a:rPr lang="zh-CN" altLang="en-US">
                <a:solidFill>
                  <a:srgbClr val="0099FF"/>
                </a:solidFill>
                <a:ea typeface="黑体" panose="02010609060101010101" pitchFamily="2" charset="-122"/>
              </a:rPr>
              <a:t>赏析：哥哥青铜为妹妹葵花做了一条冰项链。而那项链，从一条条晶莹剔透的冰凌，在青铜的雕琢下，慢慢的，被染上了夕阳的光芒，宛若钻石般璀璨夺目。</a:t>
            </a:r>
            <a:endParaRPr lang="zh-CN" altLang="en-US">
              <a:solidFill>
                <a:srgbClr val="0099FF"/>
              </a:solidFill>
            </a:endParaRPr>
          </a:p>
        </p:txBody>
      </p:sp>
    </p:spTree>
  </p:cSld>
  <p:clrMapOvr>
    <a:masterClrMapping/>
  </p:clrMapOvr>
  <p:transition spd="med">
    <p:fade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标题 4915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赏析</a:t>
            </a:r>
          </a:p>
        </p:txBody>
      </p:sp>
      <p:sp>
        <p:nvSpPr>
          <p:cNvPr id="49155" name="文本占位符 49154"/>
          <p:cNvSpPr>
            <a:spLocks noGrp="1"/>
          </p:cNvSpPr>
          <p:nvPr>
            <p:ph type="body" idx="4294967295"/>
          </p:nvPr>
        </p:nvSpPr>
        <p:spPr>
          <a:xfrm>
            <a:off x="539750" y="17732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>
                <a:ea typeface="黑体" panose="02010609060101010101" pitchFamily="2" charset="-122"/>
              </a:rPr>
              <a:t>成千上万只萤火虫，在水边草丛中飞舞，将水面照亮，将天空也照亮了。</a:t>
            </a:r>
          </a:p>
          <a:p>
            <a:pPr>
              <a:lnSpc>
                <a:spcPct val="90000"/>
              </a:lnSpc>
            </a:pPr>
            <a:endParaRPr lang="zh-CN" altLang="en-US">
              <a:ea typeface="黑体" panose="0201060906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>
                <a:solidFill>
                  <a:srgbClr val="FF6600"/>
                </a:solidFill>
                <a:ea typeface="黑体" panose="02010609060101010101" pitchFamily="2" charset="-122"/>
              </a:rPr>
              <a:t>赏析：十盏南瓜花灯，被一只只美丽萤火虫充盈，其中包含着青铜对妹妹葵花的关心，他用自己心灵里那颗饱含爱的心，一点一点照亮了夜空，照亮了葵花前行的路，而些萤火虫，也会永远的飞在青铜的心中。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0" name="内容占位符 3079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4038600" cy="431800"/>
          </a:xfrm>
        </p:spPr>
        <p:txBody>
          <a:bodyPr/>
          <a:lstStyle>
            <a:lvl1pPr lvl="0">
              <a:buClrTx/>
              <a:buSzTx/>
              <a:buFont typeface="Arial" pitchFamily="34" charset="0"/>
              <a:defRPr sz="2400"/>
            </a:lvl1pPr>
            <a:lvl2pPr lvl="1">
              <a:buClrTx/>
              <a:buSzTx/>
              <a:buFont typeface="Arial" pitchFamily="34" charset="0"/>
              <a:defRPr sz="2000"/>
            </a:lvl2pPr>
            <a:lvl3pPr lvl="2">
              <a:buClrTx/>
              <a:buSzTx/>
              <a:buFont typeface="Arial" pitchFamily="34" charset="0"/>
              <a:defRPr sz="1800"/>
            </a:lvl3pPr>
            <a:lvl4pPr lvl="3">
              <a:buClrTx/>
              <a:buSzTx/>
              <a:buFont typeface="Arial" pitchFamily="34" charset="0"/>
              <a:defRPr sz="1600"/>
            </a:lvl4pPr>
            <a:lvl5pPr lvl="4">
              <a:buClrTx/>
              <a:buSzTx/>
              <a:buFont typeface="Arial" pitchFamily="34" charset="0"/>
              <a:defRPr sz="1600"/>
            </a:lvl5pPr>
          </a:lstStyle>
          <a:p>
            <a:pPr lvl="0"/>
            <a:r>
              <a:rPr lang="zh-CN" altLang="en-US" sz="3200">
                <a:ea typeface="黑体" panose="02010609060101010101" pitchFamily="2" charset="-122"/>
              </a:rPr>
              <a:t>人物分析</a:t>
            </a:r>
          </a:p>
        </p:txBody>
      </p:sp>
      <p:sp>
        <p:nvSpPr>
          <p:cNvPr id="3084" name="矩形 3083"/>
          <p:cNvSpPr/>
          <p:nvPr/>
        </p:nvSpPr>
        <p:spPr>
          <a:xfrm rot="5400000">
            <a:off x="85725" y="1290638"/>
            <a:ext cx="93345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>
                <a:gradFill rotWithShape="0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80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青铜</a:t>
            </a:r>
          </a:p>
        </p:txBody>
      </p:sp>
      <p:sp>
        <p:nvSpPr>
          <p:cNvPr id="3085" name="文本框 3084"/>
          <p:cNvSpPr txBox="1"/>
          <p:nvPr/>
        </p:nvSpPr>
        <p:spPr>
          <a:xfrm>
            <a:off x="1187450" y="1125538"/>
            <a:ext cx="6840538" cy="5003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latin typeface="Arial" pitchFamily="34" charset="0"/>
                <a:ea typeface="黑体" panose="02010609060101010101" pitchFamily="2" charset="-122"/>
              </a:rPr>
              <a:t>     青铜，在大麦地人的眼中，是一个奇怪的哑巴孩子。他的思考方式与众不同，在他发呆时，任何人呼唤他都是没有用的，他已经沉浸在他自己的世界里。</a:t>
            </a:r>
          </a:p>
          <a:p>
            <a:pPr>
              <a:spcBef>
                <a:spcPct val="50000"/>
              </a:spcBef>
            </a:pPr>
            <a:r>
              <a:rPr lang="zh-CN" altLang="en-US" sz="2800">
                <a:latin typeface="Arial" pitchFamily="34" charset="0"/>
                <a:ea typeface="黑体" panose="02010609060101010101" pitchFamily="2" charset="-122"/>
              </a:rPr>
              <a:t>     当葵花来了之后，他也当好了一个哥哥。当父母为谁上学两难时，他放弃心中对读书的渴望，毅然让葵花上学；之后，他每天伴着葵花上学放学，为葵花做南瓜花灯，为葵花做冰项链，点点滴滴</a:t>
            </a:r>
            <a:r>
              <a:rPr lang="en-US" altLang="zh-CN" sz="2800">
                <a:latin typeface="Arial" pitchFamily="34" charset="0"/>
                <a:ea typeface="黑体" panose="02010609060101010101" pitchFamily="2" charset="-122"/>
              </a:rPr>
              <a:t>——</a:t>
            </a:r>
            <a:r>
              <a:rPr lang="zh-CN" altLang="en-US" sz="2800">
                <a:latin typeface="Arial" pitchFamily="34" charset="0"/>
                <a:ea typeface="黑体" panose="02010609060101010101" pitchFamily="2" charset="-122"/>
              </a:rPr>
              <a:t>充分体现了他身上的责任感。对于奶奶，他十分尊敬，孝敬，也只有奶奶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3" name="文本占位符 51202"/>
          <p:cNvSpPr>
            <a:spLocks noGrp="1"/>
          </p:cNvSpPr>
          <p:nvPr>
            <p:ph type="body" idx="4294967295"/>
          </p:nvPr>
        </p:nvSpPr>
        <p:spPr>
          <a:xfrm>
            <a:off x="1331913" y="981075"/>
            <a:ext cx="7488237" cy="5400675"/>
          </a:xfrm>
        </p:spPr>
        <p:txBody>
          <a:bodyPr/>
          <a:lstStyle/>
          <a:p>
            <a:pPr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葵花，本是一种永远向着太阳的花。也许葵花的父亲为葵花取这个名字的原因之一吧。</a:t>
            </a:r>
          </a:p>
          <a:p>
            <a:pPr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葵花有不幸的身世，母亲很早去世了，父亲也在她小的时候落水身亡，只留下一片满是花瓣的土地。也因为这样，她更加成熟懂事，更加乖巧聪明，在新的土地上绽放出了更美的花朵。</a:t>
            </a:r>
          </a:p>
          <a:p>
            <a:pPr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最后离去，她饱含深情地回望，只是没有望见那抹熟悉的身影，心中多添了一份惆怅，乘船离开，越走越远</a:t>
            </a:r>
            <a:r>
              <a:rPr lang="en-US" altLang="zh-CN" sz="2800">
                <a:ea typeface="黑体" panose="02010609060101010101" pitchFamily="2" charset="-122"/>
              </a:rPr>
              <a:t>……</a:t>
            </a:r>
          </a:p>
        </p:txBody>
      </p:sp>
      <p:sp>
        <p:nvSpPr>
          <p:cNvPr id="51204" name="矩形 51203"/>
          <p:cNvSpPr/>
          <p:nvPr/>
        </p:nvSpPr>
        <p:spPr>
          <a:xfrm rot="5400000">
            <a:off x="85725" y="1363663"/>
            <a:ext cx="93345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>
                <a:gradFill rotWithShape="0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80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葵花</a:t>
            </a:r>
          </a:p>
        </p:txBody>
      </p:sp>
      <p:sp>
        <p:nvSpPr>
          <p:cNvPr id="51205" name="矩形 51204"/>
          <p:cNvSpPr/>
          <p:nvPr/>
        </p:nvSpPr>
        <p:spPr>
          <a:xfrm>
            <a:off x="250825" y="260350"/>
            <a:ext cx="4038600" cy="431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200">
                <a:ea typeface="黑体" panose="02010609060101010101" pitchFamily="2" charset="-122"/>
              </a:rPr>
              <a:t>人物分析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7" name="文本占位符 52226"/>
          <p:cNvSpPr>
            <a:spLocks noGrp="1"/>
          </p:cNvSpPr>
          <p:nvPr>
            <p:ph type="body" idx="4294967295"/>
          </p:nvPr>
        </p:nvSpPr>
        <p:spPr>
          <a:xfrm>
            <a:off x="611188" y="1412875"/>
            <a:ext cx="7978775" cy="4525963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  嘎鱼，拥有着与青铜、葵花不一样的家境，也因此十分淘气顽皮。对于青铜，心中始终有一份害怕，不敢再他们面前恶作剧，也不敢轻易捉弄他们。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  在“大草垛”一章中，他“改邪归正”，露出善良的一面，帮助葵花躲在藏在带篷子的大船里，还帮青铜葵花送饭，甚至为了让他们放心，一直以放鸭子为理由在他们周围观察。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800">
                <a:ea typeface="黑体" panose="02010609060101010101" pitchFamily="2" charset="-122"/>
              </a:rPr>
              <a:t>           于是，我们能够相信，也愿意相信，他是一个善良的孩子。</a:t>
            </a:r>
          </a:p>
        </p:txBody>
      </p:sp>
      <p:sp>
        <p:nvSpPr>
          <p:cNvPr id="52228" name="矩形 52227"/>
          <p:cNvSpPr/>
          <p:nvPr/>
        </p:nvSpPr>
        <p:spPr>
          <a:xfrm>
            <a:off x="250825" y="260350"/>
            <a:ext cx="4038600" cy="431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/>
            <a:r>
              <a:rPr lang="zh-CN" altLang="en-US" sz="3200">
                <a:ea typeface="黑体" panose="02010609060101010101" pitchFamily="2" charset="-122"/>
              </a:rPr>
              <a:t>人物分析</a:t>
            </a:r>
          </a:p>
        </p:txBody>
      </p:sp>
      <p:sp>
        <p:nvSpPr>
          <p:cNvPr id="52229" name="矩形 52228"/>
          <p:cNvSpPr/>
          <p:nvPr/>
        </p:nvSpPr>
        <p:spPr>
          <a:xfrm rot="5400000">
            <a:off x="85725" y="1363663"/>
            <a:ext cx="93345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>
                <a:gradFill rotWithShape="0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80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嘎鱼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50" name="标题 53249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anchor="ctr" anchorCtr="0"/>
          <a:lstStyle/>
          <a:p>
            <a:r>
              <a:rPr lang="zh-CN" altLang="en-US" sz="3200">
                <a:ea typeface="黑体" panose="02010609060101010101" pitchFamily="2" charset="-122"/>
              </a:rPr>
              <a:t>读后感</a:t>
            </a:r>
          </a:p>
        </p:txBody>
      </p:sp>
      <p:sp>
        <p:nvSpPr>
          <p:cNvPr id="53251" name="文本占位符 53250"/>
          <p:cNvSpPr>
            <a:spLocks noGrp="1"/>
          </p:cNvSpPr>
          <p:nvPr>
            <p:ph type="body" idx="4294967295"/>
          </p:nvPr>
        </p:nvSpPr>
        <p:spPr>
          <a:xfrm>
            <a:off x="323850" y="1196975"/>
            <a:ext cx="8229600" cy="5400675"/>
          </a:xfrm>
        </p:spPr>
        <p:txBody>
          <a:bodyPr/>
          <a:lstStyle/>
          <a:p>
            <a:pPr>
              <a:buNone/>
            </a:pPr>
            <a:r>
              <a:rPr lang="en-US" altLang="zh-CN" sz="2400">
                <a:ea typeface="宋体-PUA" pitchFamily="2" charset="-122"/>
              </a:rPr>
              <a:t>         </a:t>
            </a:r>
            <a:r>
              <a:rPr lang="en-US" altLang="zh-CN" sz="2400" b="1">
                <a:ea typeface="宋体-PUA" pitchFamily="2" charset="-122"/>
              </a:rPr>
              <a:t>《</a:t>
            </a:r>
            <a:r>
              <a:rPr lang="zh-CN" altLang="en-US" sz="2400" b="1">
                <a:ea typeface="宋体-PUA" pitchFamily="2" charset="-122"/>
              </a:rPr>
              <a:t>青铜葵花</a:t>
            </a:r>
            <a:r>
              <a:rPr lang="en-US" altLang="zh-CN" sz="2400" b="1">
                <a:ea typeface="宋体-PUA" pitchFamily="2" charset="-122"/>
              </a:rPr>
              <a:t>》</a:t>
            </a:r>
            <a:r>
              <a:rPr lang="zh-CN" altLang="en-US" sz="2400" b="1">
                <a:ea typeface="宋体-PUA" pitchFamily="2" charset="-122"/>
              </a:rPr>
              <a:t>一本让我们感动的书。</a:t>
            </a:r>
          </a:p>
          <a:p>
            <a:pPr>
              <a:buNone/>
            </a:pPr>
            <a:r>
              <a:rPr lang="en-US" altLang="zh-CN" sz="2400" b="1">
                <a:ea typeface="宋体-PUA" pitchFamily="2" charset="-122"/>
              </a:rPr>
              <a:t>         《</a:t>
            </a:r>
            <a:r>
              <a:rPr lang="zh-CN" altLang="en-US" sz="2400" b="1">
                <a:ea typeface="宋体-PUA" pitchFamily="2" charset="-122"/>
              </a:rPr>
              <a:t>青铜葵花</a:t>
            </a:r>
            <a:r>
              <a:rPr lang="en-US" altLang="zh-CN" sz="2400" b="1">
                <a:ea typeface="宋体-PUA" pitchFamily="2" charset="-122"/>
              </a:rPr>
              <a:t>》</a:t>
            </a:r>
            <a:r>
              <a:rPr lang="zh-CN" altLang="en-US" sz="2400" b="1">
                <a:ea typeface="宋体-PUA" pitchFamily="2" charset="-122"/>
              </a:rPr>
              <a:t>中，用一个个故事描绘出兄妹之间真挚的情感，用一件件物品承载爱。</a:t>
            </a: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 葵花，一个乖巧伶俐的女孩，因为父亲的离去，只能与那篇葵花林挥手告别；青铜，一个沉默奇怪的“哑巴”，却因为葵花的到来，开始“说话”。从此，他成一个称职的好哥哥，虽然不能与葵花交流，但是却能够让葵花露出快乐的笑容；他愿意为了葵花，用一天时间，耗尽精力地为葵花做一条冰项链，只是让葵花在演出上更加美丽；在夜晚，为葵花点一盏盏萤火虫灯，只是让葵花能够有灯光读书。</a:t>
            </a: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还记得那个和蔼的奶奶，那个被全村人尊敬的老人，辛苦了一辈子，为了让日子好过一点，金戒指、耳环都卖</a:t>
            </a:r>
            <a:endParaRPr lang="en-US" altLang="zh-CN" sz="2400" b="1">
              <a:ea typeface="宋体-PUA" pitchFamily="2" charset="-122"/>
            </a:endParaRPr>
          </a:p>
        </p:txBody>
      </p:sp>
    </p:spTree>
  </p:cSld>
  <p:clrMapOvr>
    <a:masterClrMapping/>
  </p:clrMapOvr>
  <p:transition spd="med"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5" name="文本占位符 54274"/>
          <p:cNvSpPr>
            <a:spLocks noGrp="1"/>
          </p:cNvSpPr>
          <p:nvPr>
            <p:ph type="body" idx="4294967295"/>
          </p:nvPr>
        </p:nvSpPr>
        <p:spPr>
          <a:xfrm>
            <a:off x="395288" y="620713"/>
            <a:ext cx="8229600" cy="5937250"/>
          </a:xfrm>
        </p:spPr>
        <p:txBody>
          <a:bodyPr/>
          <a:lstStyle/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了出去，她为了让青铜葵花穿上暖和的棉袄，每天到棉花地里去摘棉花。其实对于青铜葵花来说，奶奶做的衣服都是最好看的。</a:t>
            </a: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 令人感动的，还有一头牛，一头温顺的牛，它任劳任怨</a:t>
            </a:r>
            <a:r>
              <a:rPr lang="en-US" altLang="zh-CN" sz="2400" b="1">
                <a:latin typeface="宋体" panose="02010600030101010101" pitchFamily="2" charset="-122"/>
                <a:ea typeface="宋体-PUA" pitchFamily="2" charset="-122"/>
              </a:rPr>
              <a:t>——</a:t>
            </a:r>
            <a:endParaRPr lang="zh-CN" altLang="en-US" sz="2400" b="1">
              <a:ea typeface="宋体-PUA" pitchFamily="2" charset="-122"/>
            </a:endParaRP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 对于它来说，它感激青铜一家人的照顾，感激他们在夏天时在牛栏门口挂上一大块芦苇编的练字，让它免遭蚊虫的叮咬，它感激他们在冬天里，将他牵到暖和的阳光下晒太阳</a:t>
            </a:r>
            <a:r>
              <a:rPr lang="en-US" altLang="zh-CN" sz="2400" b="1">
                <a:ea typeface="宋体-PUA" pitchFamily="2" charset="-122"/>
              </a:rPr>
              <a:t>……</a:t>
            </a:r>
            <a:r>
              <a:rPr lang="zh-CN" altLang="en-US" sz="2400" b="1">
                <a:ea typeface="宋体-PUA" pitchFamily="2" charset="-122"/>
              </a:rPr>
              <a:t>它的心中有太多感激，所以，他觉得幸福，即使这些年来这么辛苦。</a:t>
            </a: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  大麦地人，一辈子辛辛苦苦，耕作劳动，却还是离开这片土地。令人感到悲哀。</a:t>
            </a:r>
          </a:p>
          <a:p>
            <a:pPr>
              <a:buNone/>
            </a:pPr>
            <a:r>
              <a:rPr lang="zh-CN" altLang="en-US" sz="2400" b="1">
                <a:ea typeface="宋体-PUA" pitchFamily="2" charset="-122"/>
              </a:rPr>
              <a:t>             与我们，要懂得珍惜，珍惜那些默默无闻的奉献者，珍惜我们身边的亲人</a:t>
            </a:r>
            <a:r>
              <a:rPr lang="en-US" altLang="zh-CN" sz="2400" b="1">
                <a:ea typeface="宋体-PUA" pitchFamily="2" charset="-122"/>
              </a:rPr>
              <a:t>……</a:t>
            </a:r>
          </a:p>
        </p:txBody>
      </p:sp>
    </p:spTree>
  </p:cSld>
  <p:clrMapOvr>
    <a:masterClrMapping/>
  </p:clrMapOvr>
  <p:transition spd="med">
    <p:fade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https://d.book118.com/335332210130011043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宋体</vt:lpstr>
      <vt:lpstr>汉仪雪峰体简</vt:lpstr>
      <vt:lpstr>黑体</vt:lpstr>
      <vt:lpstr>华文新魏</vt:lpstr>
      <vt:lpstr>宋体-PUA</vt:lpstr>
      <vt:lpstr>Office Theme</vt:lpstr>
      <vt:lpstr>PowerPoint Presentation</vt:lpstr>
      <vt:lpstr>作者介绍</vt:lpstr>
      <vt:lpstr>作品介绍</vt:lpstr>
      <vt:lpstr>PowerPoint Presentation</vt:lpstr>
      <vt:lpstr>赏析</vt:lpstr>
      <vt:lpstr>赏析</vt:lpstr>
      <vt:lpstr>PowerPoint Presentation</vt:lpstr>
      <vt:lpstr>PowerPoint Presentation</vt:lpstr>
      <vt:lpstr>PowerPoint Presentation</vt:lpstr>
      <vt:lpstr>读后感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2024-09-05T05:09:02.198</cp:lastPrinted>
  <dcterms:created xsi:type="dcterms:W3CDTF">2024-09-04T21:09:02Z</dcterms:created>
  <dcterms:modified xsi:type="dcterms:W3CDTF">2024-09-04T21:09:03Z</dcterms:modified>
</cp:coreProperties>
</file>