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2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tags" Target="tags/tag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C13D93-5286-44F0-ACAD-93A63AF78A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531F68-7C35-40D7-9335-7B3DC1B04B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E33E9C-414E-4769-B862-5CFEE59016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F371D6-9E78-4ED4-8171-A5D629DD9C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69FE7D4-0513-4503-86F0-32745F2D34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63913F4-25D1-49F2-80B3-E5C92A6362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F1A8C03-22B0-4B0D-8458-35E6D8D031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852434-CE89-4D22-B25E-27EB54034E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5512B1-9591-467B-9ED4-7372374DAB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CB06C1-9019-4CCD-9F72-DB6DA098A2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844AD5-4F9A-4A40-B793-35594F9676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0.jpeg" /><Relationship Id="rId6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5.jpeg" /><Relationship Id="rId4" Type="http://schemas.openxmlformats.org/officeDocument/2006/relationships/image" Target="../media/image26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7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19.jpeg" /><Relationship Id="rId4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5344314011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服装和鞋类零售商的人事管理和招聘策略培训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5506" y="4498554"/>
            <a:ext cx="2798081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15506" y="5229894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人事管理概述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招聘策略与流程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员工培训与发展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绩效管理与考核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薪酬福利与员工关系管理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法律法规遵从与风险防范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人事管理概述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7" r="3255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5093" r="1509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人事管理是指通过一系列组织、协调、计划和监督活动，对组织内的人力资源进行有效开发和利用，以实现组织目标的过程。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人事管理定义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在服装和鞋类零售商行业，人事管理对于提高员工绩效、降低人员流动率、增强企业竞争力具有至关重要的作用。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人事管理定义与重要性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确保企业拥有足够数量和质量的员工，以满足业务需求。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2531" b="12531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优化人力资源配置，提高员工工作效率和满意度。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人事管理目标与原则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6100" b="26100"/>
          <a:stretch>
            <a:fillRect/>
          </a:stretch>
        </p:blipFill>
        <p:spPr>
          <a:xfrm>
            <a:off x="0" y="1477241"/>
            <a:ext cx="12193201" cy="437134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7868425" y="4586931"/>
            <a:ext cx="4324775" cy="126165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865027" y="4586931"/>
            <a:ext cx="1003399" cy="1261658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7992463" y="4527198"/>
            <a:ext cx="4076700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营造积极的企业文化氛围，增强员工归属感和忠诚度。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人事管理目标与原则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7084983" y="4936017"/>
            <a:ext cx="563486" cy="563486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人事管理目标与原则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公平公正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在招聘、培训、晋升等方面，确保所有员工受到平等对待。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激励与约束并存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通过合理的奖励和惩罚制度，激发员工积极性并规范其行为。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注重员工培训与发展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为员工提供持续的职业发展机会和培训支持。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快速响应市场变化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随着时尚潮流和市场需求的不断变化，服装和鞋类零售商需要迅速调整产品策略和销售策略，对员工的适应能力和创新能力提出更高要求。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季节性波动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受季节和流行趋势影响，服装和鞋类零售商行业存在明显的销售波动，需要灵活调整人员配置。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多元化产品组合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该行业产品种类繁多，要求员工具备丰富的产品知识和销售技巧。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顾客体验至上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优质的服务和良好的顾客体验是提升销售业绩的关键因素之一，因此需要重视员工的客户服务能力培训。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服装和鞋类零售商行业特点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招聘策略与流程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根据业务需求和公司战略，明确需要招聘的岗位和人数。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确定招聘岗位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分析岗位职责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制定招聘计划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5000" r="25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深入了解各岗位职责，明确招聘人员应具备的技能、经验和素质。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结合公司人力资源规划和市场情况，制定详细的招聘计划，包括招聘时间、预算、渠道等。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招聘需求分析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招聘渠道选择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鼓励内部员工推荐优秀人才，提高招聘效率和准确性。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与高校合作，参加校园招聘会，吸引优秀毕业生加入。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利用招聘网站、社交媒体等渠道发布招聘信息，吸引更多求职者。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与猎头公司合作，寻找高端人才，满足公司特殊需求。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内部推荐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校园招聘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网络招聘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猎头公司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根据招聘岗位要求和公司标准，对收到的简历进行筛选，挑选出符合要求的候选人。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简历筛选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与候选人确认面试时间和地点，安排面试官进行面试。面试过程中要关注候选人的专业技能、沟通能力、团队合作精神等方面。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面试安排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采用评估中心技术，如心理测试、案例分析等，对候选人进行全面评估。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评估中心技术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简历筛选与面试安排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根据面试和评估结果，综合考虑候选人的能力和潜力，做出录用决策。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做出录用决策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及时通知被录用的候选人，告知其薪资、福利等相关信息，并协商入职时间。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通知候选人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为新员工提供必要的入职培训和指导，帮助其快速融入团队和适应工作环境。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入职安排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录用决策及通知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员工培训与发展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向新员工介绍公司的背景、文化、发展历程和未来规划，增强员工对公司的认同感和归属感。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公司文化、历史和愿景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详细讲解新员工的岗位职责、工作范围、工作流程以及与上下游部门的协作方式，确保新员工能够快速融入工作。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岗位职责与工作流程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介绍公司的各项政策和规章制度，包括考勤、休假、报销、保密等，确保新员工能够遵守公司规定。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公司政策和规章制度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针对新员工所在岗位的基本技能进行培训，如销售技巧、客户服务、库存管理、收银操作等。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基本技能培训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新员工入职培训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专业技能培训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领导力培训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跨部门轮岗培训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在线学习资源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在职员工技能提升培训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根据员工所在岗位的专业需求，提供针对性的技能培训课程，如陈列设计、市场分析、营销策略等。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鼓励员工跨部门轮岗学习，了解不同部门的工作流程和业务需求，提高员工的综合素质和适应能力。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针对有潜力的员工，提供领导力培训课程，培养员工的领导能力和团队协作精神。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提供丰富的在线学习资源，如课程视频、在线讲座、行业资讯等，方便员工随时随地学习。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24982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1156502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461954" y="1810207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3617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与员工共同制定职业发展规划，明确职业目标和发展方向，提供个性化的职业发展建议。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25002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职业发展规划</a:t>
            </a:r>
          </a:p>
        </p:txBody>
      </p:sp>
      <p:sp>
        <p:nvSpPr>
          <p:cNvPr id="7" name="AutoShape 7"/>
          <p:cNvSpPr/>
          <p:nvPr/>
        </p:nvSpPr>
        <p:spPr>
          <a:xfrm>
            <a:off x="3311581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2700000">
            <a:off x="4043101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370216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根据公司业务需求和员工能力特点，设计清晰的晋升路径和职级体系，激发员工的晋升欲望和动力。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411600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晋升路径设计</a:t>
            </a:r>
          </a:p>
        </p:txBody>
      </p:sp>
      <p:sp>
        <p:nvSpPr>
          <p:cNvPr id="11" name="AutoShape 11"/>
          <p:cNvSpPr/>
          <p:nvPr/>
        </p:nvSpPr>
        <p:spPr>
          <a:xfrm>
            <a:off x="6198179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2700000">
            <a:off x="6929699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6256815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建立科学的绩效评估体系，定期对员工的工作表现进行评估和反馈，帮助员工了解自身优缺点和改进方向。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298199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绩效评估与反馈</a:t>
            </a:r>
          </a:p>
        </p:txBody>
      </p:sp>
      <p:sp>
        <p:nvSpPr>
          <p:cNvPr id="15" name="AutoShape 15"/>
          <p:cNvSpPr/>
          <p:nvPr/>
        </p:nvSpPr>
        <p:spPr>
          <a:xfrm>
            <a:off x="9084778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2700000">
            <a:off x="9816298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9143413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鼓励员工尝试不同的工作岗位和角色转换，提供内部岗位转换机会，促进员工的多元化发展。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184798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内部岗位转换机会</a:t>
            </a:r>
          </a:p>
        </p:txBody>
      </p:sp>
      <p:sp>
        <p:nvSpPr>
          <p:cNvPr id="19" name="Freeform 19"/>
          <p:cNvSpPr/>
          <p:nvPr/>
        </p:nvSpPr>
        <p:spPr>
          <a:xfrm>
            <a:off x="4283378" y="1899021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7126527" y="1849642"/>
            <a:ext cx="825545" cy="782096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0065807" y="1802042"/>
            <a:ext cx="720182" cy="657840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职业规划与晋升路径设计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026880" y="4327928"/>
            <a:ext cx="816835" cy="816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15503" y="3252517"/>
            <a:ext cx="669734" cy="66973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418023" y="2978511"/>
            <a:ext cx="741863" cy="7418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25419" y="2137218"/>
            <a:ext cx="951888" cy="951888"/>
          </a:xfrm>
          <a:prstGeom prst="ellipse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663043" y="2098623"/>
            <a:ext cx="684020" cy="684020"/>
          </a:xfrm>
          <a:prstGeom prst="ellipse">
            <a:avLst/>
          </a:prstGeom>
          <a:solidFill>
            <a:schemeClr val="accent5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093287" y="4394336"/>
            <a:ext cx="684020" cy="68402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485811" y="3035533"/>
            <a:ext cx="617053" cy="617053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615209" y="4346502"/>
            <a:ext cx="923188" cy="923188"/>
          </a:xfrm>
          <a:prstGeom prst="ellipse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327263" y="3523107"/>
            <a:ext cx="536304" cy="536304"/>
          </a:xfrm>
          <a:prstGeom prst="ellipse">
            <a:avLst/>
          </a:prstGeom>
          <a:solidFill>
            <a:schemeClr val="accent5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782217" y="3324986"/>
            <a:ext cx="536304" cy="53630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92083" y="2027663"/>
            <a:ext cx="825939" cy="82593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34516" y="4265809"/>
            <a:ext cx="1084575" cy="108457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60548" y="3456392"/>
            <a:ext cx="669734" cy="66973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723341" y="2059085"/>
            <a:ext cx="1139031" cy="113903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5413642" y="2493745"/>
            <a:ext cx="1309700" cy="134855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Connector 17"/>
          <p:cNvCxnSpPr/>
          <p:nvPr/>
        </p:nvCxnSpPr>
        <p:spPr>
          <a:xfrm flipV="1">
            <a:off x="6102864" y="2883378"/>
            <a:ext cx="679174" cy="152155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 flipV="1">
            <a:off x="6825419" y="3126459"/>
            <a:ext cx="191610" cy="44232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9" name="Connector 19"/>
          <p:cNvCxnSpPr/>
          <p:nvPr/>
        </p:nvCxnSpPr>
        <p:spPr>
          <a:xfrm flipH="1" flipV="1">
            <a:off x="7301364" y="3163040"/>
            <a:ext cx="133934" cy="116488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Connector 20"/>
          <p:cNvCxnSpPr/>
          <p:nvPr/>
        </p:nvCxnSpPr>
        <p:spPr>
          <a:xfrm flipH="1">
            <a:off x="5567348" y="4736345"/>
            <a:ext cx="1459532" cy="9172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Connector 21"/>
          <p:cNvCxnSpPr/>
          <p:nvPr/>
        </p:nvCxnSpPr>
        <p:spPr>
          <a:xfrm flipV="1">
            <a:off x="5576003" y="4059411"/>
            <a:ext cx="751260" cy="50081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" name="Connector 22"/>
          <p:cNvCxnSpPr/>
          <p:nvPr/>
        </p:nvCxnSpPr>
        <p:spPr>
          <a:xfrm>
            <a:off x="4269332" y="3861290"/>
            <a:ext cx="443212" cy="585855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Connector 23"/>
          <p:cNvCxnSpPr/>
          <p:nvPr/>
        </p:nvCxnSpPr>
        <p:spPr>
          <a:xfrm flipV="1">
            <a:off x="4318522" y="2782643"/>
            <a:ext cx="344521" cy="542343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4" name="Connector 24"/>
          <p:cNvCxnSpPr/>
          <p:nvPr/>
        </p:nvCxnSpPr>
        <p:spPr>
          <a:xfrm flipV="1">
            <a:off x="4385236" y="3349442"/>
            <a:ext cx="1032786" cy="237941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5" name="Connector 25"/>
          <p:cNvCxnSpPr/>
          <p:nvPr/>
        </p:nvCxnSpPr>
        <p:spPr>
          <a:xfrm flipV="1">
            <a:off x="5428529" y="3720374"/>
            <a:ext cx="360425" cy="686184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Connector 26"/>
          <p:cNvCxnSpPr/>
          <p:nvPr/>
        </p:nvCxnSpPr>
        <p:spPr>
          <a:xfrm>
            <a:off x="5322679" y="2733875"/>
            <a:ext cx="236458" cy="296514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Connector 27"/>
          <p:cNvCxnSpPr/>
          <p:nvPr/>
        </p:nvCxnSpPr>
        <p:spPr>
          <a:xfrm flipH="1" flipV="1">
            <a:off x="6863567" y="4059411"/>
            <a:ext cx="334699" cy="36126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Connector 28"/>
          <p:cNvCxnSpPr/>
          <p:nvPr/>
        </p:nvCxnSpPr>
        <p:spPr>
          <a:xfrm flipH="1" flipV="1">
            <a:off x="6126369" y="3484076"/>
            <a:ext cx="200894" cy="39031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TextBox 29"/>
          <p:cNvSpPr txBox="1"/>
          <p:nvPr/>
        </p:nvSpPr>
        <p:spPr>
          <a:xfrm>
            <a:off x="183453" y="1348268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薪酬福利体系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51179" y="1899244"/>
            <a:ext cx="376218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建立具有竞争力的薪酬福利体系，包括基本工资、绩效奖金、福利待遇等，吸引和留住优秀人才。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83453" y="4327928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员工关怀与支持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51179" y="4878904"/>
            <a:ext cx="376218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关注员工的工作和生活状况，提供必要的关怀和支持措施，如心理健康辅导、家庭照顾政策等。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966477" y="1432892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员工认可与奖励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966477" y="2006039"/>
            <a:ext cx="3753398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设立多种员工认可和奖励机制，如优秀员工奖、创新奖、销售冠军奖等，表彰员工的优秀表现和贡献。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966477" y="4251066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企业文化与团队建设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966477" y="4824213"/>
            <a:ext cx="3753398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营造积极向上的企业文化氛围和团队协作精神，组织丰富多彩的员工活动和团队建设活动，增强员工的归属感和凝聚力。</a:t>
            </a:r>
          </a:p>
        </p:txBody>
      </p:sp>
      <p:sp>
        <p:nvSpPr>
          <p:cNvPr id="37" name="Freeform 37"/>
          <p:cNvSpPr/>
          <p:nvPr/>
        </p:nvSpPr>
        <p:spPr>
          <a:xfrm>
            <a:off x="6996367" y="2295973"/>
            <a:ext cx="585610" cy="585610"/>
          </a:xfrm>
          <a:custGeom>
            <a:rect l="l" t="t" r="r" b="b"/>
            <a:pathLst>
              <a:path w="30480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809097" y="2221251"/>
            <a:ext cx="391912" cy="391912"/>
          </a:xfrm>
          <a:custGeom>
            <a:rect l="l" t="t" r="r" b="b"/>
            <a:pathLst>
              <a:path w="304800" h="304800">
                <a:moveTo>
                  <a:pt x="95545" y="304800"/>
                </a:moveTo>
                <a:cubicBezTo>
                  <a:pt x="75228" y="262528"/>
                  <a:pt x="86049" y="238306"/>
                  <a:pt x="101660" y="215494"/>
                </a:cubicBezTo>
                <a:cubicBezTo>
                  <a:pt x="118758" y="190500"/>
                  <a:pt x="123168" y="165764"/>
                  <a:pt x="123168" y="165764"/>
                </a:cubicBezTo>
                <a:cubicBezTo>
                  <a:pt x="123168" y="165764"/>
                  <a:pt x="136608" y="183232"/>
                  <a:pt x="131235" y="210560"/>
                </a:cubicBezTo>
                <a:cubicBezTo>
                  <a:pt x="154981" y="184128"/>
                  <a:pt x="159458" y="142018"/>
                  <a:pt x="155877" y="125892"/>
                </a:cubicBezTo>
                <a:cubicBezTo>
                  <a:pt x="209550" y="163401"/>
                  <a:pt x="232486" y="244612"/>
                  <a:pt x="201578" y="304800"/>
                </a:cubicBezTo>
                <a:cubicBezTo>
                  <a:pt x="365998" y="211769"/>
                  <a:pt x="242478" y="72581"/>
                  <a:pt x="220970" y="56893"/>
                </a:cubicBezTo>
                <a:cubicBezTo>
                  <a:pt x="228143" y="72571"/>
                  <a:pt x="229495" y="99117"/>
                  <a:pt x="215017" y="111995"/>
                </a:cubicBezTo>
                <a:cubicBezTo>
                  <a:pt x="190510" y="19040"/>
                  <a:pt x="129892" y="-10"/>
                  <a:pt x="129892" y="-10"/>
                </a:cubicBezTo>
                <a:cubicBezTo>
                  <a:pt x="137065" y="47930"/>
                  <a:pt x="103908" y="100346"/>
                  <a:pt x="71942" y="139513"/>
                </a:cubicBezTo>
                <a:cubicBezTo>
                  <a:pt x="70818" y="120396"/>
                  <a:pt x="69628" y="107204"/>
                  <a:pt x="59579" y="88916"/>
                </a:cubicBezTo>
                <a:cubicBezTo>
                  <a:pt x="57321" y="123644"/>
                  <a:pt x="30785" y="151943"/>
                  <a:pt x="23603" y="186738"/>
                </a:cubicBezTo>
                <a:cubicBezTo>
                  <a:pt x="13868" y="233848"/>
                  <a:pt x="30890" y="268348"/>
                  <a:pt x="95564" y="30479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874749" y="4606042"/>
            <a:ext cx="404108" cy="404108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5610694" y="3160417"/>
            <a:ext cx="367285" cy="367285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7251892" y="4540748"/>
            <a:ext cx="366812" cy="36681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42"/>
          <p:cNvSpPr/>
          <p:nvPr/>
        </p:nvSpPr>
        <p:spPr>
          <a:xfrm>
            <a:off x="6447722" y="3652586"/>
            <a:ext cx="295387" cy="295387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3896106" y="3429803"/>
            <a:ext cx="308527" cy="308527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5" name="AutoShape 4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TextBox 6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激励措施及留人政策</a:t>
              </a:r>
            </a:p>
          </p:txBody>
        </p:sp>
      </p:grp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https://d.book118.com/335344314011011110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116</Paragraphs>
  <Slides>19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3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2024-09-15T03:35:59.995</cp:lastPrinted>
  <dcterms:created xsi:type="dcterms:W3CDTF">2024-09-14T19:36:00Z</dcterms:created>
  <dcterms:modified xsi:type="dcterms:W3CDTF">2024-09-14T19:36:02Z</dcterms:modified>
</cp:coreProperties>
</file>