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0FAFCF-CE1B-4CE2-9AC4-1EB6329F31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D573F5-77E4-488E-83F2-057DE65A17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CE21E69-0E4B-4846-A94B-5889E76453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2BA7A07-FE9A-4817-9992-25329AFF5A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4D06343-FE7A-42C4-92A6-706CC8632A1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479A43-72D7-45E1-BEC6-4E3A7A292F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8BD19D5-83AE-4B39-800C-38F80CA7100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7C4F73-6818-4D4C-8E23-B246C27C3A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3FBEBE-BB57-46F6-9D23-B217757275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FD1FEE-F642-4AEB-BFF5-7D46C3B8C3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360C5E-B4E3-4FA2-94C2-C42AD1240D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png" /><Relationship Id="rId3" Type="http://schemas.openxmlformats.org/officeDocument/2006/relationships/image" Target="../media/image16.png" /><Relationship Id="rId4" Type="http://schemas.openxmlformats.org/officeDocument/2006/relationships/image" Target="../media/image17.png" /><Relationship Id="rId5" Type="http://schemas.openxmlformats.org/officeDocument/2006/relationships/image" Target="../media/image10.pn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011240222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建筑行业2024年职业培训体系构建</a:t>
            </a:r>
            <a:endParaRPr lang="en-US" sz="1100"/>
          </a:p>
        </p:txBody>
      </p:sp>
      <p:sp>
        <p:nvSpPr>
          <p:cNvPr id="5" name="AutoShape 5"/>
          <p:cNvSpPr/>
          <p:nvPr/>
        </p:nvSpPr>
        <p:spPr>
          <a:xfrm>
            <a:off x="5838648" y="4167778"/>
            <a:ext cx="2333375" cy="34144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2023-12-30</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行业背景与现状</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职业培训需求分析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职业培训体系建设规划</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资源整合与共享机制建立</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政策支持与激励机制设计</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实施步骤与时间表安排</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效果评估与持续改进方案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行业背景与现状</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24" r="16724"/>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随着科技的进步，建筑行业正经历着智能化和数字化的变革，包括BIM技术、3D打印、智能建筑管理系统等方面的应用。</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智能化和数字化</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环保意识的提高使得绿色建筑和可持续发展成为行业的重要趋势，包括节能设计、绿色建材、可再生能源等方面的应用。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绿色建筑和可持续发展</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社会多元化的发展要求建筑行业在职业培训和人才培养方面更加注重多样性和包容性，包括性别平等、文化多样性、残障人士参与等方面的考虑。</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多元化和包容性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建筑行业发展趋势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28619" b="28619"/>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培训内容和方式</a:t>
            </a:r>
            <a:endParaRPr lang="en-US" sz="1100"/>
          </a:p>
        </p:txBody>
      </p:sp>
      <p:sp>
        <p:nvSpPr>
          <p:cNvPr id="7" name="AutoShape 7"/>
          <p:cNvSpPr/>
          <p:nvPr/>
        </p:nvSpPr>
        <p:spPr>
          <a:xfrm>
            <a:off x="1306341" y="1734252"/>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当前建筑行业的职业培训体系主要包括职业技能培训、安全教育培训、管理培训等，培训方式以线下集中培训和在线学习相结合为主。</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培训机构和资源</a:t>
            </a:r>
            <a:endParaRPr lang="en-US" sz="1100"/>
          </a:p>
        </p:txBody>
      </p:sp>
      <p:sp>
        <p:nvSpPr>
          <p:cNvPr id="11" name="AutoShape 11"/>
          <p:cNvSpPr/>
          <p:nvPr/>
        </p:nvSpPr>
        <p:spPr>
          <a:xfrm>
            <a:off x="1306341" y="348681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职业培训机构主要包括行业协会、专业培训机构、高校等，培训资源包括教材、课程、实践基地等。</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培训效果评估</a:t>
            </a:r>
            <a:endParaRPr lang="en-US" sz="1100"/>
          </a:p>
        </p:txBody>
      </p:sp>
      <p:sp>
        <p:nvSpPr>
          <p:cNvPr id="15" name="AutoShape 15"/>
          <p:cNvSpPr/>
          <p:nvPr/>
        </p:nvSpPr>
        <p:spPr>
          <a:xfrm>
            <a:off x="1306341" y="5222301"/>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目前主要通过考试、证书等方式对培训效果进行评估，但评估标准和方式相对单一，难以全面反映培训效果。</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现有职业培训体系概况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建筑行业职业培训体系面临着培训内容更新不及时、培训方式单一、培训资源不足等挑战，难以满足行业快速发展的需求。</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随着科技的进步和行业的发展，建筑行业职业培训体系也面临着新的机遇，如利用大数据、人工智能等技术提高培训效果，拓展在线培训等方式提高培训便捷性。同时，绿色建筑、智能建筑等新兴领域的发展也为职业培训提供了新的方向和需求。</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挑战</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机遇</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职业培训需求分析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19652" b="19652"/>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技术岗位</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精通相关技术和工具，具备解决实际问题的能力，持续学习和创新能力。</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管理岗位</a:t>
            </a:r>
            <a:endParaRPr lang="en-US" sz="1100"/>
          </a:p>
        </p:txBody>
      </p:sp>
      <p:sp>
        <p:nvSpPr>
          <p:cNvPr id="23" name="AutoShape 23"/>
          <p:cNvSpPr/>
          <p:nvPr/>
        </p:nvSpPr>
        <p:spPr>
          <a:xfrm>
            <a:off x="1804696" y="347977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具备团队管理、项目管理和跨部门协调能力，熟悉行业趋势和市场需求。</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销售岗位</a:t>
            </a:r>
            <a:endParaRPr lang="en-US" sz="1100"/>
          </a:p>
        </p:txBody>
      </p:sp>
      <p:sp>
        <p:nvSpPr>
          <p:cNvPr id="27" name="AutoShape 27"/>
          <p:cNvSpPr/>
          <p:nvPr/>
        </p:nvSpPr>
        <p:spPr>
          <a:xfrm>
            <a:off x="1804696" y="5247188"/>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良好的沟通能力和客户关系维护能力，对市场趋势和竞争对手有深入了解。</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不同岗位技能要求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1040081" y="3060169"/>
            <a:ext cx="10117937" cy="1602668"/>
          </a:xfrm>
          <a:prstGeom prst="rightArrow">
            <a:avLst/>
          </a:prstGeom>
          <a:solidFill>
            <a:schemeClr val="accent1">
              <a:lumMod val="50000"/>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142098" y="3230392"/>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tretch>
            <a:fillRect/>
          </a:stretch>
        </p:blipFill>
        <p:spPr>
          <a:xfrm>
            <a:off x="5522732" y="3566769"/>
            <a:ext cx="500969" cy="589605"/>
          </a:xfrm>
          <a:prstGeom prst="rect">
            <a:avLst/>
          </a:prstGeom>
        </p:spPr>
      </p:pic>
      <p:sp>
        <p:nvSpPr>
          <p:cNvPr id="5" name="AutoShape 5"/>
          <p:cNvSpPr/>
          <p:nvPr/>
        </p:nvSpPr>
        <p:spPr>
          <a:xfrm>
            <a:off x="194267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2256617" y="3614318"/>
            <a:ext cx="634228" cy="494386"/>
          </a:xfrm>
          <a:prstGeom prst="rect">
            <a:avLst/>
          </a:prstGeom>
        </p:spPr>
      </p:pic>
      <p:sp>
        <p:nvSpPr>
          <p:cNvPr id="7" name="AutoShape 7"/>
          <p:cNvSpPr/>
          <p:nvPr/>
        </p:nvSpPr>
        <p:spPr>
          <a:xfrm>
            <a:off x="834152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678997" y="3563234"/>
            <a:ext cx="587411" cy="531815"/>
          </a:xfrm>
          <a:prstGeom prst="rect">
            <a:avLst/>
          </a:prstGeom>
        </p:spPr>
      </p:pic>
      <p:sp>
        <p:nvSpPr>
          <p:cNvPr id="9" name="AutoShape 9"/>
          <p:cNvSpPr/>
          <p:nvPr/>
        </p:nvSpPr>
        <p:spPr>
          <a:xfrm>
            <a:off x="4650304" y="4577174"/>
            <a:ext cx="2628129"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团队协作能力</a:t>
            </a:r>
            <a:endParaRPr lang="en-US" sz="1100"/>
          </a:p>
        </p:txBody>
      </p:sp>
      <p:sp>
        <p:nvSpPr>
          <p:cNvPr id="10" name="AutoShape 10"/>
          <p:cNvSpPr/>
          <p:nvPr/>
        </p:nvSpPr>
        <p:spPr>
          <a:xfrm>
            <a:off x="4650305" y="4975638"/>
            <a:ext cx="2311548" cy="1232821"/>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强调团队合作和跨部门协作，以应对复杂多变的市场环境。</a:t>
            </a:r>
            <a:endParaRPr lang="en-US" sz="1100"/>
          </a:p>
        </p:txBody>
      </p:sp>
      <p:sp>
        <p:nvSpPr>
          <p:cNvPr id="11" name="AutoShape 11"/>
          <p:cNvSpPr/>
          <p:nvPr/>
        </p:nvSpPr>
        <p:spPr>
          <a:xfrm>
            <a:off x="1564104" y="1428884"/>
            <a:ext cx="2567247"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专业技能提升</a:t>
            </a:r>
            <a:endParaRPr lang="en-US" sz="1100"/>
          </a:p>
        </p:txBody>
      </p:sp>
      <p:sp>
        <p:nvSpPr>
          <p:cNvPr id="12" name="AutoShape 12"/>
          <p:cNvSpPr/>
          <p:nvPr/>
        </p:nvSpPr>
        <p:spPr>
          <a:xfrm>
            <a:off x="1564104" y="1827351"/>
            <a:ext cx="2335900" cy="1232821"/>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企业需要员工不断提升自身专业技能，以适应市场变化和技术更新。</a:t>
            </a:r>
            <a:endParaRPr lang="en-US" sz="1100"/>
          </a:p>
        </p:txBody>
      </p:sp>
      <p:sp>
        <p:nvSpPr>
          <p:cNvPr id="13" name="AutoShape 13"/>
          <p:cNvSpPr/>
          <p:nvPr/>
        </p:nvSpPr>
        <p:spPr>
          <a:xfrm>
            <a:off x="7908169" y="1428887"/>
            <a:ext cx="2555072"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创新能力培养</a:t>
            </a:r>
            <a:endParaRPr lang="en-US" sz="1100"/>
          </a:p>
        </p:txBody>
      </p:sp>
      <p:sp>
        <p:nvSpPr>
          <p:cNvPr id="14" name="AutoShape 14"/>
          <p:cNvSpPr/>
          <p:nvPr/>
        </p:nvSpPr>
        <p:spPr>
          <a:xfrm>
            <a:off x="7908170" y="1827351"/>
            <a:ext cx="2311548" cy="1232821"/>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鼓励员工创新，通过新思路和新方法解决企业面临的问题。</a:t>
            </a:r>
            <a:endParaRPr lang="en-US" sz="1100"/>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企业发展对人才需求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员工需要了解自身职业发展方向和目标，制定可行的职业规划。</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职业规划指导</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专业技能提升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综合素质培养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292" r="122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通过培训和学习，提高自身专业技能和知识水平，增强竞争力。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培养员工具备良好的职业道德、沟通能力和团队协作精神等综合素质。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员工个人成长需求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职业培训体系建设规划</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Freeform 2"/>
          <p:cNvSpPr/>
          <p:nvPr/>
        </p:nvSpPr>
        <p:spPr>
          <a:xfrm>
            <a:off x="5181684" y="267304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24744" y="3889003"/>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958607" y="3876811"/>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84321" y="2660854"/>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655190" y="267304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412552" y="146312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929341" y="146312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82474" y="4669341"/>
            <a:ext cx="3495675"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alpha val="100000"/>
                  </a:schemeClr>
                </a:solidFill>
                <a:latin typeface="Microsoft Yahei"/>
                <a:ea typeface="Microsoft Yahei"/>
                <a:cs typeface="Microsoft Yahei"/>
              </a:rPr>
              <a:t>推动培训模式创新</a:t>
            </a:r>
          </a:p>
        </p:txBody>
      </p:sp>
      <p:sp>
        <p:nvSpPr>
          <p:cNvPr id="10" name="Freeform 10"/>
          <p:cNvSpPr/>
          <p:nvPr/>
        </p:nvSpPr>
        <p:spPr>
          <a:xfrm>
            <a:off x="6336048" y="1958592"/>
            <a:ext cx="569744" cy="56974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DF9F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131062" y="3101258"/>
            <a:ext cx="655484" cy="655484"/>
          </a:xfrm>
          <a:custGeom>
            <a:rect l="l" t="t" r="r" b="b"/>
            <a:pathLst>
              <a:path w="304800" h="304800">
                <a:moveTo>
                  <a:pt x="152400" y="38100"/>
                </a:moveTo>
                <a:cubicBezTo>
                  <a:pt x="68237" y="38100"/>
                  <a:pt x="0" y="150914"/>
                  <a:pt x="0" y="150914"/>
                </a:cubicBezTo>
                <a:cubicBezTo>
                  <a:pt x="0" y="150914"/>
                  <a:pt x="68237" y="266700"/>
                  <a:pt x="152400" y="266700"/>
                </a:cubicBezTo>
                <a:cubicBezTo>
                  <a:pt x="236563" y="266700"/>
                  <a:pt x="304800" y="150914"/>
                  <a:pt x="304800" y="150914"/>
                </a:cubicBezTo>
                <a:cubicBezTo>
                  <a:pt x="304800" y="150914"/>
                  <a:pt x="236563" y="38100"/>
                  <a:pt x="152400" y="38100"/>
                </a:cubicBezTo>
                <a:close/>
                <a:moveTo>
                  <a:pt x="152400" y="228600"/>
                </a:moveTo>
                <a:cubicBezTo>
                  <a:pt x="110319" y="228600"/>
                  <a:pt x="76200" y="194481"/>
                  <a:pt x="76200" y="152400"/>
                </a:cubicBezTo>
                <a:cubicBezTo>
                  <a:pt x="76200" y="110319"/>
                  <a:pt x="110319" y="76200"/>
                  <a:pt x="152400" y="76200"/>
                </a:cubicBezTo>
                <a:cubicBezTo>
                  <a:pt x="194481" y="76200"/>
                  <a:pt x="228600" y="110319"/>
                  <a:pt x="228600" y="152400"/>
                </a:cubicBezTo>
                <a:cubicBezTo>
                  <a:pt x="228600" y="194481"/>
                  <a:pt x="194481" y="228600"/>
                  <a:pt x="152400" y="228600"/>
                </a:cubicBezTo>
                <a:close/>
                <a:moveTo>
                  <a:pt x="114300" y="152400"/>
                </a:moveTo>
                <a:cubicBezTo>
                  <a:pt x="114300" y="131359"/>
                  <a:pt x="131359" y="114300"/>
                  <a:pt x="152400" y="114300"/>
                </a:cubicBezTo>
                <a:cubicBezTo>
                  <a:pt x="173441" y="114300"/>
                  <a:pt x="190500" y="131359"/>
                  <a:pt x="190500" y="152400"/>
                </a:cubicBezTo>
                <a:cubicBezTo>
                  <a:pt x="190500" y="173441"/>
                  <a:pt x="173441" y="190500"/>
                  <a:pt x="152400" y="190500"/>
                </a:cubicBezTo>
                <a:cubicBezTo>
                  <a:pt x="131359" y="190500"/>
                  <a:pt x="114300" y="173441"/>
                  <a:pt x="114300" y="152400"/>
                </a:cubicBez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42440" y="4351843"/>
            <a:ext cx="645734" cy="64573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BF8F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824023" y="4403866"/>
            <a:ext cx="555335" cy="555335"/>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109687" y="3211479"/>
            <a:ext cx="483810" cy="48381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BF7F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639651" y="3222213"/>
            <a:ext cx="456349" cy="413575"/>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BF7F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60276" y="1965474"/>
            <a:ext cx="555980" cy="55598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99726" y="2996184"/>
            <a:ext cx="3362325"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alpha val="100000"/>
                  </a:schemeClr>
                </a:solidFill>
                <a:latin typeface="Microsoft Yahei"/>
                <a:ea typeface="Microsoft Yahei"/>
                <a:cs typeface="Microsoft Yahei"/>
              </a:rPr>
              <a:t>促进就业与职业发展</a:t>
            </a:r>
          </a:p>
        </p:txBody>
      </p:sp>
      <p:sp>
        <p:nvSpPr>
          <p:cNvPr id="18" name="TextBox 18"/>
          <p:cNvSpPr txBox="1"/>
          <p:nvPr/>
        </p:nvSpPr>
        <p:spPr>
          <a:xfrm>
            <a:off x="199726" y="3447338"/>
            <a:ext cx="2918464"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alpha val="100000"/>
                  </a:schemeClr>
                </a:solidFill>
                <a:latin typeface="Microsoft Yahei"/>
                <a:ea typeface="Microsoft Yahei"/>
                <a:cs typeface="Microsoft Yahei"/>
              </a:rPr>
              <a:t>建立完善的职业培训体系，提升从业人员的就业竞争力和职业发展空间。</a:t>
            </a:r>
          </a:p>
        </p:txBody>
      </p:sp>
      <p:sp>
        <p:nvSpPr>
          <p:cNvPr id="19" name="TextBox 19"/>
          <p:cNvSpPr txBox="1"/>
          <p:nvPr/>
        </p:nvSpPr>
        <p:spPr>
          <a:xfrm>
            <a:off x="7799911" y="1318087"/>
            <a:ext cx="342900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alpha val="100000"/>
                  </a:schemeClr>
                </a:solidFill>
                <a:latin typeface="Microsoft Yahei"/>
                <a:ea typeface="Microsoft Yahei"/>
                <a:cs typeface="Microsoft Yahei"/>
              </a:rPr>
              <a:t>坚持以市场需求为导向</a:t>
            </a:r>
          </a:p>
        </p:txBody>
      </p:sp>
      <p:sp>
        <p:nvSpPr>
          <p:cNvPr id="20" name="TextBox 20"/>
          <p:cNvSpPr txBox="1"/>
          <p:nvPr/>
        </p:nvSpPr>
        <p:spPr>
          <a:xfrm>
            <a:off x="7812103" y="1764792"/>
            <a:ext cx="2934071"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alpha val="100000"/>
                  </a:schemeClr>
                </a:solidFill>
                <a:latin typeface="Microsoft Yahei"/>
                <a:ea typeface="Microsoft Yahei"/>
                <a:cs typeface="Microsoft Yahei"/>
              </a:rPr>
              <a:t>结合建筑行业发展趋势和市场需求，制定针对性的职业培训计划和课程。</a:t>
            </a:r>
          </a:p>
        </p:txBody>
      </p:sp>
      <p:sp>
        <p:nvSpPr>
          <p:cNvPr id="21" name="TextBox 21"/>
          <p:cNvSpPr txBox="1"/>
          <p:nvPr/>
        </p:nvSpPr>
        <p:spPr>
          <a:xfrm>
            <a:off x="8287335" y="2996184"/>
            <a:ext cx="367665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alpha val="100000"/>
                  </a:schemeClr>
                </a:solidFill>
                <a:latin typeface="Microsoft Yahei"/>
                <a:ea typeface="Microsoft Yahei"/>
                <a:cs typeface="Microsoft Yahei"/>
              </a:rPr>
              <a:t>强化理论与实践相结合</a:t>
            </a:r>
          </a:p>
        </p:txBody>
      </p:sp>
      <p:sp>
        <p:nvSpPr>
          <p:cNvPr id="22" name="TextBox 22"/>
          <p:cNvSpPr txBox="1"/>
          <p:nvPr/>
        </p:nvSpPr>
        <p:spPr>
          <a:xfrm>
            <a:off x="8315521" y="3447338"/>
            <a:ext cx="289037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alpha val="100000"/>
                  </a:schemeClr>
                </a:solidFill>
                <a:latin typeface="Microsoft Yahei"/>
                <a:ea typeface="Microsoft Yahei"/>
                <a:cs typeface="Microsoft Yahei"/>
              </a:rPr>
              <a:t>注重理论知识的传授和实践技能的培养，提高培训的实际效果。</a:t>
            </a:r>
          </a:p>
        </p:txBody>
      </p:sp>
      <p:sp>
        <p:nvSpPr>
          <p:cNvPr id="23" name="TextBox 23"/>
          <p:cNvSpPr txBox="1"/>
          <p:nvPr/>
        </p:nvSpPr>
        <p:spPr>
          <a:xfrm>
            <a:off x="638638" y="1777070"/>
            <a:ext cx="2840430"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350">
                <a:solidFill>
                  <a:schemeClr val="dk1">
                    <a:alpha val="100000"/>
                  </a:schemeClr>
                </a:solidFill>
                <a:latin typeface="Microsoft Yahei"/>
                <a:ea typeface="Microsoft Yahei"/>
                <a:cs typeface="Microsoft Yahei"/>
              </a:rPr>
              <a:t>通过职业培训，提高建筑行业从业人员的专业技能和综合素质，满足行业发展需求。</a:t>
            </a:r>
          </a:p>
        </p:txBody>
      </p:sp>
      <p:sp>
        <p:nvSpPr>
          <p:cNvPr id="24" name="TextBox 24"/>
          <p:cNvSpPr txBox="1"/>
          <p:nvPr/>
        </p:nvSpPr>
        <p:spPr>
          <a:xfrm>
            <a:off x="638638" y="1330365"/>
            <a:ext cx="3571875" cy="7810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800" b="1">
                <a:solidFill>
                  <a:schemeClr val="accent1">
                    <a:alpha val="100000"/>
                  </a:schemeClr>
                </a:solidFill>
                <a:latin typeface="Microsoft Yahei"/>
                <a:ea typeface="Microsoft Yahei"/>
                <a:cs typeface="Microsoft Yahei"/>
              </a:rPr>
              <a:t>提升行业人才素质</a:t>
            </a:r>
          </a:p>
        </p:txBody>
      </p:sp>
      <p:sp>
        <p:nvSpPr>
          <p:cNvPr id="25" name="TextBox 25"/>
          <p:cNvSpPr txBox="1"/>
          <p:nvPr/>
        </p:nvSpPr>
        <p:spPr>
          <a:xfrm>
            <a:off x="638638" y="4669341"/>
            <a:ext cx="344805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alpha val="100000"/>
                  </a:schemeClr>
                </a:solidFill>
                <a:latin typeface="Microsoft Yahei"/>
                <a:ea typeface="Microsoft Yahei"/>
                <a:cs typeface="Microsoft Yahei"/>
              </a:rPr>
              <a:t>推动行业创新发展</a:t>
            </a:r>
          </a:p>
        </p:txBody>
      </p:sp>
      <p:sp>
        <p:nvSpPr>
          <p:cNvPr id="26" name="TextBox 26"/>
          <p:cNvSpPr txBox="1"/>
          <p:nvPr/>
        </p:nvSpPr>
        <p:spPr>
          <a:xfrm>
            <a:off x="638638" y="5125365"/>
            <a:ext cx="2918464"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alpha val="100000"/>
                  </a:schemeClr>
                </a:solidFill>
                <a:latin typeface="Microsoft Yahei"/>
                <a:ea typeface="Microsoft Yahei"/>
                <a:cs typeface="Microsoft Yahei"/>
              </a:rPr>
              <a:t>通过职业培训，引导从业人员关注行业前沿动态，推动建筑行业的技术创新和管理创新。</a:t>
            </a:r>
          </a:p>
        </p:txBody>
      </p:sp>
      <p:sp>
        <p:nvSpPr>
          <p:cNvPr id="27" name="TextBox 27"/>
          <p:cNvSpPr txBox="1"/>
          <p:nvPr/>
        </p:nvSpPr>
        <p:spPr>
          <a:xfrm>
            <a:off x="7726759" y="5125365"/>
            <a:ext cx="289037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alpha val="100000"/>
                  </a:schemeClr>
                </a:solidFill>
                <a:latin typeface="Microsoft Yahei"/>
                <a:ea typeface="Microsoft Yahei"/>
                <a:cs typeface="Microsoft Yahei"/>
              </a:rPr>
              <a:t>积极探索多元化的培训模式，如线上线下相结合、校企合作等，提高培训的灵活性和实效性。</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总体目标与原则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1227369" y="2345863"/>
            <a:ext cx="2194560" cy="3169920"/>
            <a:chOff x="1227369" y="2345863"/>
            <a:chExt cx="2194560" cy="3169920"/>
          </a:xfrm>
        </p:grpSpPr>
        <p:sp>
          <p:nvSpPr>
            <p:cNvPr id="3" name="AutoShape 3"/>
            <p:cNvSpPr/>
            <p:nvPr/>
          </p:nvSpPr>
          <p:spPr>
            <a:xfrm>
              <a:off x="1227369"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1901952" y="1923166"/>
            <a:ext cx="845393" cy="845393"/>
            <a:chOff x="1901952" y="1923166"/>
            <a:chExt cx="845393" cy="845393"/>
          </a:xfrm>
        </p:grpSpPr>
        <p:sp>
          <p:nvSpPr>
            <p:cNvPr id="5" name="AutoShape 5"/>
            <p:cNvSpPr/>
            <p:nvPr/>
          </p:nvSpPr>
          <p:spPr>
            <a:xfrm>
              <a:off x="1901952"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3743676" y="2345863"/>
            <a:ext cx="2194560" cy="3169920"/>
            <a:chOff x="3743676" y="2345863"/>
            <a:chExt cx="2194560" cy="3169920"/>
          </a:xfrm>
        </p:grpSpPr>
        <p:sp>
          <p:nvSpPr>
            <p:cNvPr id="7" name="AutoShape 7"/>
            <p:cNvSpPr/>
            <p:nvPr/>
          </p:nvSpPr>
          <p:spPr>
            <a:xfrm>
              <a:off x="3743676"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4418259" y="1923166"/>
            <a:ext cx="845393" cy="845393"/>
            <a:chOff x="4418259" y="1923166"/>
            <a:chExt cx="845393" cy="845393"/>
          </a:xfrm>
        </p:grpSpPr>
        <p:sp>
          <p:nvSpPr>
            <p:cNvPr id="9" name="AutoShape 9"/>
            <p:cNvSpPr/>
            <p:nvPr/>
          </p:nvSpPr>
          <p:spPr>
            <a:xfrm>
              <a:off x="4418259"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6259860" y="2345863"/>
            <a:ext cx="2194560" cy="3169920"/>
            <a:chOff x="6259860" y="2345863"/>
            <a:chExt cx="2194560" cy="3169920"/>
          </a:xfrm>
        </p:grpSpPr>
        <p:sp>
          <p:nvSpPr>
            <p:cNvPr id="11" name="AutoShape 11"/>
            <p:cNvSpPr/>
            <p:nvPr/>
          </p:nvSpPr>
          <p:spPr>
            <a:xfrm>
              <a:off x="6259860"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934444" y="1923166"/>
            <a:ext cx="845393" cy="845393"/>
            <a:chOff x="6934444" y="1923166"/>
            <a:chExt cx="845393" cy="845393"/>
          </a:xfrm>
        </p:grpSpPr>
        <p:sp>
          <p:nvSpPr>
            <p:cNvPr id="13" name="AutoShape 13"/>
            <p:cNvSpPr/>
            <p:nvPr/>
          </p:nvSpPr>
          <p:spPr>
            <a:xfrm>
              <a:off x="6934444"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8776167" y="2345863"/>
            <a:ext cx="2194560" cy="3169920"/>
            <a:chOff x="8776167" y="2345863"/>
            <a:chExt cx="2194560" cy="3169920"/>
          </a:xfrm>
        </p:grpSpPr>
        <p:sp>
          <p:nvSpPr>
            <p:cNvPr id="15" name="AutoShape 15"/>
            <p:cNvSpPr/>
            <p:nvPr/>
          </p:nvSpPr>
          <p:spPr>
            <a:xfrm>
              <a:off x="8776167"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450750" y="1923166"/>
            <a:ext cx="845393" cy="845393"/>
            <a:chOff x="9450750" y="1923166"/>
            <a:chExt cx="845393" cy="845393"/>
          </a:xfrm>
        </p:grpSpPr>
        <p:sp>
          <p:nvSpPr>
            <p:cNvPr id="17" name="AutoShape 17"/>
            <p:cNvSpPr/>
            <p:nvPr/>
          </p:nvSpPr>
          <p:spPr>
            <a:xfrm>
              <a:off x="9450750"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8" name="AutoShape 18"/>
          <p:cNvSpPr/>
          <p:nvPr/>
        </p:nvSpPr>
        <p:spPr>
          <a:xfrm>
            <a:off x="1229505" y="2889069"/>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基础理论课程</a:t>
            </a:r>
            <a:endParaRPr lang="en-US" sz="1100"/>
          </a:p>
        </p:txBody>
      </p:sp>
      <p:sp>
        <p:nvSpPr>
          <p:cNvPr id="19" name="AutoShape 19"/>
          <p:cNvSpPr/>
          <p:nvPr/>
        </p:nvSpPr>
        <p:spPr>
          <a:xfrm>
            <a:off x="1334659" y="3274531"/>
            <a:ext cx="1980224" cy="200391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包括建筑基础知识、建筑设计原理、建筑材料等，帮助从业人员掌握扎实的理论基础。</a:t>
            </a:r>
            <a:endParaRPr lang="en-US" sz="1100"/>
          </a:p>
        </p:txBody>
      </p:sp>
      <p:pic>
        <p:nvPicPr>
          <p:cNvPr id="20" name="Picture 20"/>
          <p:cNvPicPr>
            <a:picLocks noChangeAspect="1"/>
          </p:cNvPicPr>
          <p:nvPr/>
        </p:nvPicPr>
        <p:blipFill>
          <a:blip r:embed="rId2"/>
          <a:stretch>
            <a:fillRect/>
          </a:stretch>
        </p:blipFill>
        <p:spPr>
          <a:xfrm>
            <a:off x="2097609" y="2090166"/>
            <a:ext cx="454080" cy="511393"/>
          </a:xfrm>
          <a:prstGeom prst="rect">
            <a:avLst/>
          </a:prstGeom>
        </p:spPr>
      </p:pic>
      <p:pic>
        <p:nvPicPr>
          <p:cNvPr id="21" name="Picture 21"/>
          <p:cNvPicPr>
            <a:picLocks noChangeAspect="1"/>
          </p:cNvPicPr>
          <p:nvPr/>
        </p:nvPicPr>
        <p:blipFill>
          <a:blip r:embed="rId3"/>
          <a:stretch>
            <a:fillRect/>
          </a:stretch>
        </p:blipFill>
        <p:spPr>
          <a:xfrm>
            <a:off x="4542449" y="2130947"/>
            <a:ext cx="631897" cy="492528"/>
          </a:xfrm>
          <a:prstGeom prst="rect">
            <a:avLst/>
          </a:prstGeom>
        </p:spPr>
      </p:pic>
      <p:pic>
        <p:nvPicPr>
          <p:cNvPr id="22" name="Picture 22"/>
          <p:cNvPicPr>
            <a:picLocks noChangeAspect="1"/>
          </p:cNvPicPr>
          <p:nvPr/>
        </p:nvPicPr>
        <p:blipFill>
          <a:blip r:embed="rId4"/>
          <a:stretch>
            <a:fillRect/>
          </a:stretch>
        </p:blipFill>
        <p:spPr>
          <a:xfrm>
            <a:off x="7122968" y="2113811"/>
            <a:ext cx="468345" cy="464103"/>
          </a:xfrm>
          <a:prstGeom prst="rect">
            <a:avLst/>
          </a:prstGeom>
        </p:spPr>
      </p:pic>
      <p:pic>
        <p:nvPicPr>
          <p:cNvPr id="23" name="Picture 23"/>
          <p:cNvPicPr>
            <a:picLocks noChangeAspect="1"/>
          </p:cNvPicPr>
          <p:nvPr/>
        </p:nvPicPr>
        <p:blipFill>
          <a:blip r:embed="rId5"/>
          <a:stretch>
            <a:fillRect/>
          </a:stretch>
        </p:blipFill>
        <p:spPr>
          <a:xfrm>
            <a:off x="9587742" y="2159730"/>
            <a:ext cx="571411" cy="445417"/>
          </a:xfrm>
          <a:prstGeom prst="rect">
            <a:avLst/>
          </a:prstGeom>
        </p:spPr>
      </p:pic>
      <p:sp>
        <p:nvSpPr>
          <p:cNvPr id="24" name="AutoShape 24"/>
          <p:cNvSpPr/>
          <p:nvPr/>
        </p:nvSpPr>
        <p:spPr>
          <a:xfrm>
            <a:off x="3743676" y="2889069"/>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专业技能课程</a:t>
            </a:r>
            <a:endParaRPr lang="en-US" sz="1100"/>
          </a:p>
        </p:txBody>
      </p:sp>
      <p:sp>
        <p:nvSpPr>
          <p:cNvPr id="25" name="AutoShape 25"/>
          <p:cNvSpPr/>
          <p:nvPr/>
        </p:nvSpPr>
        <p:spPr>
          <a:xfrm>
            <a:off x="3848829" y="3274531"/>
            <a:ext cx="1980224" cy="200391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针对建筑行业不同岗位的专业技能需求，设置相应的专业课程，如建筑设计、工程造价、工程施工等。</a:t>
            </a:r>
            <a:endParaRPr lang="en-US" sz="1100"/>
          </a:p>
        </p:txBody>
      </p:sp>
      <p:sp>
        <p:nvSpPr>
          <p:cNvPr id="26" name="AutoShape 26"/>
          <p:cNvSpPr/>
          <p:nvPr/>
        </p:nvSpPr>
        <p:spPr>
          <a:xfrm>
            <a:off x="6259860" y="2889069"/>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实践操作课程</a:t>
            </a:r>
            <a:endParaRPr lang="en-US" sz="1100"/>
          </a:p>
        </p:txBody>
      </p:sp>
      <p:sp>
        <p:nvSpPr>
          <p:cNvPr id="27" name="AutoShape 27"/>
          <p:cNvSpPr/>
          <p:nvPr/>
        </p:nvSpPr>
        <p:spPr>
          <a:xfrm>
            <a:off x="6365014" y="3274531"/>
            <a:ext cx="1980224" cy="200391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通过模拟项目、实地考察等方式，让从业人员在实际操作中掌握相关技能，提高解决问题的能力。</a:t>
            </a:r>
            <a:endParaRPr lang="en-US" sz="1100"/>
          </a:p>
        </p:txBody>
      </p:sp>
      <p:sp>
        <p:nvSpPr>
          <p:cNvPr id="28" name="AutoShape 28"/>
          <p:cNvSpPr/>
          <p:nvPr/>
        </p:nvSpPr>
        <p:spPr>
          <a:xfrm>
            <a:off x="8776167" y="2889069"/>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前沿动态课程</a:t>
            </a:r>
            <a:endParaRPr lang="en-US" sz="1100"/>
          </a:p>
        </p:txBody>
      </p:sp>
      <p:sp>
        <p:nvSpPr>
          <p:cNvPr id="29" name="AutoShape 29"/>
          <p:cNvSpPr/>
          <p:nvPr/>
        </p:nvSpPr>
        <p:spPr>
          <a:xfrm>
            <a:off x="8881321" y="3274531"/>
            <a:ext cx="1980224" cy="2003917"/>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介绍建筑行业的最新发展趋势和前沿技术，引导从业人员关注行业创新动态，拓宽视野。</a:t>
            </a:r>
            <a:endParaRPr lang="en-US" sz="1100"/>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课程体系设计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rot="2714886">
            <a:off x="5094176" y="2836252"/>
            <a:ext cx="2009746" cy="2009746"/>
          </a:xfrm>
          <a:prstGeom prst="rect">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nvGrpSpPr>
          <p:cNvPr id="3" name="Group 3"/>
          <p:cNvGrpSpPr/>
          <p:nvPr/>
        </p:nvGrpSpPr>
        <p:grpSpPr>
          <a:xfrm>
            <a:off x="5669280" y="2019239"/>
            <a:ext cx="907085" cy="907085"/>
            <a:chOff x="5669280" y="2019239"/>
            <a:chExt cx="907085" cy="907085"/>
          </a:xfrm>
        </p:grpSpPr>
        <p:sp>
          <p:nvSpPr>
            <p:cNvPr id="4" name="AutoShape 4"/>
            <p:cNvSpPr/>
            <p:nvPr/>
          </p:nvSpPr>
          <p:spPr>
            <a:xfrm>
              <a:off x="5669280" y="2019239"/>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4308287" y="3403519"/>
            <a:ext cx="827715" cy="827715"/>
            <a:chOff x="4308287" y="3403519"/>
            <a:chExt cx="827715" cy="827715"/>
          </a:xfrm>
        </p:grpSpPr>
        <p:sp>
          <p:nvSpPr>
            <p:cNvPr id="6" name="AutoShape 6"/>
            <p:cNvSpPr/>
            <p:nvPr/>
          </p:nvSpPr>
          <p:spPr>
            <a:xfrm>
              <a:off x="4308287"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669280" y="4551274"/>
            <a:ext cx="907085" cy="907085"/>
            <a:chOff x="5669280" y="4551274"/>
            <a:chExt cx="907085" cy="907085"/>
          </a:xfrm>
        </p:grpSpPr>
        <p:sp>
          <p:nvSpPr>
            <p:cNvPr id="8" name="AutoShape 8"/>
            <p:cNvSpPr/>
            <p:nvPr/>
          </p:nvSpPr>
          <p:spPr>
            <a:xfrm>
              <a:off x="5669280" y="4551274"/>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7062094" y="3403519"/>
            <a:ext cx="827715" cy="827715"/>
            <a:chOff x="7062094" y="3403519"/>
            <a:chExt cx="827715" cy="827715"/>
          </a:xfrm>
        </p:grpSpPr>
        <p:sp>
          <p:nvSpPr>
            <p:cNvPr id="10" name="AutoShape 10"/>
            <p:cNvSpPr/>
            <p:nvPr/>
          </p:nvSpPr>
          <p:spPr>
            <a:xfrm>
              <a:off x="7062094"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724975" y="1688692"/>
            <a:ext cx="3241937"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线上线下相结合</a:t>
            </a:r>
            <a:endParaRPr lang="en-US" sz="1100"/>
          </a:p>
        </p:txBody>
      </p:sp>
      <p:sp>
        <p:nvSpPr>
          <p:cNvPr id="12" name="AutoShape 12"/>
          <p:cNvSpPr/>
          <p:nvPr/>
        </p:nvSpPr>
        <p:spPr>
          <a:xfrm>
            <a:off x="724975" y="2014081"/>
            <a:ext cx="3241937" cy="1625801"/>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利用互联网技术，打破地域限制，实现线上线下相结合的培训模式，提高培训的便捷性和灵活性。</a:t>
            </a:r>
            <a:endParaRPr lang="en-US" sz="1100"/>
          </a:p>
        </p:txBody>
      </p:sp>
      <p:sp>
        <p:nvSpPr>
          <p:cNvPr id="13" name="AutoShape 13"/>
          <p:cNvSpPr/>
          <p:nvPr/>
        </p:nvSpPr>
        <p:spPr>
          <a:xfrm>
            <a:off x="8231186" y="1658092"/>
            <a:ext cx="3241937"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校企合作</a:t>
            </a:r>
            <a:endParaRPr lang="en-US" sz="1100"/>
          </a:p>
        </p:txBody>
      </p:sp>
      <p:sp>
        <p:nvSpPr>
          <p:cNvPr id="14" name="AutoShape 14"/>
          <p:cNvSpPr/>
          <p:nvPr/>
        </p:nvSpPr>
        <p:spPr>
          <a:xfrm>
            <a:off x="8231186" y="1983478"/>
            <a:ext cx="3241937" cy="1647503"/>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加强学校与企业之间的合作，共同制定培训计划和课程，实现资源共享和优势互补。</a:t>
            </a:r>
            <a:endParaRPr lang="en-US" sz="1100"/>
          </a:p>
        </p:txBody>
      </p:sp>
      <p:sp>
        <p:nvSpPr>
          <p:cNvPr id="15" name="AutoShape 15"/>
          <p:cNvSpPr/>
          <p:nvPr/>
        </p:nvSpPr>
        <p:spPr>
          <a:xfrm>
            <a:off x="724975" y="3885433"/>
            <a:ext cx="3241937"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定制化培训</a:t>
            </a:r>
            <a:endParaRPr lang="en-US" sz="1100"/>
          </a:p>
        </p:txBody>
      </p:sp>
      <p:sp>
        <p:nvSpPr>
          <p:cNvPr id="16" name="AutoShape 16"/>
          <p:cNvSpPr/>
          <p:nvPr/>
        </p:nvSpPr>
        <p:spPr>
          <a:xfrm>
            <a:off x="724975" y="4210824"/>
            <a:ext cx="3241937" cy="163833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针对不同企业和岗位的需求，提供定制化的培训方案，提高培训的针对性和实效性。</a:t>
            </a:r>
            <a:endParaRPr lang="en-US" sz="1100"/>
          </a:p>
        </p:txBody>
      </p:sp>
      <p:sp>
        <p:nvSpPr>
          <p:cNvPr id="17" name="AutoShape 17"/>
          <p:cNvSpPr/>
          <p:nvPr/>
        </p:nvSpPr>
        <p:spPr>
          <a:xfrm>
            <a:off x="8231186" y="3854834"/>
            <a:ext cx="3241937"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产教融合</a:t>
            </a:r>
            <a:endParaRPr lang="en-US" sz="1100"/>
          </a:p>
        </p:txBody>
      </p:sp>
      <p:sp>
        <p:nvSpPr>
          <p:cNvPr id="18" name="AutoShape 18"/>
          <p:cNvSpPr/>
          <p:nvPr/>
        </p:nvSpPr>
        <p:spPr>
          <a:xfrm>
            <a:off x="8231186" y="4180220"/>
            <a:ext cx="3241937" cy="1668938"/>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将职业培训与产业发展紧密结合，通过实际项目锻炼从业人员的实践能力，推动产教深度融合。</a:t>
            </a:r>
            <a:endParaRPr lang="en-US" sz="1100"/>
          </a:p>
        </p:txBody>
      </p:sp>
      <p:grpSp>
        <p:nvGrpSpPr>
          <p:cNvPr id="19" name="Group 19"/>
          <p:cNvGrpSpPr/>
          <p:nvPr/>
        </p:nvGrpSpPr>
        <p:grpSpPr>
          <a:xfrm>
            <a:off x="5835091" y="2197120"/>
            <a:ext cx="575584" cy="551200"/>
            <a:chOff x="5835091" y="2197120"/>
            <a:chExt cx="575584" cy="551200"/>
          </a:xfrm>
        </p:grpSpPr>
        <p:sp>
          <p:nvSpPr>
            <p:cNvPr id="20" name="Freeform 20"/>
            <p:cNvSpPr/>
            <p:nvPr/>
          </p:nvSpPr>
          <p:spPr>
            <a:xfrm>
              <a:off x="5835091" y="2197120"/>
              <a:ext cx="575584" cy="551200"/>
            </a:xfrm>
            <a:custGeom>
              <a:rect l="l" t="t"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5997366" y="2351715"/>
              <a:ext cx="251887" cy="241158"/>
            </a:xfrm>
            <a:custGeom>
              <a:rect l="l" t="t"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050524" y="2403531"/>
              <a:ext cx="144597" cy="138501"/>
            </a:xfrm>
            <a:custGeom>
              <a:rect l="l" t="t"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21769" y="3583229"/>
            <a:ext cx="400751" cy="515722"/>
            <a:chOff x="4521769" y="3583229"/>
            <a:chExt cx="400751" cy="515722"/>
          </a:xfrm>
        </p:grpSpPr>
        <p:sp>
          <p:nvSpPr>
            <p:cNvPr id="24" name="Freeform 24"/>
            <p:cNvSpPr/>
            <p:nvPr/>
          </p:nvSpPr>
          <p:spPr>
            <a:xfrm>
              <a:off x="4521769" y="3583229"/>
              <a:ext cx="400751" cy="515722"/>
            </a:xfrm>
            <a:custGeom>
              <a:rect l="l" t="t"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Freeform 25"/>
          <p:cNvSpPr/>
          <p:nvPr/>
        </p:nvSpPr>
        <p:spPr>
          <a:xfrm>
            <a:off x="7254083" y="3590222"/>
            <a:ext cx="480270" cy="477455"/>
          </a:xfrm>
          <a:custGeom>
            <a:rect l="l" t="t"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5877641" y="4747565"/>
            <a:ext cx="490362" cy="514624"/>
            <a:chOff x="5877641" y="4747565"/>
            <a:chExt cx="490362" cy="514624"/>
          </a:xfrm>
        </p:grpSpPr>
        <p:sp>
          <p:nvSpPr>
            <p:cNvPr id="27" name="Freeform 27"/>
            <p:cNvSpPr/>
            <p:nvPr/>
          </p:nvSpPr>
          <p:spPr>
            <a:xfrm>
              <a:off x="5877641" y="4747565"/>
              <a:ext cx="490362" cy="514624"/>
            </a:xfrm>
            <a:custGeom>
              <a:rect l="l" t="t"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6076371" y="4827666"/>
              <a:ext cx="115580" cy="120457"/>
            </a:xfrm>
            <a:custGeom>
              <a:rect l="l" t="t"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培训模式创新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资源整合与共享机制建立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https://d.book118.com/336011240222010034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2024-09-04T07:59:11.197</cp:lastPrinted>
  <dcterms:created xsi:type="dcterms:W3CDTF">2024-09-03T23:59:11Z</dcterms:created>
  <dcterms:modified xsi:type="dcterms:W3CDTF">2024-09-03T23:59:13Z</dcterms:modified>
</cp:coreProperties>
</file>