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97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4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6.xml" /><Relationship Id="rId11" Type="http://schemas.openxmlformats.org/officeDocument/2006/relationships/tags" Target="../tags/tag87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tags" Target="../tags/tag8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DAEBA6-66BA-4FFF-BB21-D1EE58D965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3E92BC-3459-4B63-B36F-BEBF0F368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8567C0-55C4-41AC-BEDA-E0A92FE95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01AD02-597C-4604-A494-B18FC10D3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693271-1F69-4384-BE66-6B2C5F427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627C3A-7C19-4597-807A-F342CB7A5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835359-2045-41E1-8090-2376BC362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C8CE7C-0627-49E6-A98C-8EC0C9347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5DA3F0-08FC-487B-9A46-6061B0201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13AD4-6D55-40C6-A7E1-94A95B9CE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5B744-42F3-434E-B969-58AEA257D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5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6"/>
            </p:custDataLst>
          </p:nvPr>
        </p:nvCxnSpPr>
        <p:spPr>
          <a:xfrm flipH="1"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7"/>
            </p:custDataLst>
          </p:nvPr>
        </p:nvCxnSpPr>
        <p:spPr>
          <a:xfrm flipH="1"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1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0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73935" y="1953895"/>
            <a:ext cx="8413115" cy="556260"/>
          </a:xfrm>
          <a:prstGeom prst="rect">
            <a:avLst/>
          </a:prstGeom>
          <a:noFill/>
        </p:spPr>
        <p:txBody>
          <a:bodyPr wrap="square" lIns="91440" tIns="45720" rIns="144145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73300" y="2510155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0" name="直接连接符 59"/>
          <p:cNvCxnSpPr/>
          <p:nvPr>
            <p:custDataLst>
              <p:tags r:id="rId1"/>
            </p:custDataLst>
          </p:nvPr>
        </p:nvCxnSpPr>
        <p:spPr>
          <a:xfrm flipH="1"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165860" y="4138930"/>
            <a:ext cx="1375408" cy="195199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>
            <a:normAutofit/>
          </a:bodyPr>
          <a:lstStyle>
            <a:lvl1pPr marL="0" marR="0" lvl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0" normalizeH="0" baseline="0" noProof="1">
                <a:solidFill>
                  <a:schemeClr val="bg1">
                    <a:lumMod val="8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just">
              <a:buClrTx/>
              <a:buSzTx/>
              <a:buFontTx/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212221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6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330" y="397510"/>
            <a:ext cx="10968990" cy="58591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330" y="1075690"/>
            <a:ext cx="10968990" cy="4718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任意多边形 22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 rot="10800000">
            <a:off x="5155565" y="3089275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6"/>
            </p:custDataLst>
          </p:nvPr>
        </p:nvCxnSpPr>
        <p:spPr>
          <a:xfrm flipH="1"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7"/>
            </p:custDataLst>
          </p:nvPr>
        </p:nvCxnSpPr>
        <p:spPr>
          <a:xfrm flipH="1"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>
            <p:custDataLst>
              <p:tags r:id="rId8"/>
            </p:custDataLst>
          </p:nvPr>
        </p:nvSpPr>
        <p:spPr>
          <a:xfrm>
            <a:off x="10016490" y="357695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8" name="椭圆 37"/>
          <p:cNvSpPr/>
          <p:nvPr>
            <p:custDataLst>
              <p:tags r:id="rId9"/>
            </p:custDataLst>
          </p:nvPr>
        </p:nvSpPr>
        <p:spPr>
          <a:xfrm>
            <a:off x="10123170" y="368363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9" name="向下箭头"/>
          <p:cNvSpPr/>
          <p:nvPr>
            <p:custDataLst>
              <p:tags r:id="rId10"/>
            </p:custDataLst>
          </p:nvPr>
        </p:nvSpPr>
        <p:spPr>
          <a:xfrm>
            <a:off x="10227310" y="3776345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466330" y="3648075"/>
            <a:ext cx="2365375" cy="6673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275715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6"/>
          <p:cNvSpPr/>
          <p:nvPr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6"/>
            <a:ext cx="10515600" cy="622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237129"/>
            <a:ext cx="10515600" cy="4939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14" Type="http://schemas.openxmlformats.org/officeDocument/2006/relationships/tags" Target="../tags/tag116.xml" /><Relationship Id="rId15" Type="http://schemas.openxmlformats.org/officeDocument/2006/relationships/tags" Target="../tags/tag117.xml" /><Relationship Id="rId16" Type="http://schemas.openxmlformats.org/officeDocument/2006/relationships/tags" Target="../tags/tag118.xml" /><Relationship Id="rId17" Type="http://schemas.openxmlformats.org/officeDocument/2006/relationships/tags" Target="../tags/tag119.xml" /><Relationship Id="rId18" Type="http://schemas.openxmlformats.org/officeDocument/2006/relationships/tags" Target="../tags/tag120.xml" /><Relationship Id="rId19" Type="http://schemas.openxmlformats.org/officeDocument/2006/relationships/tags" Target="../tags/tag121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2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tags" Target="../tags/tag143.xml" /><Relationship Id="rId2" Type="http://schemas.openxmlformats.org/officeDocument/2006/relationships/tags" Target="../tags/tag126.xml" /><Relationship Id="rId20" Type="http://schemas.openxmlformats.org/officeDocument/2006/relationships/tags" Target="../tags/tag144.xml" /><Relationship Id="rId21" Type="http://schemas.openxmlformats.org/officeDocument/2006/relationships/tags" Target="../tags/tag145.xml" /><Relationship Id="rId22" Type="http://schemas.openxmlformats.org/officeDocument/2006/relationships/tags" Target="../tags/tag14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14" Type="http://schemas.openxmlformats.org/officeDocument/2006/relationships/tags" Target="../tags/tag159.xml" /><Relationship Id="rId15" Type="http://schemas.openxmlformats.org/officeDocument/2006/relationships/tags" Target="../tags/tag160.xml" /><Relationship Id="rId16" Type="http://schemas.openxmlformats.org/officeDocument/2006/relationships/tags" Target="../tags/tag161.xml" /><Relationship Id="rId17" Type="http://schemas.openxmlformats.org/officeDocument/2006/relationships/tags" Target="../tags/tag162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18" Type="http://schemas.openxmlformats.org/officeDocument/2006/relationships/tags" Target="../tags/tag215.xml" /><Relationship Id="rId19" Type="http://schemas.openxmlformats.org/officeDocument/2006/relationships/tags" Target="../tags/tag216.xml" /><Relationship Id="rId2" Type="http://schemas.openxmlformats.org/officeDocument/2006/relationships/tags" Target="../tags/tag199.xml" /><Relationship Id="rId20" Type="http://schemas.openxmlformats.org/officeDocument/2006/relationships/tags" Target="../tags/tag217.xml" /><Relationship Id="rId21" Type="http://schemas.openxmlformats.org/officeDocument/2006/relationships/tags" Target="../tags/tag218.xml" /><Relationship Id="rId22" Type="http://schemas.openxmlformats.org/officeDocument/2006/relationships/tags" Target="../tags/tag219.xml" /><Relationship Id="rId23" Type="http://schemas.openxmlformats.org/officeDocument/2006/relationships/tags" Target="../tags/tag220.xml" /><Relationship Id="rId24" Type="http://schemas.openxmlformats.org/officeDocument/2006/relationships/tags" Target="../tags/tag221.xml" /><Relationship Id="rId25" Type="http://schemas.openxmlformats.org/officeDocument/2006/relationships/tags" Target="../tags/tag222.xml" /><Relationship Id="rId26" Type="http://schemas.openxmlformats.org/officeDocument/2006/relationships/tags" Target="../tags/tag223.xml" /><Relationship Id="rId27" Type="http://schemas.openxmlformats.org/officeDocument/2006/relationships/tags" Target="../tags/tag224.xml" /><Relationship Id="rId28" Type="http://schemas.openxmlformats.org/officeDocument/2006/relationships/tags" Target="../tags/tag225.xml" /><Relationship Id="rId29" Type="http://schemas.openxmlformats.org/officeDocument/2006/relationships/tags" Target="../tags/tag226.xml" /><Relationship Id="rId3" Type="http://schemas.openxmlformats.org/officeDocument/2006/relationships/tags" Target="../tags/tag200.xml" /><Relationship Id="rId30" Type="http://schemas.openxmlformats.org/officeDocument/2006/relationships/tags" Target="../tags/tag227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16" Type="http://schemas.openxmlformats.org/officeDocument/2006/relationships/tags" Target="../tags/tag242.xml" /><Relationship Id="rId17" Type="http://schemas.openxmlformats.org/officeDocument/2006/relationships/tags" Target="../tags/tag243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14" Type="http://schemas.openxmlformats.org/officeDocument/2006/relationships/tags" Target="../tags/tag259.xml" /><Relationship Id="rId15" Type="http://schemas.openxmlformats.org/officeDocument/2006/relationships/tags" Target="../tags/tag260.xml" /><Relationship Id="rId16" Type="http://schemas.openxmlformats.org/officeDocument/2006/relationships/tags" Target="../tags/tag261.xml" /><Relationship Id="rId17" Type="http://schemas.openxmlformats.org/officeDocument/2006/relationships/tags" Target="../tags/tag262.xml" /><Relationship Id="rId18" Type="http://schemas.openxmlformats.org/officeDocument/2006/relationships/tags" Target="../tags/tag263.xml" /><Relationship Id="rId19" Type="http://schemas.openxmlformats.org/officeDocument/2006/relationships/tags" Target="../tags/tag264.xml" /><Relationship Id="rId2" Type="http://schemas.openxmlformats.org/officeDocument/2006/relationships/tags" Target="../tags/tag247.xml" /><Relationship Id="rId20" Type="http://schemas.openxmlformats.org/officeDocument/2006/relationships/tags" Target="../tags/tag265.xml" /><Relationship Id="rId21" Type="http://schemas.openxmlformats.org/officeDocument/2006/relationships/tags" Target="../tags/tag266.xml" /><Relationship Id="rId22" Type="http://schemas.openxmlformats.org/officeDocument/2006/relationships/tags" Target="../tags/tag26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tags" Target="../tags/tag268.xml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23" Type="http://schemas.openxmlformats.org/officeDocument/2006/relationships/tags" Target="../tags/tag289.xml" /><Relationship Id="rId24" Type="http://schemas.openxmlformats.org/officeDocument/2006/relationships/tags" Target="../tags/tag290.xml" /><Relationship Id="rId25" Type="http://schemas.openxmlformats.org/officeDocument/2006/relationships/tags" Target="../tags/tag291.xml" /><Relationship Id="rId26" Type="http://schemas.openxmlformats.org/officeDocument/2006/relationships/tags" Target="../tags/tag292.xml" /><Relationship Id="rId27" Type="http://schemas.openxmlformats.org/officeDocument/2006/relationships/tags" Target="../tags/tag293.xml" /><Relationship Id="rId28" Type="http://schemas.openxmlformats.org/officeDocument/2006/relationships/tags" Target="../tags/tag294.xml" /><Relationship Id="rId29" Type="http://schemas.openxmlformats.org/officeDocument/2006/relationships/tags" Target="../tags/tag295.xml" /><Relationship Id="rId3" Type="http://schemas.openxmlformats.org/officeDocument/2006/relationships/tags" Target="../tags/tag269.xml" /><Relationship Id="rId30" Type="http://schemas.openxmlformats.org/officeDocument/2006/relationships/tags" Target="../tags/tag296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15111124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汇报人：刀客特万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_</a:t>
            </a:r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手术后下肢神经粘连的护理查房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CONTENTS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" name="圆角矩形 1"/>
          <p:cNvSpPr/>
          <p:nvPr>
            <p:custDataLst>
              <p:tags r:id="rId5"/>
            </p:custDataLst>
          </p:nvPr>
        </p:nvSpPr>
        <p:spPr>
          <a:xfrm>
            <a:off x="4404995" y="942340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序号"/>
          <p:cNvSpPr txBox="1"/>
          <p:nvPr>
            <p:custDataLst>
              <p:tags r:id="rId6"/>
            </p:custDataLst>
          </p:nvPr>
        </p:nvSpPr>
        <p:spPr>
          <a:xfrm>
            <a:off x="4404995" y="946150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5392420" y="961390"/>
            <a:ext cx="3803650" cy="7150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下肢神经粘连疾病相关知识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8"/>
            </p:custDataLst>
          </p:nvPr>
        </p:nvSpPr>
        <p:spPr>
          <a:xfrm>
            <a:off x="4404995" y="2086610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序号"/>
          <p:cNvSpPr txBox="1"/>
          <p:nvPr>
            <p:custDataLst>
              <p:tags r:id="rId9"/>
            </p:custDataLst>
          </p:nvPr>
        </p:nvSpPr>
        <p:spPr>
          <a:xfrm>
            <a:off x="4404995" y="2090420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4" name="标题"/>
          <p:cNvSpPr txBox="1"/>
          <p:nvPr>
            <p:custDataLst>
              <p:tags r:id="rId10"/>
            </p:custDataLst>
          </p:nvPr>
        </p:nvSpPr>
        <p:spPr>
          <a:xfrm>
            <a:off x="5392420" y="2082165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病例汇报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4404995" y="3226435"/>
            <a:ext cx="4888230" cy="73723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序号"/>
          <p:cNvSpPr txBox="1"/>
          <p:nvPr>
            <p:custDataLst>
              <p:tags r:id="rId12"/>
            </p:custDataLst>
          </p:nvPr>
        </p:nvSpPr>
        <p:spPr>
          <a:xfrm>
            <a:off x="4404995" y="323024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2" name="标题"/>
          <p:cNvSpPr txBox="1"/>
          <p:nvPr>
            <p:custDataLst>
              <p:tags r:id="rId13"/>
            </p:custDataLst>
          </p:nvPr>
        </p:nvSpPr>
        <p:spPr>
          <a:xfrm>
            <a:off x="5392420" y="3234055"/>
            <a:ext cx="3803650" cy="73279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护理诊断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7" name="圆角矩形 16"/>
          <p:cNvSpPr/>
          <p:nvPr>
            <p:custDataLst>
              <p:tags r:id="rId14"/>
            </p:custDataLst>
          </p:nvPr>
        </p:nvSpPr>
        <p:spPr>
          <a:xfrm>
            <a:off x="4404995" y="4373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8" name="序号"/>
          <p:cNvSpPr txBox="1"/>
          <p:nvPr>
            <p:custDataLst>
              <p:tags r:id="rId15"/>
            </p:custDataLst>
          </p:nvPr>
        </p:nvSpPr>
        <p:spPr>
          <a:xfrm>
            <a:off x="4404995" y="437705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9" name="标题"/>
          <p:cNvSpPr txBox="1"/>
          <p:nvPr>
            <p:custDataLst>
              <p:tags r:id="rId16"/>
            </p:custDataLst>
          </p:nvPr>
        </p:nvSpPr>
        <p:spPr>
          <a:xfrm>
            <a:off x="5392420" y="436880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护理措施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7"/>
            </p:custDataLst>
          </p:nvPr>
        </p:nvSpPr>
        <p:spPr>
          <a:xfrm>
            <a:off x="4404995" y="5513070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2" name="序号"/>
          <p:cNvSpPr txBox="1"/>
          <p:nvPr>
            <p:custDataLst>
              <p:tags r:id="rId18"/>
            </p:custDataLst>
          </p:nvPr>
        </p:nvSpPr>
        <p:spPr>
          <a:xfrm>
            <a:off x="4404995" y="5516880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23" name="标题"/>
          <p:cNvSpPr txBox="1"/>
          <p:nvPr>
            <p:custDataLst>
              <p:tags r:id="rId19"/>
            </p:custDataLst>
          </p:nvPr>
        </p:nvSpPr>
        <p:spPr>
          <a:xfrm>
            <a:off x="5392420" y="5516880"/>
            <a:ext cx="3803650" cy="73596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rPr>
              <a:t>健康宣教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01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下肢神经粘连疾病相关知识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疾病定义及形成原因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下肢神经粘连是指下肢神经受损后，在修复过程中形成的瘢痕组织粘连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粘连会导致神经传导功能障碍，引发疼痛、麻木、肌肉萎缩等症状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护理查房中需要关注患者的病情、症状和体征，针对不同的原因制定相应的护理措施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形成原因：通常由神经外膜、神经束膜和神经内膜的炎症、增生或瘢痕形成所致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疾病对患者的危害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心理压力：下肢神经粘连会对患者的心理造成负面影响，导致焦虑、抑郁等情绪问题。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疼痛：下肢神经粘连会导致患者感到疼痛，影响日常生活。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肌肉萎缩：下肢神经粘连会导致肌肉萎缩，影响患者的行走和活动能力。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并发症：下肢神经粘连还可能引起其他并发症，如深静脉血栓、感染等。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疾病诊断及治疗方法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诊断方法：根据患者病史、症状、体征及辅助检查进行诊断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预防措施：积极控制原发病，避免诱发因素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护理措施：加强患肢功能锻炼，促进肢体功能恢复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治疗方法：药物治疗、物理治疗、手术治疗等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02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患者基本情况介绍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性别：男性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年龄：65岁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职业：农民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文化程度：小学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患者病情及治疗经过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患者基本情况：年龄、性别、职业等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治疗经过：药物治疗、物理治疗、康复训练等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术后并发症：神经粘连等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手术原因：病情、手术方式等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患者当前症状及体征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病情严重程度：轻度、中度或重度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下肢神经粘连症状：疼痛、麻木、感觉异常等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运动功能障碍：下肢活动受限，步态不稳等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其他症状：肌肉萎缩、营养不良等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03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疼痛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定义：术后下肢神经粘连引起的疼痛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表现：刺痛、胀痛、烧灼痛等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处理措施：给予镇痛药物、理疗、按摩等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原因：神经受压、炎症刺激、粘连松解等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皮肤完整性受损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原因：手术创伤、炎症、感染等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预防措施：早期活动、按摩等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护理措施：保持皮肤清洁干燥、使用抗生素等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表现：疼痛、红肿、瘙痒等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https://d.book118.com/336015111124010053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 YOU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SLIDE_CONTENT_AREA" val="{&quot;left&quot;:&quot;173.7&quot;,&quot;top&quot;:&quot;78.5&quot;,&quot;width&quot;:&quot;702.55&quot;,&quot;height&quot;:&quot;350.15&quot;}"/>
  <p:tag name="KSO_WM_SLIDE_ID" val="custom202303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TYPE" val="1"/>
  <p:tag name="KSO_WM_UNIT_TYPE" val="b"/>
  <p:tag name="KSO_WM_UNIT_USESOURCEFORMAT_APPLY" val="0"/>
  <p:tag name="KSO_WM_UNIT_VALUE" val="17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5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14_5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5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custom20230314_5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5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14_5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5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custom20230314_5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314_5*l_h_i*1_5_1"/>
  <p:tag name="KSO_WM_UNIT_INDEX" val="1_5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14_5*l_h_i*1_5_2"/>
  <p:tag name="KSO_WM_UNIT_INDEX" val="1_5_2"/>
  <p:tag name="KSO_WM_UNIT_LAYERLEVEL" val="1_1_1"/>
  <p:tag name="KSO_WM_UNIT_PRESET_TEXT" val="0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6.xml><?xml version="1.0" encoding="utf-8"?>
<p:tagLst xmlns:p="http://schemas.openxmlformats.org/presentationml/2006/main">
  <p:tag name="KSO_WM_TEMPLATE_CATEGORY" val="custom"/>
  <p:tag name="KSO_WM_TEMPLATE_INDEX" val="20230314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1_1"/>
  <p:tag name="KSO_WM_UNIT_INDEX" val="1_1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2_1"/>
  <p:tag name="KSO_WM_UNIT_INDEX" val="1_2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3_1"/>
  <p:tag name="KSO_WM_UNIT_INDEX" val="1_3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4_1"/>
  <p:tag name="KSO_WM_UNIT_INDEX" val="1_4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TEMPLATE_CATEGORY" val="custom"/>
  <p:tag name="KSO_WM_TEMPLATE_INDEX" val="20230314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6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67.xml><?xml version="1.0" encoding="utf-8"?>
<p:tagLst xmlns:p="http://schemas.openxmlformats.org/presentationml/2006/main">
  <p:tag name="KSO_WM_TEMPLATE_CATEGORY" val="custom"/>
  <p:tag name="KSO_WM_TEMPLATE_INDEX" val="20230314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9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2">
      <a:dk1>
        <a:srgbClr val="000000"/>
      </a:dk1>
      <a:lt1>
        <a:srgbClr val="FFFFFF"/>
      </a:lt1>
      <a:dk2>
        <a:srgbClr val="011163"/>
      </a:dk2>
      <a:lt2>
        <a:srgbClr val="F3F5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Calibri Light</vt:lpstr>
      <vt:lpstr>宋体</vt:lpstr>
      <vt:lpstr>微软雅黑</vt:lpstr>
      <vt:lpstr>Office Theme</vt:lpstr>
      <vt:lpstr>手术后下肢神经粘连的护理查房</vt:lpstr>
      <vt:lpstr>目录</vt:lpstr>
      <vt:lpstr>下肢神经粘连疾病相关知识</vt:lpstr>
      <vt:lpstr>疾病定义及形成原因</vt:lpstr>
      <vt:lpstr>疾病对患者的危害</vt:lpstr>
      <vt:lpstr>疾病诊断及治疗方法</vt:lpstr>
      <vt:lpstr>病例汇报</vt:lpstr>
      <vt:lpstr>患者基本情况介绍</vt:lpstr>
      <vt:lpstr>患者病情及治疗经过</vt:lpstr>
      <vt:lpstr>患者当前症状及体征</vt:lpstr>
      <vt:lpstr>护理诊断</vt:lpstr>
      <vt:lpstr>疼痛</vt:lpstr>
      <vt:lpstr>皮肤完整性受损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2024-09-20T07:03:58.959</cp:lastPrinted>
  <dcterms:created xsi:type="dcterms:W3CDTF">2024-09-19T23:03:58Z</dcterms:created>
  <dcterms:modified xsi:type="dcterms:W3CDTF">2024-09-19T23:04:01Z</dcterms:modified>
</cp:coreProperties>
</file>